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6" r:id="rId26"/>
    <p:sldId id="277" r:id="rId27"/>
    <p:sldId id="278" r:id="rId28"/>
    <p:sldId id="282" r:id="rId29"/>
    <p:sldId id="279" r:id="rId30"/>
    <p:sldId id="280" r:id="rId31"/>
    <p:sldId id="281" r:id="rId32"/>
    <p:sldId id="283" r:id="rId33"/>
    <p:sldId id="284" r:id="rId34"/>
    <p:sldId id="28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4"/>
            <a:ext cx="7772400" cy="14695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975"/>
            <a:ext cx="6400800" cy="1753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974"/>
            <a:ext cx="8229600" cy="4526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448"/>
            <a:ext cx="7772400" cy="136298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259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974"/>
            <a:ext cx="4013200" cy="45266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99974"/>
            <a:ext cx="4013200" cy="45266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341"/>
            <a:ext cx="4040717" cy="6395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717" cy="39517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5341"/>
            <a:ext cx="4040716" cy="6395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4875"/>
            <a:ext cx="4040716" cy="39517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79"/>
            <a:ext cx="3007784" cy="11622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278"/>
            <a:ext cx="5111749" cy="58533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556"/>
            <a:ext cx="30077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1056"/>
            <a:ext cx="5486400" cy="56583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2324"/>
            <a:ext cx="5486400" cy="4115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6885"/>
            <a:ext cx="5486400" cy="805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974"/>
            <a:ext cx="8229600" cy="45266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413"/>
            <a:ext cx="2057400" cy="5852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413"/>
            <a:ext cx="5969000" cy="5852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C098-3C28-4A85-9D6B-5327E1859C8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D83C-10C1-4865-81B3-ABA146E83EA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0FD9-3202-4D44-BF06-FA0F5E245F0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18B8-403E-4B0A-B66F-829B9088DF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69E2-EE71-4F3F-A11E-722115DB79F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642A-1C1F-45DC-9D3A-CB99887E05F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B538-DB25-4F40-9C21-16155F32A5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1265-FB29-4B31-8538-E943D97D5B4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B608-A286-4B2E-8007-F45E2A970D0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66B-6E86-46F0-93C2-89E831AF5E0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6C1-1AB3-4D4A-BFB0-D5E5C17F390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4"/>
            <a:ext cx="7772400" cy="14695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975"/>
            <a:ext cx="6400800" cy="1753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974"/>
            <a:ext cx="8229600" cy="4526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448"/>
            <a:ext cx="7772400" cy="136298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259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974"/>
            <a:ext cx="4013200" cy="45266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99974"/>
            <a:ext cx="4013200" cy="45266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341"/>
            <a:ext cx="4040717" cy="6395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717" cy="39517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5341"/>
            <a:ext cx="4040716" cy="6395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4875"/>
            <a:ext cx="4040716" cy="39517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79"/>
            <a:ext cx="3007784" cy="11622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278"/>
            <a:ext cx="5111749" cy="58533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556"/>
            <a:ext cx="30077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1056"/>
            <a:ext cx="5486400" cy="56583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2324"/>
            <a:ext cx="5486400" cy="4115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6885"/>
            <a:ext cx="5486400" cy="805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974"/>
            <a:ext cx="8229600" cy="45266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413"/>
            <a:ext cx="2057400" cy="5852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413"/>
            <a:ext cx="5969000" cy="5852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9C6B-9ACF-4A05-B406-21C94050D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3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8D8B-B781-44AB-BF1C-285248141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18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49B0-BFE6-492B-BD08-C60A7E10A3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09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B87E-F5D4-4C20-B234-8A5378033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2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F5C5-DEF4-4C21-A57A-7E6FA618F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1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6B56-0D84-4F3B-BA64-12EA588D2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3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E5C0E-E8D6-4F04-9CF6-EA21AAC03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49FE-AC08-45B5-A434-C20EC4CFD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99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0F0F-FD5F-4557-A187-9B6CD0EFE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5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AA72-BD68-43C6-8CA2-EFDC10382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58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74E1-B8BD-4426-81E2-52FB24178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7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E4E3-CB18-4DC9-A216-C3730D314E7E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CA21-FB03-419F-B57A-3F60FDD9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0708"/>
            <a:ext cx="8636000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2EEA0B-D1EB-4F0A-8C1A-7B8AF408118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0708"/>
            <a:ext cx="8636000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B3435-DC89-49EB-ADE0-729FFAD001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" y="0"/>
            <a:ext cx="9144000" cy="3657600"/>
            <a:chOff x="30480" y="152400"/>
            <a:chExt cx="9144000" cy="37338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" y="152400"/>
              <a:ext cx="4953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1480" y="152400"/>
              <a:ext cx="4953000" cy="371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345948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614758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4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59480"/>
            <a:ext cx="5029200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" y="-76200"/>
            <a:ext cx="90678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Luke 24:44-45  He said unto them, These are the words which I spake unto you...which were written in the law of Moses...concerning me.  Then opened he their understanding, that they might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the scriptures.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6200" y="3962403"/>
            <a:ext cx="89916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1b.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pt-PT" sz="4400" b="1" dirty="0" smtClean="0">
                <a:latin typeface="Arial Narrow" pitchFamily="34" charset="0"/>
              </a:rPr>
              <a:t>Sometimes people with a lot of Bible knowledge do not understand it (“put it all together” so as to make clear sense).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77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76204"/>
            <a:ext cx="90678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Act 28:26   Saying, Go unto this people, and say,  Hearing ye shall hear, and shall not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</a:t>
            </a:r>
            <a:r>
              <a:rPr lang="pt-PT" sz="4400" b="1" dirty="0" smtClean="0">
                <a:latin typeface="Arial Narrow" pitchFamily="34" charset="0"/>
              </a:rPr>
              <a:t>; and seeing ye shall see, and not perceive...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6200" y="5105400"/>
            <a:ext cx="89916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1a</a:t>
            </a:r>
            <a:r>
              <a:rPr lang="pt-PT" sz="4400" b="1" dirty="0" smtClean="0">
                <a:latin typeface="Arial Narrow" pitchFamily="34" charset="0"/>
              </a:rPr>
              <a:t>.  Sometimes people hear and see but do not understand.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23302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" y="-76200"/>
            <a:ext cx="90678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Acts 28:27  For the heart of this people is waxed gross, and their ears are dull of hearing, and their eyes have they closed; lest they should see with their eyes, and hear with their ears, and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 </a:t>
            </a:r>
            <a:r>
              <a:rPr lang="pt-PT" sz="4400" b="1" dirty="0" smtClean="0">
                <a:latin typeface="Arial Narrow" pitchFamily="34" charset="0"/>
              </a:rPr>
              <a:t>with their heart, and should be converted, and I should heal them.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6200" y="5121280"/>
            <a:ext cx="89916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1c.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pt-PT" sz="4400" b="1" dirty="0" smtClean="0">
                <a:latin typeface="Arial Narrow" pitchFamily="34" charset="0"/>
              </a:rPr>
              <a:t>Sometimes lack of understanding is a “calloused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/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dull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/</a:t>
            </a:r>
            <a:r>
              <a:rPr lang="pt-PT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hard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heart” problem.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5" y="65114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2"/>
            <a:ext cx="9067800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Acts 15:4  And when they were come to Jerusalem, they were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received </a:t>
            </a:r>
            <a:r>
              <a:rPr lang="pt-PT" sz="4400" b="1" dirty="0" smtClean="0">
                <a:latin typeface="Arial Narrow" pitchFamily="34" charset="0"/>
              </a:rPr>
              <a:t>of the church, and of the apostles and elders, and they declared all things that God had done with them.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6200" y="3886202"/>
            <a:ext cx="89916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2a.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This word carries the idea of welcoming something or someone into one’s presence—a warm and friendly reception.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22995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" y="76201"/>
            <a:ext cx="90678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1 Timothy 5:19  Against an elder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receive </a:t>
            </a:r>
            <a:r>
              <a:rPr lang="pt-PT" sz="4400" b="1" dirty="0" smtClean="0">
                <a:latin typeface="Arial Narrow" pitchFamily="34" charset="0"/>
              </a:rPr>
              <a:t>not an accusation, but before two or three witnesses.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6200" y="4419600"/>
            <a:ext cx="89916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0000"/>
                </a:solidFill>
                <a:latin typeface="Arial Narrow" pitchFamily="34" charset="0"/>
              </a:rPr>
              <a:t>2c. </a:t>
            </a:r>
            <a:r>
              <a:rPr lang="pt-PT" sz="4400" b="1" dirty="0" smtClean="0">
                <a:latin typeface="Arial Narrow" pitchFamily="34" charset="0"/>
              </a:rPr>
              <a:t>This word is aso used to describe the action of accepting something as being true and valid.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22995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" y="76201"/>
            <a:ext cx="90678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Hebrews 12:6    For whom the Lord loveth he chasteneth, and scourgeth every son whom he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receiveth</a:t>
            </a:r>
            <a:r>
              <a:rPr lang="pt-PT" sz="4400" b="1" dirty="0" smtClean="0">
                <a:latin typeface="Arial Narrow" pitchFamily="34" charset="0"/>
              </a:rPr>
              <a:t>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6200" y="3810002"/>
            <a:ext cx="89916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2b.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pt-PT" sz="4400" b="1" dirty="0" smtClean="0">
                <a:latin typeface="Arial Narrow" pitchFamily="34" charset="0"/>
              </a:rPr>
              <a:t>This word is also used to describe the act of adoption, when a father lovingly acknowleges a child as his own.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114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" y="76204"/>
            <a:ext cx="90678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1 Corinthians 11:2   Now I praise you, brethren, that ye remember me in all things, and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keep </a:t>
            </a:r>
            <a:r>
              <a:rPr lang="pt-PT" sz="4400" b="1" dirty="0" smtClean="0">
                <a:latin typeface="Arial Narrow" pitchFamily="34" charset="0"/>
              </a:rPr>
              <a:t>the ordinances, as I delivered them to you.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6200" y="3810002"/>
            <a:ext cx="89916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3c.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It’s a praiseworthy thing for believers to hold on to the teachings that have been passed on to them by the person who discipled them.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114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76204"/>
            <a:ext cx="90678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1 Corinthians 15:2   By which also ye are saved, if ye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keep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in memory what I preached unto you, unless ye have believed in vain.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6200" y="5029200"/>
            <a:ext cx="89916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3b.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Those who are truly saved will hold firmly to God’s Word.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114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" y="76201"/>
            <a:ext cx="90678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Hebrews 10:23  Let us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hold fast </a:t>
            </a:r>
            <a:r>
              <a:rPr lang="pt-PT" sz="4400" b="1" dirty="0" smtClean="0">
                <a:latin typeface="Arial Narrow" pitchFamily="34" charset="0"/>
              </a:rPr>
              <a:t>the profession of our faith without wavering; for he is faithful that promised.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6200" y="3600035"/>
            <a:ext cx="89916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3a.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Our human role is to “hold fast” but the encouraging thing to know is that God’s role is to remain faithful to the promises He has given us.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" y="651142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203207" y="-32885"/>
            <a:ext cx="8795948" cy="6784292"/>
            <a:chOff x="152400" y="-46038"/>
            <a:chExt cx="6596961" cy="9498010"/>
          </a:xfrm>
        </p:grpSpPr>
        <p:sp>
          <p:nvSpPr>
            <p:cNvPr id="4101" name="Rectangle 4"/>
            <p:cNvSpPr>
              <a:spLocks noChangeArrowheads="1"/>
            </p:cNvSpPr>
            <p:nvPr/>
          </p:nvSpPr>
          <p:spPr bwMode="auto">
            <a:xfrm>
              <a:off x="152400" y="228600"/>
              <a:ext cx="6553200" cy="381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0E1B2"/>
                  </a:solidFill>
                </a:rPr>
                <a:t>The Good Soil E&amp;D Scale – The Vertical Dimension</a:t>
              </a:r>
            </a:p>
          </p:txBody>
        </p:sp>
        <p:sp>
          <p:nvSpPr>
            <p:cNvPr id="4102" name="Text Box 5"/>
            <p:cNvSpPr txBox="1">
              <a:spLocks noChangeArrowheads="1"/>
            </p:cNvSpPr>
            <p:nvPr/>
          </p:nvSpPr>
          <p:spPr bwMode="auto">
            <a:xfrm>
              <a:off x="6557963" y="-46038"/>
              <a:ext cx="191398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476250" y="9150350"/>
              <a:ext cx="3762088" cy="301622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smtClean="0">
                  <a:solidFill>
                    <a:srgbClr val="C0C0C0"/>
                  </a:solidFill>
                </a:rPr>
                <a:t>The original concept for this scale was created by Viggo Sogaard and later revised by James F. Engel and called the Engel Scale.</a:t>
              </a:r>
            </a:p>
          </p:txBody>
        </p:sp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528638" y="8872539"/>
              <a:ext cx="4511091" cy="323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</a:rPr>
                <a:t>*Basic gospel concepts = </a:t>
              </a:r>
              <a:r>
                <a:rPr lang="en-US" sz="900" b="1" smtClean="0">
                  <a:solidFill>
                    <a:srgbClr val="000000"/>
                  </a:solidFill>
                </a:rPr>
                <a:t>God</a:t>
              </a:r>
              <a:r>
                <a:rPr lang="en-US" sz="900" smtClean="0">
                  <a:solidFill>
                    <a:srgbClr val="000000"/>
                  </a:solidFill>
                </a:rPr>
                <a:t>, </a:t>
              </a:r>
              <a:r>
                <a:rPr lang="en-US" sz="900" b="1" smtClean="0">
                  <a:solidFill>
                    <a:srgbClr val="000000"/>
                  </a:solidFill>
                </a:rPr>
                <a:t>man</a:t>
              </a:r>
              <a:r>
                <a:rPr lang="en-US" sz="900" smtClean="0">
                  <a:solidFill>
                    <a:srgbClr val="000000"/>
                  </a:solidFill>
                </a:rPr>
                <a:t>, </a:t>
              </a:r>
              <a:r>
                <a:rPr lang="en-US" sz="900" b="1" smtClean="0">
                  <a:solidFill>
                    <a:srgbClr val="000000"/>
                  </a:solidFill>
                </a:rPr>
                <a:t>sin</a:t>
              </a:r>
              <a:r>
                <a:rPr lang="en-US" sz="900" smtClean="0">
                  <a:solidFill>
                    <a:srgbClr val="000000"/>
                  </a:solidFill>
                </a:rPr>
                <a:t>, </a:t>
              </a:r>
              <a:r>
                <a:rPr lang="en-US" sz="900" b="1" smtClean="0">
                  <a:solidFill>
                    <a:srgbClr val="000000"/>
                  </a:solidFill>
                </a:rPr>
                <a:t>death</a:t>
              </a:r>
              <a:r>
                <a:rPr lang="en-US" sz="900" smtClean="0">
                  <a:solidFill>
                    <a:srgbClr val="000000"/>
                  </a:solidFill>
                </a:rPr>
                <a:t> (as divine judgment), </a:t>
              </a:r>
              <a:r>
                <a:rPr lang="en-US" sz="900" b="1" smtClean="0">
                  <a:solidFill>
                    <a:srgbClr val="000000"/>
                  </a:solidFill>
                </a:rPr>
                <a:t>Christ</a:t>
              </a:r>
              <a:r>
                <a:rPr lang="en-US" sz="900" smtClean="0">
                  <a:solidFill>
                    <a:srgbClr val="000000"/>
                  </a:solidFill>
                </a:rPr>
                <a:t>, </a:t>
              </a:r>
              <a:r>
                <a:rPr lang="en-US" sz="900" b="1" smtClean="0">
                  <a:solidFill>
                    <a:srgbClr val="000000"/>
                  </a:solidFill>
                </a:rPr>
                <a:t>cross</a:t>
              </a:r>
              <a:r>
                <a:rPr lang="en-US" sz="900" smtClean="0">
                  <a:solidFill>
                    <a:srgbClr val="000000"/>
                  </a:solidFill>
                </a:rPr>
                <a:t> (including resurrection), </a:t>
              </a:r>
              <a:r>
                <a:rPr lang="en-US" sz="900" b="1" smtClean="0">
                  <a:solidFill>
                    <a:srgbClr val="000000"/>
                  </a:solidFill>
                </a:rPr>
                <a:t>faith</a:t>
              </a:r>
              <a:r>
                <a:rPr lang="en-US" sz="900" smtClean="0">
                  <a:solidFill>
                    <a:srgbClr val="000000"/>
                  </a:solidFill>
                </a:rPr>
                <a:t>, &amp; (spiritual, eternal) </a:t>
              </a:r>
              <a:r>
                <a:rPr lang="en-US" sz="900" b="1" smtClean="0">
                  <a:solidFill>
                    <a:srgbClr val="000000"/>
                  </a:solidFill>
                </a:rPr>
                <a:t>life</a:t>
              </a:r>
              <a:r>
                <a:rPr lang="en-US" sz="900" smtClean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833438" y="8385175"/>
              <a:ext cx="1661753" cy="43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3399"/>
                  </a:solidFill>
                  <a:latin typeface="Impact" pitchFamily="34" charset="0"/>
                </a:rPr>
                <a:t>Human Spiritual Responses</a:t>
              </a: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4038600" y="8385175"/>
              <a:ext cx="665086" cy="43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3399"/>
                  </a:solidFill>
                  <a:latin typeface="Impact" pitchFamily="34" charset="0"/>
                </a:rPr>
                <a:t>Our Roles</a:t>
              </a: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5075238" y="8385175"/>
              <a:ext cx="772087" cy="43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3399"/>
                  </a:solidFill>
                  <a:latin typeface="Impact" pitchFamily="34" charset="0"/>
                </a:rPr>
                <a:t>God’s Roles</a:t>
              </a:r>
            </a:p>
          </p:txBody>
        </p:sp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 flipV="1">
              <a:off x="735013" y="5019675"/>
              <a:ext cx="5484812" cy="330517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109" name="Line 12"/>
            <p:cNvSpPr>
              <a:spLocks noChangeShapeType="1"/>
            </p:cNvSpPr>
            <p:nvPr/>
          </p:nvSpPr>
          <p:spPr bwMode="auto">
            <a:xfrm flipV="1">
              <a:off x="765175" y="4735513"/>
              <a:ext cx="5480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10" name="Line 13"/>
            <p:cNvSpPr>
              <a:spLocks noChangeShapeType="1"/>
            </p:cNvSpPr>
            <p:nvPr/>
          </p:nvSpPr>
          <p:spPr bwMode="auto">
            <a:xfrm flipV="1">
              <a:off x="6232525" y="895350"/>
              <a:ext cx="17463" cy="3851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951163" y="4733927"/>
              <a:ext cx="138548" cy="43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981075" y="4745038"/>
              <a:ext cx="1292662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CC3300"/>
                  </a:solidFill>
                </a:rPr>
                <a:t>Repents and trusts Jesus</a:t>
              </a:r>
            </a:p>
          </p:txBody>
        </p:sp>
        <p:sp>
          <p:nvSpPr>
            <p:cNvPr id="4113" name="Rectangle 16"/>
            <p:cNvSpPr>
              <a:spLocks noChangeArrowheads="1"/>
            </p:cNvSpPr>
            <p:nvPr/>
          </p:nvSpPr>
          <p:spPr bwMode="auto">
            <a:xfrm flipV="1">
              <a:off x="3781425" y="5019675"/>
              <a:ext cx="2438400" cy="3305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" name="Rectangle 17"/>
            <p:cNvSpPr>
              <a:spLocks noChangeArrowheads="1"/>
            </p:cNvSpPr>
            <p:nvPr/>
          </p:nvSpPr>
          <p:spPr bwMode="auto">
            <a:xfrm>
              <a:off x="3114675" y="6929438"/>
              <a:ext cx="762000" cy="27305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4115" name="Rectangle 18"/>
            <p:cNvSpPr>
              <a:spLocks noChangeArrowheads="1"/>
            </p:cNvSpPr>
            <p:nvPr/>
          </p:nvSpPr>
          <p:spPr bwMode="auto">
            <a:xfrm>
              <a:off x="3114675" y="1736725"/>
              <a:ext cx="762000" cy="27305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+11</a:t>
              </a:r>
            </a:p>
          </p:txBody>
        </p:sp>
        <p:sp>
          <p:nvSpPr>
            <p:cNvPr id="4116" name="Rectangle 19"/>
            <p:cNvSpPr>
              <a:spLocks noChangeArrowheads="1"/>
            </p:cNvSpPr>
            <p:nvPr/>
          </p:nvSpPr>
          <p:spPr bwMode="auto">
            <a:xfrm>
              <a:off x="3114675" y="2009775"/>
              <a:ext cx="762000" cy="27622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+10</a:t>
              </a:r>
            </a:p>
          </p:txBody>
        </p:sp>
        <p:sp>
          <p:nvSpPr>
            <p:cNvPr id="4117" name="Rectangle 20"/>
            <p:cNvSpPr>
              <a:spLocks noChangeArrowheads="1"/>
            </p:cNvSpPr>
            <p:nvPr/>
          </p:nvSpPr>
          <p:spPr bwMode="auto">
            <a:xfrm>
              <a:off x="3114675" y="2286000"/>
              <a:ext cx="762000" cy="27463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+9</a:t>
              </a:r>
            </a:p>
          </p:txBody>
        </p:sp>
        <p:sp>
          <p:nvSpPr>
            <p:cNvPr id="4118" name="Rectangle 21"/>
            <p:cNvSpPr>
              <a:spLocks noChangeArrowheads="1"/>
            </p:cNvSpPr>
            <p:nvPr/>
          </p:nvSpPr>
          <p:spPr bwMode="auto">
            <a:xfrm>
              <a:off x="3114675" y="1433513"/>
              <a:ext cx="762000" cy="303212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+12</a:t>
              </a:r>
            </a:p>
          </p:txBody>
        </p:sp>
        <p:sp>
          <p:nvSpPr>
            <p:cNvPr id="4119" name="Rectangle 22"/>
            <p:cNvSpPr>
              <a:spLocks noChangeArrowheads="1"/>
            </p:cNvSpPr>
            <p:nvPr/>
          </p:nvSpPr>
          <p:spPr bwMode="auto">
            <a:xfrm>
              <a:off x="3114675" y="256063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+8</a:t>
              </a:r>
            </a:p>
          </p:txBody>
        </p:sp>
        <p:sp>
          <p:nvSpPr>
            <p:cNvPr id="4120" name="Rectangle 23"/>
            <p:cNvSpPr>
              <a:spLocks noChangeArrowheads="1"/>
            </p:cNvSpPr>
            <p:nvPr/>
          </p:nvSpPr>
          <p:spPr bwMode="auto">
            <a:xfrm>
              <a:off x="3114675" y="283368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+7</a:t>
              </a:r>
            </a:p>
          </p:txBody>
        </p:sp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3114675" y="310673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+6</a:t>
              </a:r>
            </a:p>
          </p:txBody>
        </p:sp>
        <p:sp>
          <p:nvSpPr>
            <p:cNvPr id="4122" name="Rectangle 25"/>
            <p:cNvSpPr>
              <a:spLocks noChangeArrowheads="1"/>
            </p:cNvSpPr>
            <p:nvPr/>
          </p:nvSpPr>
          <p:spPr bwMode="auto">
            <a:xfrm>
              <a:off x="3114675" y="337978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+5</a:t>
              </a:r>
            </a:p>
          </p:txBody>
        </p:sp>
        <p:sp>
          <p:nvSpPr>
            <p:cNvPr id="4123" name="Rectangle 26"/>
            <p:cNvSpPr>
              <a:spLocks noChangeArrowheads="1"/>
            </p:cNvSpPr>
            <p:nvPr/>
          </p:nvSpPr>
          <p:spPr bwMode="auto">
            <a:xfrm>
              <a:off x="3114675" y="365283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+4</a:t>
              </a:r>
            </a:p>
          </p:txBody>
        </p:sp>
        <p:sp>
          <p:nvSpPr>
            <p:cNvPr id="4124" name="Rectangle 27"/>
            <p:cNvSpPr>
              <a:spLocks noChangeArrowheads="1"/>
            </p:cNvSpPr>
            <p:nvPr/>
          </p:nvSpPr>
          <p:spPr bwMode="auto">
            <a:xfrm>
              <a:off x="3114675" y="392588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+3</a:t>
              </a:r>
            </a:p>
          </p:txBody>
        </p:sp>
        <p:sp>
          <p:nvSpPr>
            <p:cNvPr id="4125" name="Rectangle 28"/>
            <p:cNvSpPr>
              <a:spLocks noChangeArrowheads="1"/>
            </p:cNvSpPr>
            <p:nvPr/>
          </p:nvSpPr>
          <p:spPr bwMode="auto">
            <a:xfrm>
              <a:off x="3114675" y="419893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+2</a:t>
              </a:r>
            </a:p>
          </p:txBody>
        </p:sp>
        <p:sp>
          <p:nvSpPr>
            <p:cNvPr id="4126" name="Rectangle 29"/>
            <p:cNvSpPr>
              <a:spLocks noChangeArrowheads="1"/>
            </p:cNvSpPr>
            <p:nvPr/>
          </p:nvSpPr>
          <p:spPr bwMode="auto">
            <a:xfrm>
              <a:off x="3114675" y="4471988"/>
              <a:ext cx="762000" cy="2730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+1</a:t>
              </a:r>
            </a:p>
          </p:txBody>
        </p:sp>
        <p:sp>
          <p:nvSpPr>
            <p:cNvPr id="4127" name="Rectangle 30"/>
            <p:cNvSpPr>
              <a:spLocks noChangeArrowheads="1"/>
            </p:cNvSpPr>
            <p:nvPr/>
          </p:nvSpPr>
          <p:spPr bwMode="auto">
            <a:xfrm>
              <a:off x="3114675" y="4745038"/>
              <a:ext cx="762000" cy="273050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200" b="1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Rectangle 31"/>
            <p:cNvSpPr>
              <a:spLocks noChangeArrowheads="1"/>
            </p:cNvSpPr>
            <p:nvPr/>
          </p:nvSpPr>
          <p:spPr bwMode="auto">
            <a:xfrm>
              <a:off x="3114675" y="5018088"/>
              <a:ext cx="762000" cy="2730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4129" name="Rectangle 32"/>
            <p:cNvSpPr>
              <a:spLocks noChangeArrowheads="1"/>
            </p:cNvSpPr>
            <p:nvPr/>
          </p:nvSpPr>
          <p:spPr bwMode="auto">
            <a:xfrm>
              <a:off x="3114675" y="5291138"/>
              <a:ext cx="762000" cy="2730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4130" name="Rectangle 33"/>
            <p:cNvSpPr>
              <a:spLocks noChangeArrowheads="1"/>
            </p:cNvSpPr>
            <p:nvPr/>
          </p:nvSpPr>
          <p:spPr bwMode="auto">
            <a:xfrm>
              <a:off x="3114675" y="5564188"/>
              <a:ext cx="762000" cy="2730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4131" name="Rectangle 34"/>
            <p:cNvSpPr>
              <a:spLocks noChangeArrowheads="1"/>
            </p:cNvSpPr>
            <p:nvPr/>
          </p:nvSpPr>
          <p:spPr bwMode="auto">
            <a:xfrm>
              <a:off x="3114675" y="5837238"/>
              <a:ext cx="762000" cy="2730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4132" name="Rectangle 35"/>
            <p:cNvSpPr>
              <a:spLocks noChangeArrowheads="1"/>
            </p:cNvSpPr>
            <p:nvPr/>
          </p:nvSpPr>
          <p:spPr bwMode="auto">
            <a:xfrm>
              <a:off x="3114675" y="6110288"/>
              <a:ext cx="762000" cy="273050"/>
            </a:xfrm>
            <a:prstGeom prst="rect">
              <a:avLst/>
            </a:prstGeom>
            <a:solidFill>
              <a:srgbClr val="B4B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4133" name="Rectangle 36"/>
            <p:cNvSpPr>
              <a:spLocks noChangeArrowheads="1"/>
            </p:cNvSpPr>
            <p:nvPr/>
          </p:nvSpPr>
          <p:spPr bwMode="auto">
            <a:xfrm>
              <a:off x="3114675" y="6383338"/>
              <a:ext cx="762000" cy="273050"/>
            </a:xfrm>
            <a:prstGeom prst="rect">
              <a:avLst/>
            </a:prstGeom>
            <a:solidFill>
              <a:srgbClr val="B4B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4134" name="Rectangle 37"/>
            <p:cNvSpPr>
              <a:spLocks noChangeArrowheads="1"/>
            </p:cNvSpPr>
            <p:nvPr/>
          </p:nvSpPr>
          <p:spPr bwMode="auto">
            <a:xfrm>
              <a:off x="3114675" y="6656388"/>
              <a:ext cx="762000" cy="273050"/>
            </a:xfrm>
            <a:prstGeom prst="rect">
              <a:avLst/>
            </a:prstGeom>
            <a:solidFill>
              <a:srgbClr val="B4B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4135" name="Rectangle 38"/>
            <p:cNvSpPr>
              <a:spLocks noChangeArrowheads="1"/>
            </p:cNvSpPr>
            <p:nvPr/>
          </p:nvSpPr>
          <p:spPr bwMode="auto">
            <a:xfrm>
              <a:off x="3114675" y="7202488"/>
              <a:ext cx="762000" cy="27305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-9</a:t>
              </a:r>
            </a:p>
          </p:txBody>
        </p:sp>
        <p:sp>
          <p:nvSpPr>
            <p:cNvPr id="4136" name="Rectangle 39"/>
            <p:cNvSpPr>
              <a:spLocks noChangeArrowheads="1"/>
            </p:cNvSpPr>
            <p:nvPr/>
          </p:nvSpPr>
          <p:spPr bwMode="auto">
            <a:xfrm>
              <a:off x="3114675" y="7475538"/>
              <a:ext cx="762000" cy="27305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-10</a:t>
              </a:r>
            </a:p>
          </p:txBody>
        </p:sp>
        <p:sp>
          <p:nvSpPr>
            <p:cNvPr id="4137" name="Rectangle 40"/>
            <p:cNvSpPr>
              <a:spLocks noChangeArrowheads="1"/>
            </p:cNvSpPr>
            <p:nvPr/>
          </p:nvSpPr>
          <p:spPr bwMode="auto">
            <a:xfrm>
              <a:off x="3114675" y="7748588"/>
              <a:ext cx="762000" cy="27305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-11</a:t>
              </a:r>
            </a:p>
          </p:txBody>
        </p:sp>
        <p:sp>
          <p:nvSpPr>
            <p:cNvPr id="4138" name="Rectangle 41"/>
            <p:cNvSpPr>
              <a:spLocks noChangeArrowheads="1"/>
            </p:cNvSpPr>
            <p:nvPr/>
          </p:nvSpPr>
          <p:spPr bwMode="auto">
            <a:xfrm>
              <a:off x="3114675" y="8021638"/>
              <a:ext cx="762000" cy="303212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</a:rPr>
                <a:t>-12</a:t>
              </a:r>
            </a:p>
          </p:txBody>
        </p:sp>
        <p:sp>
          <p:nvSpPr>
            <p:cNvPr id="4139" name="Line 42"/>
            <p:cNvSpPr>
              <a:spLocks noChangeShapeType="1"/>
            </p:cNvSpPr>
            <p:nvPr/>
          </p:nvSpPr>
          <p:spPr bwMode="auto">
            <a:xfrm>
              <a:off x="3114675" y="8324850"/>
              <a:ext cx="762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0" name="Line 43"/>
            <p:cNvSpPr>
              <a:spLocks noChangeShapeType="1"/>
            </p:cNvSpPr>
            <p:nvPr/>
          </p:nvSpPr>
          <p:spPr bwMode="auto">
            <a:xfrm>
              <a:off x="3114675" y="80216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1" name="Line 44"/>
            <p:cNvSpPr>
              <a:spLocks noChangeShapeType="1"/>
            </p:cNvSpPr>
            <p:nvPr/>
          </p:nvSpPr>
          <p:spPr bwMode="auto">
            <a:xfrm>
              <a:off x="3114675" y="77485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2" name="Line 45"/>
            <p:cNvSpPr>
              <a:spLocks noChangeShapeType="1"/>
            </p:cNvSpPr>
            <p:nvPr/>
          </p:nvSpPr>
          <p:spPr bwMode="auto">
            <a:xfrm>
              <a:off x="3114675" y="74755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3" name="Line 46"/>
            <p:cNvSpPr>
              <a:spLocks noChangeShapeType="1"/>
            </p:cNvSpPr>
            <p:nvPr/>
          </p:nvSpPr>
          <p:spPr bwMode="auto">
            <a:xfrm>
              <a:off x="3114675" y="72024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4" name="Line 47"/>
            <p:cNvSpPr>
              <a:spLocks noChangeShapeType="1"/>
            </p:cNvSpPr>
            <p:nvPr/>
          </p:nvSpPr>
          <p:spPr bwMode="auto">
            <a:xfrm>
              <a:off x="3114675" y="66563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5" name="Line 48"/>
            <p:cNvSpPr>
              <a:spLocks noChangeShapeType="1"/>
            </p:cNvSpPr>
            <p:nvPr/>
          </p:nvSpPr>
          <p:spPr bwMode="auto">
            <a:xfrm>
              <a:off x="3114675" y="63833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6" name="Line 49"/>
            <p:cNvSpPr>
              <a:spLocks noChangeShapeType="1"/>
            </p:cNvSpPr>
            <p:nvPr/>
          </p:nvSpPr>
          <p:spPr bwMode="auto">
            <a:xfrm>
              <a:off x="3114675" y="61102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7" name="Line 50"/>
            <p:cNvSpPr>
              <a:spLocks noChangeShapeType="1"/>
            </p:cNvSpPr>
            <p:nvPr/>
          </p:nvSpPr>
          <p:spPr bwMode="auto">
            <a:xfrm>
              <a:off x="3114675" y="58372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8" name="Line 51"/>
            <p:cNvSpPr>
              <a:spLocks noChangeShapeType="1"/>
            </p:cNvSpPr>
            <p:nvPr/>
          </p:nvSpPr>
          <p:spPr bwMode="auto">
            <a:xfrm>
              <a:off x="3114675" y="55641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49" name="Line 52"/>
            <p:cNvSpPr>
              <a:spLocks noChangeShapeType="1"/>
            </p:cNvSpPr>
            <p:nvPr/>
          </p:nvSpPr>
          <p:spPr bwMode="auto">
            <a:xfrm>
              <a:off x="3114675" y="52911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0" name="Line 53"/>
            <p:cNvSpPr>
              <a:spLocks noChangeShapeType="1"/>
            </p:cNvSpPr>
            <p:nvPr/>
          </p:nvSpPr>
          <p:spPr bwMode="auto">
            <a:xfrm>
              <a:off x="3114675" y="50180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1" name="Line 54"/>
            <p:cNvSpPr>
              <a:spLocks noChangeShapeType="1"/>
            </p:cNvSpPr>
            <p:nvPr/>
          </p:nvSpPr>
          <p:spPr bwMode="auto">
            <a:xfrm>
              <a:off x="3114675" y="47450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2" name="Line 55"/>
            <p:cNvSpPr>
              <a:spLocks noChangeShapeType="1"/>
            </p:cNvSpPr>
            <p:nvPr/>
          </p:nvSpPr>
          <p:spPr bwMode="auto">
            <a:xfrm>
              <a:off x="3114675" y="44719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3" name="Line 56"/>
            <p:cNvSpPr>
              <a:spLocks noChangeShapeType="1"/>
            </p:cNvSpPr>
            <p:nvPr/>
          </p:nvSpPr>
          <p:spPr bwMode="auto">
            <a:xfrm>
              <a:off x="3114675" y="41989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4" name="Line 57"/>
            <p:cNvSpPr>
              <a:spLocks noChangeShapeType="1"/>
            </p:cNvSpPr>
            <p:nvPr/>
          </p:nvSpPr>
          <p:spPr bwMode="auto">
            <a:xfrm>
              <a:off x="3114675" y="39258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5" name="Line 58"/>
            <p:cNvSpPr>
              <a:spLocks noChangeShapeType="1"/>
            </p:cNvSpPr>
            <p:nvPr/>
          </p:nvSpPr>
          <p:spPr bwMode="auto">
            <a:xfrm>
              <a:off x="3114675" y="36528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6" name="Line 59"/>
            <p:cNvSpPr>
              <a:spLocks noChangeShapeType="1"/>
            </p:cNvSpPr>
            <p:nvPr/>
          </p:nvSpPr>
          <p:spPr bwMode="auto">
            <a:xfrm>
              <a:off x="3114675" y="33797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7" name="Line 60"/>
            <p:cNvSpPr>
              <a:spLocks noChangeShapeType="1"/>
            </p:cNvSpPr>
            <p:nvPr/>
          </p:nvSpPr>
          <p:spPr bwMode="auto">
            <a:xfrm>
              <a:off x="3114675" y="31067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8" name="Line 61"/>
            <p:cNvSpPr>
              <a:spLocks noChangeShapeType="1"/>
            </p:cNvSpPr>
            <p:nvPr/>
          </p:nvSpPr>
          <p:spPr bwMode="auto">
            <a:xfrm>
              <a:off x="3114675" y="283368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59" name="Line 62"/>
            <p:cNvSpPr>
              <a:spLocks noChangeShapeType="1"/>
            </p:cNvSpPr>
            <p:nvPr/>
          </p:nvSpPr>
          <p:spPr bwMode="auto">
            <a:xfrm>
              <a:off x="3114675" y="25606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0" name="Line 63"/>
            <p:cNvSpPr>
              <a:spLocks noChangeShapeType="1"/>
            </p:cNvSpPr>
            <p:nvPr/>
          </p:nvSpPr>
          <p:spPr bwMode="auto">
            <a:xfrm>
              <a:off x="3114675" y="1433513"/>
              <a:ext cx="762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1" name="Line 64"/>
            <p:cNvSpPr>
              <a:spLocks noChangeShapeType="1"/>
            </p:cNvSpPr>
            <p:nvPr/>
          </p:nvSpPr>
          <p:spPr bwMode="auto">
            <a:xfrm>
              <a:off x="3114675" y="1433513"/>
              <a:ext cx="0" cy="68913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2" name="Line 65"/>
            <p:cNvSpPr>
              <a:spLocks noChangeShapeType="1"/>
            </p:cNvSpPr>
            <p:nvPr/>
          </p:nvSpPr>
          <p:spPr bwMode="auto">
            <a:xfrm>
              <a:off x="3876675" y="1433513"/>
              <a:ext cx="0" cy="68913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3" name="Line 66"/>
            <p:cNvSpPr>
              <a:spLocks noChangeShapeType="1"/>
            </p:cNvSpPr>
            <p:nvPr/>
          </p:nvSpPr>
          <p:spPr bwMode="auto">
            <a:xfrm>
              <a:off x="3114675" y="22860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4" name="Line 67"/>
            <p:cNvSpPr>
              <a:spLocks noChangeShapeType="1"/>
            </p:cNvSpPr>
            <p:nvPr/>
          </p:nvSpPr>
          <p:spPr bwMode="auto">
            <a:xfrm>
              <a:off x="3114675" y="2009775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5" name="Line 68"/>
            <p:cNvSpPr>
              <a:spLocks noChangeShapeType="1"/>
            </p:cNvSpPr>
            <p:nvPr/>
          </p:nvSpPr>
          <p:spPr bwMode="auto">
            <a:xfrm>
              <a:off x="3114675" y="1736725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6" name="Line 69"/>
            <p:cNvSpPr>
              <a:spLocks noChangeShapeType="1"/>
            </p:cNvSpPr>
            <p:nvPr/>
          </p:nvSpPr>
          <p:spPr bwMode="auto">
            <a:xfrm>
              <a:off x="3114675" y="6929438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67" name="AutoShape 70"/>
            <p:cNvSpPr>
              <a:spLocks/>
            </p:cNvSpPr>
            <p:nvPr/>
          </p:nvSpPr>
          <p:spPr bwMode="auto">
            <a:xfrm flipV="1">
              <a:off x="3886200" y="6935788"/>
              <a:ext cx="228600" cy="1387475"/>
            </a:xfrm>
            <a:prstGeom prst="rightBrace">
              <a:avLst>
                <a:gd name="adj1" fmla="val 505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168" name="Rectangle 71"/>
            <p:cNvSpPr>
              <a:spLocks noChangeArrowheads="1"/>
            </p:cNvSpPr>
            <p:nvPr/>
          </p:nvSpPr>
          <p:spPr bwMode="auto">
            <a:xfrm>
              <a:off x="5280021" y="8074978"/>
              <a:ext cx="1292225" cy="24606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800000"/>
                  </a:solidFill>
                </a:rPr>
                <a:t>Revelation</a:t>
              </a:r>
            </a:p>
          </p:txBody>
        </p:sp>
        <p:sp>
          <p:nvSpPr>
            <p:cNvPr id="4169" name="Rectangle 72"/>
            <p:cNvSpPr>
              <a:spLocks noChangeArrowheads="1"/>
            </p:cNvSpPr>
            <p:nvPr/>
          </p:nvSpPr>
          <p:spPr bwMode="auto">
            <a:xfrm>
              <a:off x="4822825" y="7686690"/>
              <a:ext cx="1539875" cy="24606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800000"/>
                  </a:solidFill>
                </a:rPr>
                <a:t>Conviction</a:t>
              </a:r>
            </a:p>
          </p:txBody>
        </p:sp>
        <p:sp>
          <p:nvSpPr>
            <p:cNvPr id="4170" name="Rectangle 73"/>
            <p:cNvSpPr>
              <a:spLocks noChangeArrowheads="1"/>
            </p:cNvSpPr>
            <p:nvPr/>
          </p:nvSpPr>
          <p:spPr bwMode="auto">
            <a:xfrm>
              <a:off x="4824413" y="4759326"/>
              <a:ext cx="1538287" cy="24606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800000"/>
                  </a:solidFill>
                </a:rPr>
                <a:t>Regeneration</a:t>
              </a:r>
            </a:p>
          </p:txBody>
        </p:sp>
        <p:sp>
          <p:nvSpPr>
            <p:cNvPr id="4171" name="Text Box 74"/>
            <p:cNvSpPr txBox="1">
              <a:spLocks noChangeArrowheads="1"/>
            </p:cNvSpPr>
            <p:nvPr/>
          </p:nvSpPr>
          <p:spPr bwMode="auto">
            <a:xfrm>
              <a:off x="1055688" y="2835276"/>
              <a:ext cx="1323920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Identifies with Christ in baptism</a:t>
              </a:r>
            </a:p>
          </p:txBody>
        </p:sp>
        <p:sp>
          <p:nvSpPr>
            <p:cNvPr id="4172" name="Text Box 75"/>
            <p:cNvSpPr txBox="1">
              <a:spLocks noChangeArrowheads="1"/>
            </p:cNvSpPr>
            <p:nvPr/>
          </p:nvSpPr>
          <p:spPr bwMode="auto">
            <a:xfrm>
              <a:off x="1192213" y="3101974"/>
              <a:ext cx="1240965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Identifies with other believers</a:t>
              </a:r>
            </a:p>
          </p:txBody>
        </p:sp>
        <p:sp>
          <p:nvSpPr>
            <p:cNvPr id="4173" name="Text Box 76"/>
            <p:cNvSpPr txBox="1">
              <a:spLocks noChangeArrowheads="1"/>
            </p:cNvSpPr>
            <p:nvPr/>
          </p:nvSpPr>
          <p:spPr bwMode="auto">
            <a:xfrm>
              <a:off x="1147763" y="1736725"/>
              <a:ext cx="1268617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Spiritual giftedness confirmed</a:t>
              </a:r>
            </a:p>
          </p:txBody>
        </p:sp>
        <p:sp>
          <p:nvSpPr>
            <p:cNvPr id="4174" name="Text Box 77"/>
            <p:cNvSpPr txBox="1">
              <a:spLocks noChangeArrowheads="1"/>
            </p:cNvSpPr>
            <p:nvPr/>
          </p:nvSpPr>
          <p:spPr bwMode="auto">
            <a:xfrm>
              <a:off x="1452563" y="3373439"/>
              <a:ext cx="1078661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Witnesses to unbelievers</a:t>
              </a:r>
            </a:p>
          </p:txBody>
        </p:sp>
        <p:sp>
          <p:nvSpPr>
            <p:cNvPr id="4175" name="Text Box 78"/>
            <p:cNvSpPr txBox="1">
              <a:spLocks noChangeArrowheads="1"/>
            </p:cNvSpPr>
            <p:nvPr/>
          </p:nvSpPr>
          <p:spPr bwMode="auto">
            <a:xfrm>
              <a:off x="1179513" y="3651250"/>
              <a:ext cx="1248179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Experiences sin &amp; confession</a:t>
              </a:r>
            </a:p>
          </p:txBody>
        </p:sp>
        <p:sp>
          <p:nvSpPr>
            <p:cNvPr id="4176" name="Text Box 79"/>
            <p:cNvSpPr txBox="1">
              <a:spLocks noChangeArrowheads="1"/>
            </p:cNvSpPr>
            <p:nvPr/>
          </p:nvSpPr>
          <p:spPr bwMode="auto">
            <a:xfrm>
              <a:off x="1163638" y="3922713"/>
              <a:ext cx="1257797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Begins Bible reading &amp; prayer</a:t>
              </a:r>
            </a:p>
          </p:txBody>
        </p:sp>
        <p:sp>
          <p:nvSpPr>
            <p:cNvPr id="4177" name="Text Box 80"/>
            <p:cNvSpPr txBox="1">
              <a:spLocks noChangeArrowheads="1"/>
            </p:cNvSpPr>
            <p:nvPr/>
          </p:nvSpPr>
          <p:spPr bwMode="auto">
            <a:xfrm>
              <a:off x="1054100" y="2557463"/>
              <a:ext cx="1327527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Participates in Christian service</a:t>
              </a:r>
            </a:p>
          </p:txBody>
        </p:sp>
        <p:sp>
          <p:nvSpPr>
            <p:cNvPr id="4178" name="Text Box 81"/>
            <p:cNvSpPr txBox="1">
              <a:spLocks noChangeArrowheads="1"/>
            </p:cNvSpPr>
            <p:nvPr/>
          </p:nvSpPr>
          <p:spPr bwMode="auto">
            <a:xfrm>
              <a:off x="1096963" y="4465638"/>
              <a:ext cx="1299875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Experiences initial life changes</a:t>
              </a:r>
            </a:p>
          </p:txBody>
        </p:sp>
        <p:sp>
          <p:nvSpPr>
            <p:cNvPr id="4179" name="Text Box 82"/>
            <p:cNvSpPr txBox="1">
              <a:spLocks noChangeArrowheads="1"/>
            </p:cNvSpPr>
            <p:nvPr/>
          </p:nvSpPr>
          <p:spPr bwMode="auto">
            <a:xfrm>
              <a:off x="1222375" y="4200527"/>
              <a:ext cx="1221729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Gains assurance of salvation</a:t>
              </a:r>
            </a:p>
          </p:txBody>
        </p:sp>
        <p:sp>
          <p:nvSpPr>
            <p:cNvPr id="4180" name="AutoShape 83"/>
            <p:cNvSpPr>
              <a:spLocks noChangeArrowheads="1"/>
            </p:cNvSpPr>
            <p:nvPr/>
          </p:nvSpPr>
          <p:spPr bwMode="auto">
            <a:xfrm flipV="1">
              <a:off x="2735263" y="931863"/>
              <a:ext cx="1517650" cy="5159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000000"/>
                </a:solidFill>
              </a:endParaRPr>
            </a:p>
          </p:txBody>
        </p:sp>
        <p:sp>
          <p:nvSpPr>
            <p:cNvPr id="4181" name="Text Box 84"/>
            <p:cNvSpPr txBox="1">
              <a:spLocks noChangeArrowheads="1"/>
            </p:cNvSpPr>
            <p:nvPr/>
          </p:nvSpPr>
          <p:spPr bwMode="auto">
            <a:xfrm>
              <a:off x="846138" y="2279651"/>
              <a:ext cx="1452562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Deepens Bible/theology knowledge</a:t>
              </a:r>
            </a:p>
          </p:txBody>
        </p:sp>
        <p:sp>
          <p:nvSpPr>
            <p:cNvPr id="4182" name="Text Box 85"/>
            <p:cNvSpPr txBox="1">
              <a:spLocks noChangeArrowheads="1"/>
            </p:cNvSpPr>
            <p:nvPr/>
          </p:nvSpPr>
          <p:spPr bwMode="auto">
            <a:xfrm>
              <a:off x="1406525" y="1444625"/>
              <a:ext cx="1109919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Serves in leadership roles</a:t>
              </a:r>
            </a:p>
          </p:txBody>
        </p:sp>
        <p:sp>
          <p:nvSpPr>
            <p:cNvPr id="4183" name="AutoShape 86"/>
            <p:cNvSpPr>
              <a:spLocks/>
            </p:cNvSpPr>
            <p:nvPr/>
          </p:nvSpPr>
          <p:spPr bwMode="auto">
            <a:xfrm flipV="1">
              <a:off x="3875088" y="2562225"/>
              <a:ext cx="239712" cy="2157413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cxnSp>
          <p:nvCxnSpPr>
            <p:cNvPr id="4184" name="AutoShape 87"/>
            <p:cNvCxnSpPr>
              <a:cxnSpLocks noChangeShapeType="1"/>
              <a:stCxn id="4195" idx="0"/>
            </p:cNvCxnSpPr>
            <p:nvPr/>
          </p:nvCxnSpPr>
          <p:spPr bwMode="auto">
            <a:xfrm flipV="1">
              <a:off x="5592763" y="895350"/>
              <a:ext cx="1587" cy="3573463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4185" name="AutoShape 88"/>
            <p:cNvSpPr>
              <a:spLocks/>
            </p:cNvSpPr>
            <p:nvPr/>
          </p:nvSpPr>
          <p:spPr bwMode="auto">
            <a:xfrm flipV="1">
              <a:off x="3875088" y="1438275"/>
              <a:ext cx="239712" cy="561975"/>
            </a:xfrm>
            <a:prstGeom prst="rightBrace">
              <a:avLst>
                <a:gd name="adj1" fmla="val 195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186" name="Text Box 89"/>
            <p:cNvSpPr txBox="1">
              <a:spLocks noChangeArrowheads="1"/>
            </p:cNvSpPr>
            <p:nvPr/>
          </p:nvSpPr>
          <p:spPr bwMode="auto">
            <a:xfrm>
              <a:off x="822325" y="2008188"/>
              <a:ext cx="1469393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Disciples new &amp; immature believers</a:t>
              </a:r>
            </a:p>
          </p:txBody>
        </p:sp>
        <p:sp>
          <p:nvSpPr>
            <p:cNvPr id="4187" name="AutoShape 90"/>
            <p:cNvSpPr>
              <a:spLocks/>
            </p:cNvSpPr>
            <p:nvPr/>
          </p:nvSpPr>
          <p:spPr bwMode="auto">
            <a:xfrm flipV="1">
              <a:off x="3886200" y="2006600"/>
              <a:ext cx="239713" cy="546100"/>
            </a:xfrm>
            <a:prstGeom prst="rightBrace">
              <a:avLst>
                <a:gd name="adj1" fmla="val 18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188" name="Text Box 91"/>
            <p:cNvSpPr txBox="1">
              <a:spLocks noChangeArrowheads="1"/>
            </p:cNvSpPr>
            <p:nvPr/>
          </p:nvSpPr>
          <p:spPr bwMode="auto">
            <a:xfrm rot="16200000" flipV="1">
              <a:off x="4524649" y="6469063"/>
              <a:ext cx="3968203" cy="42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i="1" smtClean="0">
                  <a:solidFill>
                    <a:srgbClr val="CC9900"/>
                  </a:solidFill>
                </a:rPr>
                <a:t>The Story of Hope</a:t>
              </a:r>
            </a:p>
          </p:txBody>
        </p:sp>
        <p:sp>
          <p:nvSpPr>
            <p:cNvPr id="4189" name="Text Box 92"/>
            <p:cNvSpPr txBox="1">
              <a:spLocks noChangeArrowheads="1"/>
            </p:cNvSpPr>
            <p:nvPr/>
          </p:nvSpPr>
          <p:spPr bwMode="auto">
            <a:xfrm rot="16200000" flipV="1">
              <a:off x="5160076" y="3100460"/>
              <a:ext cx="2706690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CC9900"/>
                  </a:solidFill>
                </a:rPr>
                <a:t>The Way to Joy</a:t>
              </a:r>
            </a:p>
          </p:txBody>
        </p:sp>
        <p:sp>
          <p:nvSpPr>
            <p:cNvPr id="4190" name="Text Box 93"/>
            <p:cNvSpPr txBox="1">
              <a:spLocks noChangeArrowheads="1"/>
            </p:cNvSpPr>
            <p:nvPr/>
          </p:nvSpPr>
          <p:spPr bwMode="auto">
            <a:xfrm rot="5400000" flipV="1">
              <a:off x="-287381" y="7104535"/>
              <a:ext cx="1670137" cy="23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9900"/>
                  </a:solidFill>
                </a:rPr>
                <a:t>Matthew 13:23</a:t>
              </a:r>
            </a:p>
          </p:txBody>
        </p:sp>
        <p:sp>
          <p:nvSpPr>
            <p:cNvPr id="4191" name="Text Box 94"/>
            <p:cNvSpPr txBox="1">
              <a:spLocks noChangeArrowheads="1"/>
            </p:cNvSpPr>
            <p:nvPr/>
          </p:nvSpPr>
          <p:spPr bwMode="auto">
            <a:xfrm>
              <a:off x="339173" y="5203825"/>
              <a:ext cx="3609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9900"/>
                  </a:solidFill>
                </a:rPr>
                <a:t>Mark</a:t>
              </a:r>
              <a:br>
                <a:rPr lang="en-US" sz="1200" b="1" smtClean="0">
                  <a:solidFill>
                    <a:srgbClr val="009900"/>
                  </a:solidFill>
                </a:rPr>
              </a:br>
              <a:r>
                <a:rPr lang="en-US" sz="1200" b="1" smtClean="0">
                  <a:solidFill>
                    <a:srgbClr val="009900"/>
                  </a:solidFill>
                </a:rPr>
                <a:t>4:20</a:t>
              </a:r>
            </a:p>
          </p:txBody>
        </p:sp>
        <p:sp>
          <p:nvSpPr>
            <p:cNvPr id="4192" name="Text Box 95"/>
            <p:cNvSpPr txBox="1">
              <a:spLocks noChangeArrowheads="1"/>
            </p:cNvSpPr>
            <p:nvPr/>
          </p:nvSpPr>
          <p:spPr bwMode="auto">
            <a:xfrm rot="5400000" flipV="1">
              <a:off x="-57352" y="2672235"/>
              <a:ext cx="1210075" cy="23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9900"/>
                  </a:solidFill>
                </a:rPr>
                <a:t>Luke 8:15</a:t>
              </a:r>
            </a:p>
          </p:txBody>
        </p:sp>
        <p:sp>
          <p:nvSpPr>
            <p:cNvPr id="4193" name="Line 96"/>
            <p:cNvSpPr>
              <a:spLocks noChangeShapeType="1"/>
            </p:cNvSpPr>
            <p:nvPr/>
          </p:nvSpPr>
          <p:spPr bwMode="auto">
            <a:xfrm flipV="1">
              <a:off x="685800" y="4868863"/>
              <a:ext cx="0" cy="12319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94" name="Line 106"/>
            <p:cNvSpPr>
              <a:spLocks noChangeShapeType="1"/>
            </p:cNvSpPr>
            <p:nvPr/>
          </p:nvSpPr>
          <p:spPr bwMode="auto">
            <a:xfrm flipV="1">
              <a:off x="3886200" y="5153025"/>
              <a:ext cx="228600" cy="0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195" name="Rectangle 107"/>
            <p:cNvSpPr>
              <a:spLocks noChangeArrowheads="1"/>
            </p:cNvSpPr>
            <p:nvPr/>
          </p:nvSpPr>
          <p:spPr bwMode="auto">
            <a:xfrm>
              <a:off x="4822825" y="4468813"/>
              <a:ext cx="1539875" cy="24606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800000"/>
                  </a:solidFill>
                </a:rPr>
                <a:t>Sanctification</a:t>
              </a:r>
            </a:p>
          </p:txBody>
        </p:sp>
        <p:sp>
          <p:nvSpPr>
            <p:cNvPr id="4196" name="Line 108"/>
            <p:cNvSpPr>
              <a:spLocks noChangeShapeType="1"/>
            </p:cNvSpPr>
            <p:nvPr/>
          </p:nvSpPr>
          <p:spPr bwMode="auto">
            <a:xfrm flipV="1">
              <a:off x="685800" y="931863"/>
              <a:ext cx="0" cy="3711575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cxnSp>
          <p:nvCxnSpPr>
            <p:cNvPr id="4197" name="AutoShape 109"/>
            <p:cNvCxnSpPr>
              <a:cxnSpLocks noChangeShapeType="1"/>
            </p:cNvCxnSpPr>
            <p:nvPr/>
          </p:nvCxnSpPr>
          <p:spPr bwMode="auto">
            <a:xfrm flipV="1">
              <a:off x="5592763" y="7900985"/>
              <a:ext cx="0" cy="58738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cxnSp>
          <p:nvCxnSpPr>
            <p:cNvPr id="4198" name="AutoShape 110"/>
            <p:cNvCxnSpPr>
              <a:cxnSpLocks noChangeShapeType="1"/>
            </p:cNvCxnSpPr>
            <p:nvPr/>
          </p:nvCxnSpPr>
          <p:spPr bwMode="auto">
            <a:xfrm rot="5400000" flipH="1" flipV="1">
              <a:off x="4250128" y="6357550"/>
              <a:ext cx="2686065" cy="794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cxnSp>
          <p:nvCxnSpPr>
            <p:cNvPr id="4199" name="AutoShape 111"/>
            <p:cNvCxnSpPr>
              <a:cxnSpLocks noChangeShapeType="1"/>
            </p:cNvCxnSpPr>
            <p:nvPr/>
          </p:nvCxnSpPr>
          <p:spPr bwMode="auto">
            <a:xfrm flipV="1">
              <a:off x="5592763" y="4691063"/>
              <a:ext cx="0" cy="76200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200" name="Text Box 112"/>
            <p:cNvSpPr txBox="1">
              <a:spLocks noChangeArrowheads="1"/>
            </p:cNvSpPr>
            <p:nvPr/>
          </p:nvSpPr>
          <p:spPr bwMode="auto">
            <a:xfrm>
              <a:off x="3357563" y="931864"/>
              <a:ext cx="203421" cy="73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+</a:t>
              </a:r>
              <a:br>
                <a:rPr lang="en-US" sz="1400" b="1" smtClean="0">
                  <a:solidFill>
                    <a:srgbClr val="000000"/>
                  </a:solidFill>
                </a:rPr>
              </a:br>
              <a:r>
                <a:rPr lang="en-US" sz="1400" b="1" smtClean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201" name="AutoShape 113"/>
            <p:cNvSpPr>
              <a:spLocks/>
            </p:cNvSpPr>
            <p:nvPr/>
          </p:nvSpPr>
          <p:spPr bwMode="auto">
            <a:xfrm flipV="1">
              <a:off x="3886200" y="6111875"/>
              <a:ext cx="228600" cy="815975"/>
            </a:xfrm>
            <a:prstGeom prst="rightBrace">
              <a:avLst>
                <a:gd name="adj1" fmla="val 2974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202" name="AutoShape 114"/>
            <p:cNvSpPr>
              <a:spLocks/>
            </p:cNvSpPr>
            <p:nvPr/>
          </p:nvSpPr>
          <p:spPr bwMode="auto">
            <a:xfrm flipV="1">
              <a:off x="3881438" y="5019675"/>
              <a:ext cx="228600" cy="1082675"/>
            </a:xfrm>
            <a:prstGeom prst="rightBrace">
              <a:avLst>
                <a:gd name="adj1" fmla="val 3946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smtClean="0">
                <a:solidFill>
                  <a:srgbClr val="FFFFFF"/>
                </a:solidFill>
              </a:endParaRPr>
            </a:p>
          </p:txBody>
        </p:sp>
        <p:sp>
          <p:nvSpPr>
            <p:cNvPr id="4203" name="Text Box 115"/>
            <p:cNvSpPr txBox="1">
              <a:spLocks noChangeArrowheads="1"/>
            </p:cNvSpPr>
            <p:nvPr/>
          </p:nvSpPr>
          <p:spPr bwMode="auto">
            <a:xfrm>
              <a:off x="1089025" y="5022968"/>
              <a:ext cx="1310696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Counts cost of a faith response</a:t>
              </a:r>
            </a:p>
          </p:txBody>
        </p:sp>
        <p:sp>
          <p:nvSpPr>
            <p:cNvPr id="4204" name="Text Box 116"/>
            <p:cNvSpPr txBox="1">
              <a:spLocks noChangeArrowheads="1"/>
            </p:cNvSpPr>
            <p:nvPr/>
          </p:nvSpPr>
          <p:spPr bwMode="auto">
            <a:xfrm>
              <a:off x="1012825" y="5295252"/>
              <a:ext cx="1364797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Confronted with a faith response</a:t>
              </a:r>
            </a:p>
          </p:txBody>
        </p:sp>
        <p:sp>
          <p:nvSpPr>
            <p:cNvPr id="4205" name="Text Box 118"/>
            <p:cNvSpPr txBox="1">
              <a:spLocks noChangeArrowheads="1"/>
            </p:cNvSpPr>
            <p:nvPr/>
          </p:nvSpPr>
          <p:spPr bwMode="auto">
            <a:xfrm>
              <a:off x="855529" y="5567537"/>
              <a:ext cx="1501853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Senses personal spiritual conviction</a:t>
              </a:r>
            </a:p>
          </p:txBody>
        </p:sp>
        <p:sp>
          <p:nvSpPr>
            <p:cNvPr id="4206" name="Text Box 119"/>
            <p:cNvSpPr txBox="1">
              <a:spLocks noChangeArrowheads="1"/>
            </p:cNvSpPr>
            <p:nvPr/>
          </p:nvSpPr>
          <p:spPr bwMode="auto">
            <a:xfrm>
              <a:off x="980942" y="6113854"/>
              <a:ext cx="1422505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Interested in Jesus and the gospel</a:t>
              </a:r>
            </a:p>
          </p:txBody>
        </p:sp>
        <p:sp>
          <p:nvSpPr>
            <p:cNvPr id="4207" name="Text Box 120"/>
            <p:cNvSpPr txBox="1">
              <a:spLocks noChangeArrowheads="1"/>
            </p:cNvSpPr>
            <p:nvPr/>
          </p:nvSpPr>
          <p:spPr bwMode="auto">
            <a:xfrm>
              <a:off x="963479" y="7225417"/>
              <a:ext cx="1432123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Seeks to fill personal spiritual void</a:t>
              </a:r>
            </a:p>
          </p:txBody>
        </p:sp>
        <p:sp>
          <p:nvSpPr>
            <p:cNvPr id="4208" name="Text Box 121"/>
            <p:cNvSpPr txBox="1">
              <a:spLocks noChangeArrowheads="1"/>
            </p:cNvSpPr>
            <p:nvPr/>
          </p:nvSpPr>
          <p:spPr bwMode="auto">
            <a:xfrm>
              <a:off x="858704" y="7497703"/>
              <a:ext cx="1497044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Senses personal spiritual emptiness</a:t>
              </a:r>
            </a:p>
          </p:txBody>
        </p:sp>
        <p:sp>
          <p:nvSpPr>
            <p:cNvPr id="4209" name="Text Box 123"/>
            <p:cNvSpPr txBox="1">
              <a:spLocks noChangeArrowheads="1"/>
            </p:cNvSpPr>
            <p:nvPr/>
          </p:nvSpPr>
          <p:spPr bwMode="auto">
            <a:xfrm>
              <a:off x="1447800" y="8042275"/>
              <a:ext cx="1077459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Born with a God-Vacuum</a:t>
              </a:r>
            </a:p>
          </p:txBody>
        </p:sp>
        <p:sp>
          <p:nvSpPr>
            <p:cNvPr id="4210" name="Text Box 124"/>
            <p:cNvSpPr txBox="1">
              <a:spLocks noChangeArrowheads="1"/>
            </p:cNvSpPr>
            <p:nvPr/>
          </p:nvSpPr>
          <p:spPr bwMode="auto">
            <a:xfrm>
              <a:off x="1038091" y="7769988"/>
              <a:ext cx="1388842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Aware of higher Power or powers</a:t>
              </a:r>
            </a:p>
          </p:txBody>
        </p:sp>
        <p:sp>
          <p:nvSpPr>
            <p:cNvPr id="4211" name="Text Box 125"/>
            <p:cNvSpPr txBox="1">
              <a:spLocks noChangeArrowheads="1"/>
            </p:cNvSpPr>
            <p:nvPr/>
          </p:nvSpPr>
          <p:spPr bwMode="auto">
            <a:xfrm>
              <a:off x="928554" y="6934200"/>
              <a:ext cx="1453763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Vulnerable to false religious beliefs</a:t>
              </a:r>
            </a:p>
          </p:txBody>
        </p:sp>
        <p:sp>
          <p:nvSpPr>
            <p:cNvPr id="4212" name="Text Box 126"/>
            <p:cNvSpPr txBox="1">
              <a:spLocks noChangeArrowheads="1"/>
            </p:cNvSpPr>
            <p:nvPr/>
          </p:nvSpPr>
          <p:spPr bwMode="auto">
            <a:xfrm>
              <a:off x="948728" y="6660170"/>
              <a:ext cx="2299165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Realizes there is only one true God</a:t>
              </a:r>
            </a:p>
          </p:txBody>
        </p:sp>
        <p:grpSp>
          <p:nvGrpSpPr>
            <p:cNvPr id="4" name="Group 146"/>
            <p:cNvGrpSpPr>
              <a:grpSpLocks/>
            </p:cNvGrpSpPr>
            <p:nvPr/>
          </p:nvGrpSpPr>
          <p:grpSpPr bwMode="auto">
            <a:xfrm>
              <a:off x="4052883" y="6110290"/>
              <a:ext cx="1077911" cy="1325563"/>
              <a:chOff x="2553" y="3875"/>
              <a:chExt cx="679" cy="835"/>
            </a:xfrm>
          </p:grpSpPr>
          <p:sp>
            <p:nvSpPr>
              <p:cNvPr id="4233" name="Text Box 128"/>
              <p:cNvSpPr txBox="1">
                <a:spLocks noChangeArrowheads="1"/>
              </p:cNvSpPr>
              <p:nvPr/>
            </p:nvSpPr>
            <p:spPr bwMode="auto">
              <a:xfrm>
                <a:off x="2553" y="3875"/>
                <a:ext cx="42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rgbClr val="000000"/>
                    </a:solidFill>
                  </a:rPr>
                  <a:t>Level 2: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Planting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Evangelism</a:t>
                </a:r>
              </a:p>
            </p:txBody>
          </p:sp>
          <p:sp>
            <p:nvSpPr>
              <p:cNvPr id="4234" name="Text Box 129"/>
              <p:cNvSpPr txBox="1">
                <a:spLocks noChangeArrowheads="1"/>
              </p:cNvSpPr>
              <p:nvPr/>
            </p:nvSpPr>
            <p:spPr bwMode="auto">
              <a:xfrm>
                <a:off x="2553" y="4303"/>
                <a:ext cx="67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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Establish uniqueness of Jesus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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Teach gospel concepts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 sz="8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7"/>
            <p:cNvGrpSpPr>
              <a:grpSpLocks/>
            </p:cNvGrpSpPr>
            <p:nvPr/>
          </p:nvGrpSpPr>
          <p:grpSpPr bwMode="auto">
            <a:xfrm>
              <a:off x="4052883" y="7180259"/>
              <a:ext cx="966786" cy="1306511"/>
              <a:chOff x="2553" y="4577"/>
              <a:chExt cx="609" cy="823"/>
            </a:xfrm>
          </p:grpSpPr>
          <p:sp>
            <p:nvSpPr>
              <p:cNvPr id="4231" name="Text Box 131"/>
              <p:cNvSpPr txBox="1">
                <a:spLocks noChangeArrowheads="1"/>
              </p:cNvSpPr>
              <p:nvPr/>
            </p:nvSpPr>
            <p:spPr bwMode="auto">
              <a:xfrm>
                <a:off x="2553" y="4577"/>
                <a:ext cx="42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rgbClr val="000000"/>
                    </a:solidFill>
                  </a:rPr>
                  <a:t>Level 1: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Tilling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Evangelism</a:t>
                </a:r>
              </a:p>
            </p:txBody>
          </p:sp>
          <p:sp>
            <p:nvSpPr>
              <p:cNvPr id="4232" name="Text Box 132"/>
              <p:cNvSpPr txBox="1">
                <a:spLocks noChangeArrowheads="1"/>
              </p:cNvSpPr>
              <p:nvPr/>
            </p:nvSpPr>
            <p:spPr bwMode="auto">
              <a:xfrm>
                <a:off x="2553" y="4993"/>
                <a:ext cx="60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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 Challenge core worldview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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Model, love, &amp; pray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 sz="8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45"/>
            <p:cNvGrpSpPr>
              <a:grpSpLocks/>
            </p:cNvGrpSpPr>
            <p:nvPr/>
          </p:nvGrpSpPr>
          <p:grpSpPr bwMode="auto">
            <a:xfrm>
              <a:off x="4052885" y="4941889"/>
              <a:ext cx="666749" cy="1306513"/>
              <a:chOff x="2553" y="3173"/>
              <a:chExt cx="420" cy="823"/>
            </a:xfrm>
          </p:grpSpPr>
          <p:sp>
            <p:nvSpPr>
              <p:cNvPr id="4229" name="Text Box 134"/>
              <p:cNvSpPr txBox="1">
                <a:spLocks noChangeArrowheads="1"/>
              </p:cNvSpPr>
              <p:nvPr/>
            </p:nvSpPr>
            <p:spPr bwMode="auto">
              <a:xfrm>
                <a:off x="2553" y="3173"/>
                <a:ext cx="42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srgbClr val="000000"/>
                    </a:solidFill>
                  </a:rPr>
                  <a:t>Level 3: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854A1D"/>
                    </a:solidFill>
                  </a:rPr>
                  <a:t>Reaping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854A1D"/>
                    </a:solidFill>
                  </a:rPr>
                  <a:t>Evangelism</a:t>
                </a:r>
              </a:p>
            </p:txBody>
          </p:sp>
          <p:sp>
            <p:nvSpPr>
              <p:cNvPr id="4230" name="Text Box 135"/>
              <p:cNvSpPr txBox="1">
                <a:spLocks noChangeArrowheads="1"/>
              </p:cNvSpPr>
              <p:nvPr/>
            </p:nvSpPr>
            <p:spPr bwMode="auto">
              <a:xfrm>
                <a:off x="2553" y="3589"/>
                <a:ext cx="3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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 Persuade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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 Personalize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"/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   Clarify</a:t>
                </a:r>
              </a:p>
            </p:txBody>
          </p:sp>
        </p:grpSp>
        <p:sp>
          <p:nvSpPr>
            <p:cNvPr id="4216" name="Line 136"/>
            <p:cNvSpPr>
              <a:spLocks noChangeShapeType="1"/>
            </p:cNvSpPr>
            <p:nvPr/>
          </p:nvSpPr>
          <p:spPr bwMode="auto">
            <a:xfrm>
              <a:off x="714375" y="8840788"/>
              <a:ext cx="5554663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4217" name="Line 137"/>
            <p:cNvSpPr>
              <a:spLocks noChangeShapeType="1"/>
            </p:cNvSpPr>
            <p:nvPr/>
          </p:nvSpPr>
          <p:spPr bwMode="auto">
            <a:xfrm flipV="1">
              <a:off x="685800" y="6153150"/>
              <a:ext cx="0" cy="21336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4057651" y="3302002"/>
              <a:ext cx="696913" cy="769938"/>
              <a:chOff x="2556" y="2080"/>
              <a:chExt cx="439" cy="485"/>
            </a:xfrm>
          </p:grpSpPr>
          <p:sp>
            <p:nvSpPr>
              <p:cNvPr id="4227" name="Text Box 98"/>
              <p:cNvSpPr txBox="1">
                <a:spLocks noChangeArrowheads="1"/>
              </p:cNvSpPr>
              <p:nvPr/>
            </p:nvSpPr>
            <p:spPr bwMode="auto">
              <a:xfrm>
                <a:off x="2556" y="2158"/>
                <a:ext cx="43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Follow up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Discipleship</a:t>
                </a:r>
              </a:p>
            </p:txBody>
          </p:sp>
          <p:sp>
            <p:nvSpPr>
              <p:cNvPr id="4228" name="Text Box 148"/>
              <p:cNvSpPr txBox="1">
                <a:spLocks noChangeArrowheads="1"/>
              </p:cNvSpPr>
              <p:nvPr/>
            </p:nvSpPr>
            <p:spPr bwMode="auto">
              <a:xfrm>
                <a:off x="2556" y="2080"/>
                <a:ext cx="235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rgbClr val="000000"/>
                    </a:solidFill>
                  </a:rPr>
                  <a:t>Level 1:</a:t>
                </a:r>
              </a:p>
            </p:txBody>
          </p:sp>
        </p:grpSp>
        <p:grpSp>
          <p:nvGrpSpPr>
            <p:cNvPr id="8" name="Group 157"/>
            <p:cNvGrpSpPr>
              <a:grpSpLocks/>
            </p:cNvGrpSpPr>
            <p:nvPr/>
          </p:nvGrpSpPr>
          <p:grpSpPr bwMode="auto">
            <a:xfrm>
              <a:off x="4057651" y="1987552"/>
              <a:ext cx="696913" cy="773113"/>
              <a:chOff x="2556" y="1252"/>
              <a:chExt cx="439" cy="487"/>
            </a:xfrm>
          </p:grpSpPr>
          <p:sp>
            <p:nvSpPr>
              <p:cNvPr id="4225" name="Text Box 101"/>
              <p:cNvSpPr txBox="1">
                <a:spLocks noChangeArrowheads="1"/>
              </p:cNvSpPr>
              <p:nvPr/>
            </p:nvSpPr>
            <p:spPr bwMode="auto">
              <a:xfrm>
                <a:off x="2556" y="1332"/>
                <a:ext cx="43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Equipping</a:t>
                </a:r>
                <a:br>
                  <a:rPr lang="en-US" sz="1200" b="1" smtClean="0">
                    <a:solidFill>
                      <a:srgbClr val="854A1D"/>
                    </a:solidFill>
                  </a:rPr>
                </a:br>
                <a:r>
                  <a:rPr lang="en-US" sz="1200" b="1" smtClean="0">
                    <a:solidFill>
                      <a:srgbClr val="854A1D"/>
                    </a:solidFill>
                  </a:rPr>
                  <a:t>Discipleship</a:t>
                </a:r>
              </a:p>
            </p:txBody>
          </p:sp>
          <p:sp>
            <p:nvSpPr>
              <p:cNvPr id="4226" name="Text Box 149"/>
              <p:cNvSpPr txBox="1">
                <a:spLocks noChangeArrowheads="1"/>
              </p:cNvSpPr>
              <p:nvPr/>
            </p:nvSpPr>
            <p:spPr bwMode="auto">
              <a:xfrm>
                <a:off x="2556" y="1252"/>
                <a:ext cx="235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rgbClr val="000000"/>
                    </a:solidFill>
                  </a:rPr>
                  <a:t>Level 2:</a:t>
                </a:r>
              </a:p>
            </p:txBody>
          </p:sp>
        </p:grpSp>
        <p:grpSp>
          <p:nvGrpSpPr>
            <p:cNvPr id="9" name="Group 158"/>
            <p:cNvGrpSpPr>
              <a:grpSpLocks/>
            </p:cNvGrpSpPr>
            <p:nvPr/>
          </p:nvGrpSpPr>
          <p:grpSpPr bwMode="auto">
            <a:xfrm>
              <a:off x="4057653" y="1409701"/>
              <a:ext cx="733426" cy="774701"/>
              <a:chOff x="2556" y="888"/>
              <a:chExt cx="462" cy="488"/>
            </a:xfrm>
          </p:grpSpPr>
          <p:sp>
            <p:nvSpPr>
              <p:cNvPr id="4223" name="Text Box 104"/>
              <p:cNvSpPr txBox="1">
                <a:spLocks noChangeArrowheads="1"/>
              </p:cNvSpPr>
              <p:nvPr/>
            </p:nvSpPr>
            <p:spPr bwMode="auto">
              <a:xfrm>
                <a:off x="2556" y="969"/>
                <a:ext cx="46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854A1D"/>
                    </a:solidFill>
                  </a:rPr>
                  <a:t>Leadership </a:t>
                </a:r>
                <a:br>
                  <a:rPr lang="en-US" sz="1200" b="1" smtClean="0">
                    <a:solidFill>
                      <a:srgbClr val="854A1D"/>
                    </a:solidFill>
                  </a:rPr>
                </a:br>
                <a:r>
                  <a:rPr lang="en-US" sz="1200" b="1" smtClean="0">
                    <a:solidFill>
                      <a:srgbClr val="854A1D"/>
                    </a:solidFill>
                  </a:rPr>
                  <a:t>Development</a:t>
                </a:r>
              </a:p>
            </p:txBody>
          </p:sp>
          <p:sp>
            <p:nvSpPr>
              <p:cNvPr id="4224" name="Text Box 150"/>
              <p:cNvSpPr txBox="1">
                <a:spLocks noChangeArrowheads="1"/>
              </p:cNvSpPr>
              <p:nvPr/>
            </p:nvSpPr>
            <p:spPr bwMode="auto">
              <a:xfrm>
                <a:off x="2556" y="888"/>
                <a:ext cx="235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smtClean="0">
                    <a:solidFill>
                      <a:srgbClr val="000000"/>
                    </a:solidFill>
                  </a:rPr>
                  <a:t>Level 3:</a:t>
                </a:r>
              </a:p>
            </p:txBody>
          </p:sp>
        </p:grpSp>
        <p:sp>
          <p:nvSpPr>
            <p:cNvPr id="4221" name="Rectangle 139"/>
            <p:cNvSpPr>
              <a:spLocks noChangeArrowheads="1"/>
            </p:cNvSpPr>
            <p:nvPr/>
          </p:nvSpPr>
          <p:spPr bwMode="auto">
            <a:xfrm>
              <a:off x="841373" y="6386140"/>
              <a:ext cx="1507865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FFFF"/>
                  </a:solidFill>
                </a:rPr>
                <a:t>Exposed to other Christian concepts</a:t>
              </a:r>
            </a:p>
          </p:txBody>
        </p:sp>
        <p:sp>
          <p:nvSpPr>
            <p:cNvPr id="4222" name="TextBox 140"/>
            <p:cNvSpPr txBox="1">
              <a:spLocks noChangeArrowheads="1"/>
            </p:cNvSpPr>
            <p:nvPr/>
          </p:nvSpPr>
          <p:spPr bwMode="auto">
            <a:xfrm>
              <a:off x="881552" y="5839822"/>
              <a:ext cx="1483820" cy="34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FFFF"/>
                  </a:solidFill>
                </a:rPr>
                <a:t>Understands some gospel concepts</a:t>
              </a:r>
            </a:p>
          </p:txBody>
        </p:sp>
      </p:grpSp>
      <p:sp>
        <p:nvSpPr>
          <p:cNvPr id="4099" name="TextBox 137"/>
          <p:cNvSpPr txBox="1">
            <a:spLocks noChangeArrowheads="1"/>
          </p:cNvSpPr>
          <p:nvPr/>
        </p:nvSpPr>
        <p:spPr bwMode="auto">
          <a:xfrm>
            <a:off x="6372560" y="5715002"/>
            <a:ext cx="14710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00000"/>
                </a:solidFill>
              </a:rPr>
              <a:t>General &amp; Special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auto">
          <a:xfrm>
            <a:off x="7" y="0"/>
            <a:ext cx="27077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ã"/>
            </a:pPr>
            <a:r>
              <a:rPr lang="en-US" sz="800" smtClean="0">
                <a:solidFill>
                  <a:srgbClr val="B2B2B2"/>
                </a:solidFill>
              </a:rPr>
              <a:t>2007 Sow and Harvest International – Info@SowAndHarvest.com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05400" y="4267203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 = conversion/change</a:t>
            </a:r>
          </a:p>
          <a:p>
            <a:r>
              <a:rPr lang="en-US" sz="2800" dirty="0" smtClean="0">
                <a:latin typeface="Comic Sans MS" pitchFamily="66" charset="0"/>
              </a:rPr>
              <a:t>R = regeneration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38558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5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200027"/>
            <a:ext cx="3790951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3" y="733427"/>
            <a:ext cx="3790951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3" y="3629027"/>
            <a:ext cx="3790951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5" y="266700"/>
            <a:ext cx="9143999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400" y="6550225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</a:t>
            </a:r>
            <a:r>
              <a:rPr lang="en-US" sz="1400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395288" y="776288"/>
            <a:ext cx="8443912" cy="5438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8763" y="2297113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2000"/>
              <a:t>Behavioral Patterns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78313" y="3144838"/>
            <a:ext cx="193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2000"/>
              <a:t>Personal Choices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40200" y="3989388"/>
            <a:ext cx="2068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2000"/>
              <a:t>Internalized Values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843088" y="219075"/>
            <a:ext cx="545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3400" b="0">
                <a:solidFill>
                  <a:srgbClr val="800000"/>
                </a:solidFill>
                <a:latin typeface="Bernard MT Condensed" pitchFamily="18" charset="0"/>
              </a:rPr>
              <a:t>I’m an Onion – You’re an Onion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527425" y="1454150"/>
            <a:ext cx="268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2000"/>
              <a:t>Human Commonalities</a:t>
            </a:r>
          </a:p>
        </p:txBody>
      </p:sp>
      <p:sp>
        <p:nvSpPr>
          <p:cNvPr id="21512" name="AutoShape 66"/>
          <p:cNvSpPr>
            <a:spLocks/>
          </p:cNvSpPr>
          <p:nvPr/>
        </p:nvSpPr>
        <p:spPr bwMode="auto">
          <a:xfrm>
            <a:off x="6648450" y="2667000"/>
            <a:ext cx="396875" cy="1704975"/>
          </a:xfrm>
          <a:prstGeom prst="rightBrace">
            <a:avLst>
              <a:gd name="adj1" fmla="val 358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4810125" y="4835525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2000"/>
              <a:t>Core Beliefs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6753225" y="1604963"/>
            <a:ext cx="1744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Arial Narrow" pitchFamily="34" charset="0"/>
              <a:buChar char="●"/>
            </a:pPr>
            <a:r>
              <a:rPr lang="en-US" sz="2000">
                <a:solidFill>
                  <a:srgbClr val="800000"/>
                </a:solidFill>
              </a:rPr>
              <a:t>Entry</a:t>
            </a:r>
          </a:p>
          <a:p>
            <a:pPr eaLnBrk="1" hangingPunct="1">
              <a:buClr>
                <a:schemeClr val="tx2"/>
              </a:buClr>
            </a:pPr>
            <a:r>
              <a:rPr lang="en-US" sz="2000">
                <a:solidFill>
                  <a:srgbClr val="800000"/>
                </a:solidFill>
              </a:rPr>
              <a:t>  Conversations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7031038" y="3287713"/>
            <a:ext cx="159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Arial Narrow" pitchFamily="34" charset="0"/>
              <a:buChar char="●"/>
            </a:pPr>
            <a:r>
              <a:rPr lang="en-US" sz="2000">
                <a:solidFill>
                  <a:srgbClr val="800000"/>
                </a:solidFill>
              </a:rPr>
              <a:t>Investigative</a:t>
            </a:r>
          </a:p>
          <a:p>
            <a:pPr eaLnBrk="1" hangingPunct="1">
              <a:buClr>
                <a:schemeClr val="tx2"/>
              </a:buClr>
            </a:pPr>
            <a:r>
              <a:rPr lang="en-US" sz="2000">
                <a:solidFill>
                  <a:srgbClr val="800000"/>
                </a:solidFill>
              </a:rPr>
              <a:t>  Questions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753225" y="4989513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Arial Narrow" pitchFamily="34" charset="0"/>
              <a:buChar char="●"/>
            </a:pPr>
            <a:r>
              <a:rPr lang="en-US" sz="2000">
                <a:solidFill>
                  <a:srgbClr val="800000"/>
                </a:solidFill>
              </a:rPr>
              <a:t>Conversion</a:t>
            </a:r>
          </a:p>
          <a:p>
            <a:pPr eaLnBrk="1" hangingPunct="1">
              <a:buClr>
                <a:schemeClr val="tx2"/>
              </a:buClr>
              <a:buFont typeface="Arial Narrow" pitchFamily="34" charset="0"/>
              <a:buNone/>
            </a:pPr>
            <a:r>
              <a:rPr lang="en-US" sz="2000">
                <a:solidFill>
                  <a:srgbClr val="800000"/>
                </a:solidFill>
              </a:rPr>
              <a:t>  Discussions</a:t>
            </a:r>
          </a:p>
        </p:txBody>
      </p:sp>
      <p:sp>
        <p:nvSpPr>
          <p:cNvPr id="21517" name="Text Box 71"/>
          <p:cNvSpPr txBox="1">
            <a:spLocks noChangeArrowheads="1"/>
          </p:cNvSpPr>
          <p:nvPr/>
        </p:nvSpPr>
        <p:spPr bwMode="auto">
          <a:xfrm>
            <a:off x="6762750" y="823913"/>
            <a:ext cx="1881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800000"/>
                </a:solidFill>
              </a:rPr>
              <a:t>Peeling the </a:t>
            </a:r>
          </a:p>
          <a:p>
            <a:pPr algn="ctr" eaLnBrk="1" hangingPunct="1"/>
            <a:r>
              <a:rPr lang="en-US" sz="2000">
                <a:solidFill>
                  <a:srgbClr val="800000"/>
                </a:solidFill>
              </a:rPr>
              <a:t>Worldview Onion</a:t>
            </a:r>
          </a:p>
        </p:txBody>
      </p:sp>
      <p:grpSp>
        <p:nvGrpSpPr>
          <p:cNvPr id="21518" name="Group 74"/>
          <p:cNvGrpSpPr>
            <a:grpSpLocks/>
          </p:cNvGrpSpPr>
          <p:nvPr/>
        </p:nvGrpSpPr>
        <p:grpSpPr bwMode="auto">
          <a:xfrm>
            <a:off x="333375" y="2386013"/>
            <a:ext cx="3916363" cy="4319587"/>
            <a:chOff x="210" y="1503"/>
            <a:chExt cx="2467" cy="2721"/>
          </a:xfrm>
        </p:grpSpPr>
        <p:sp>
          <p:nvSpPr>
            <p:cNvPr id="21538" name="AutoShape 13"/>
            <p:cNvSpPr>
              <a:spLocks noChangeAspect="1" noChangeArrowheads="1" noTextEdit="1"/>
            </p:cNvSpPr>
            <p:nvPr/>
          </p:nvSpPr>
          <p:spPr bwMode="auto">
            <a:xfrm flipH="1">
              <a:off x="210" y="1503"/>
              <a:ext cx="2467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14"/>
            <p:cNvSpPr>
              <a:spLocks/>
            </p:cNvSpPr>
            <p:nvPr/>
          </p:nvSpPr>
          <p:spPr bwMode="auto">
            <a:xfrm flipH="1">
              <a:off x="278" y="1546"/>
              <a:ext cx="2366" cy="2678"/>
            </a:xfrm>
            <a:custGeom>
              <a:avLst/>
              <a:gdLst>
                <a:gd name="T0" fmla="*/ 0 w 13092"/>
                <a:gd name="T1" fmla="*/ 0 h 14496"/>
                <a:gd name="T2" fmla="*/ 0 w 13092"/>
                <a:gd name="T3" fmla="*/ 0 h 14496"/>
                <a:gd name="T4" fmla="*/ 0 w 13092"/>
                <a:gd name="T5" fmla="*/ 0 h 14496"/>
                <a:gd name="T6" fmla="*/ 0 w 13092"/>
                <a:gd name="T7" fmla="*/ 0 h 14496"/>
                <a:gd name="T8" fmla="*/ 0 w 13092"/>
                <a:gd name="T9" fmla="*/ 0 h 14496"/>
                <a:gd name="T10" fmla="*/ 0 w 13092"/>
                <a:gd name="T11" fmla="*/ 0 h 14496"/>
                <a:gd name="T12" fmla="*/ 0 w 13092"/>
                <a:gd name="T13" fmla="*/ 0 h 14496"/>
                <a:gd name="T14" fmla="*/ 0 w 13092"/>
                <a:gd name="T15" fmla="*/ 0 h 14496"/>
                <a:gd name="T16" fmla="*/ 0 w 13092"/>
                <a:gd name="T17" fmla="*/ 0 h 14496"/>
                <a:gd name="T18" fmla="*/ 0 w 13092"/>
                <a:gd name="T19" fmla="*/ 0 h 14496"/>
                <a:gd name="T20" fmla="*/ 0 w 13092"/>
                <a:gd name="T21" fmla="*/ 0 h 14496"/>
                <a:gd name="T22" fmla="*/ 0 w 13092"/>
                <a:gd name="T23" fmla="*/ 0 h 14496"/>
                <a:gd name="T24" fmla="*/ 0 w 13092"/>
                <a:gd name="T25" fmla="*/ 0 h 14496"/>
                <a:gd name="T26" fmla="*/ 0 w 13092"/>
                <a:gd name="T27" fmla="*/ 0 h 14496"/>
                <a:gd name="T28" fmla="*/ 0 w 13092"/>
                <a:gd name="T29" fmla="*/ 0 h 14496"/>
                <a:gd name="T30" fmla="*/ 0 w 13092"/>
                <a:gd name="T31" fmla="*/ 0 h 14496"/>
                <a:gd name="T32" fmla="*/ 0 w 13092"/>
                <a:gd name="T33" fmla="*/ 0 h 14496"/>
                <a:gd name="T34" fmla="*/ 0 w 13092"/>
                <a:gd name="T35" fmla="*/ 0 h 14496"/>
                <a:gd name="T36" fmla="*/ 0 w 13092"/>
                <a:gd name="T37" fmla="*/ 0 h 14496"/>
                <a:gd name="T38" fmla="*/ 0 w 13092"/>
                <a:gd name="T39" fmla="*/ 0 h 14496"/>
                <a:gd name="T40" fmla="*/ 0 w 13092"/>
                <a:gd name="T41" fmla="*/ 0 h 14496"/>
                <a:gd name="T42" fmla="*/ 0 w 13092"/>
                <a:gd name="T43" fmla="*/ 0 h 14496"/>
                <a:gd name="T44" fmla="*/ 0 w 13092"/>
                <a:gd name="T45" fmla="*/ 0 h 14496"/>
                <a:gd name="T46" fmla="*/ 0 w 13092"/>
                <a:gd name="T47" fmla="*/ 0 h 14496"/>
                <a:gd name="T48" fmla="*/ 0 w 13092"/>
                <a:gd name="T49" fmla="*/ 0 h 14496"/>
                <a:gd name="T50" fmla="*/ 0 w 13092"/>
                <a:gd name="T51" fmla="*/ 0 h 14496"/>
                <a:gd name="T52" fmla="*/ 0 w 13092"/>
                <a:gd name="T53" fmla="*/ 0 h 14496"/>
                <a:gd name="T54" fmla="*/ 0 w 13092"/>
                <a:gd name="T55" fmla="*/ 0 h 14496"/>
                <a:gd name="T56" fmla="*/ 0 w 13092"/>
                <a:gd name="T57" fmla="*/ 0 h 14496"/>
                <a:gd name="T58" fmla="*/ 0 w 13092"/>
                <a:gd name="T59" fmla="*/ 0 h 14496"/>
                <a:gd name="T60" fmla="*/ 0 w 13092"/>
                <a:gd name="T61" fmla="*/ 0 h 14496"/>
                <a:gd name="T62" fmla="*/ 0 w 13092"/>
                <a:gd name="T63" fmla="*/ 0 h 14496"/>
                <a:gd name="T64" fmla="*/ 0 w 13092"/>
                <a:gd name="T65" fmla="*/ 0 h 14496"/>
                <a:gd name="T66" fmla="*/ 0 w 13092"/>
                <a:gd name="T67" fmla="*/ 0 h 14496"/>
                <a:gd name="T68" fmla="*/ 0 w 13092"/>
                <a:gd name="T69" fmla="*/ 0 h 14496"/>
                <a:gd name="T70" fmla="*/ 0 w 13092"/>
                <a:gd name="T71" fmla="*/ 0 h 14496"/>
                <a:gd name="T72" fmla="*/ 0 w 13092"/>
                <a:gd name="T73" fmla="*/ 0 h 14496"/>
                <a:gd name="T74" fmla="*/ 0 w 13092"/>
                <a:gd name="T75" fmla="*/ 0 h 14496"/>
                <a:gd name="T76" fmla="*/ 0 w 13092"/>
                <a:gd name="T77" fmla="*/ 0 h 14496"/>
                <a:gd name="T78" fmla="*/ 0 w 13092"/>
                <a:gd name="T79" fmla="*/ 0 h 14496"/>
                <a:gd name="T80" fmla="*/ 0 w 13092"/>
                <a:gd name="T81" fmla="*/ 0 h 14496"/>
                <a:gd name="T82" fmla="*/ 0 w 13092"/>
                <a:gd name="T83" fmla="*/ 0 h 14496"/>
                <a:gd name="T84" fmla="*/ 0 w 13092"/>
                <a:gd name="T85" fmla="*/ 0 h 14496"/>
                <a:gd name="T86" fmla="*/ 0 w 13092"/>
                <a:gd name="T87" fmla="*/ 0 h 14496"/>
                <a:gd name="T88" fmla="*/ 0 w 13092"/>
                <a:gd name="T89" fmla="*/ 0 h 14496"/>
                <a:gd name="T90" fmla="*/ 0 w 13092"/>
                <a:gd name="T91" fmla="*/ 0 h 14496"/>
                <a:gd name="T92" fmla="*/ 0 w 13092"/>
                <a:gd name="T93" fmla="*/ 0 h 14496"/>
                <a:gd name="T94" fmla="*/ 0 w 13092"/>
                <a:gd name="T95" fmla="*/ 0 h 14496"/>
                <a:gd name="T96" fmla="*/ 0 w 13092"/>
                <a:gd name="T97" fmla="*/ 0 h 14496"/>
                <a:gd name="T98" fmla="*/ 0 w 13092"/>
                <a:gd name="T99" fmla="*/ 0 h 14496"/>
                <a:gd name="T100" fmla="*/ 0 w 13092"/>
                <a:gd name="T101" fmla="*/ 0 h 14496"/>
                <a:gd name="T102" fmla="*/ 0 w 13092"/>
                <a:gd name="T103" fmla="*/ 0 h 14496"/>
                <a:gd name="T104" fmla="*/ 0 w 13092"/>
                <a:gd name="T105" fmla="*/ 0 h 14496"/>
                <a:gd name="T106" fmla="*/ 0 w 13092"/>
                <a:gd name="T107" fmla="*/ 0 h 14496"/>
                <a:gd name="T108" fmla="*/ 0 w 13092"/>
                <a:gd name="T109" fmla="*/ 0 h 144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92"/>
                <a:gd name="T166" fmla="*/ 0 h 14496"/>
                <a:gd name="T167" fmla="*/ 13092 w 13092"/>
                <a:gd name="T168" fmla="*/ 14496 h 144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92" h="14496">
                  <a:moveTo>
                    <a:pt x="2992" y="14496"/>
                  </a:moveTo>
                  <a:lnTo>
                    <a:pt x="2583" y="14465"/>
                  </a:lnTo>
                  <a:lnTo>
                    <a:pt x="2213" y="14442"/>
                  </a:lnTo>
                  <a:lnTo>
                    <a:pt x="1877" y="14402"/>
                  </a:lnTo>
                  <a:lnTo>
                    <a:pt x="1570" y="14334"/>
                  </a:lnTo>
                  <a:lnTo>
                    <a:pt x="1282" y="14217"/>
                  </a:lnTo>
                  <a:lnTo>
                    <a:pt x="1013" y="14046"/>
                  </a:lnTo>
                  <a:lnTo>
                    <a:pt x="746" y="13790"/>
                  </a:lnTo>
                  <a:lnTo>
                    <a:pt x="495" y="13448"/>
                  </a:lnTo>
                  <a:lnTo>
                    <a:pt x="256" y="12801"/>
                  </a:lnTo>
                  <a:lnTo>
                    <a:pt x="104" y="12144"/>
                  </a:lnTo>
                  <a:lnTo>
                    <a:pt x="23" y="11469"/>
                  </a:lnTo>
                  <a:lnTo>
                    <a:pt x="0" y="10794"/>
                  </a:lnTo>
                  <a:lnTo>
                    <a:pt x="18" y="10111"/>
                  </a:lnTo>
                  <a:lnTo>
                    <a:pt x="76" y="9432"/>
                  </a:lnTo>
                  <a:lnTo>
                    <a:pt x="153" y="8757"/>
                  </a:lnTo>
                  <a:lnTo>
                    <a:pt x="248" y="8096"/>
                  </a:lnTo>
                  <a:lnTo>
                    <a:pt x="329" y="7736"/>
                  </a:lnTo>
                  <a:lnTo>
                    <a:pt x="414" y="7385"/>
                  </a:lnTo>
                  <a:lnTo>
                    <a:pt x="495" y="7030"/>
                  </a:lnTo>
                  <a:lnTo>
                    <a:pt x="584" y="6683"/>
                  </a:lnTo>
                  <a:lnTo>
                    <a:pt x="679" y="6333"/>
                  </a:lnTo>
                  <a:lnTo>
                    <a:pt x="787" y="5995"/>
                  </a:lnTo>
                  <a:lnTo>
                    <a:pt x="908" y="5658"/>
                  </a:lnTo>
                  <a:lnTo>
                    <a:pt x="1057" y="5330"/>
                  </a:lnTo>
                  <a:lnTo>
                    <a:pt x="1102" y="5200"/>
                  </a:lnTo>
                  <a:lnTo>
                    <a:pt x="1156" y="5069"/>
                  </a:lnTo>
                  <a:lnTo>
                    <a:pt x="1210" y="4939"/>
                  </a:lnTo>
                  <a:lnTo>
                    <a:pt x="1264" y="4808"/>
                  </a:lnTo>
                  <a:lnTo>
                    <a:pt x="1314" y="4678"/>
                  </a:lnTo>
                  <a:lnTo>
                    <a:pt x="1367" y="4552"/>
                  </a:lnTo>
                  <a:lnTo>
                    <a:pt x="1417" y="4425"/>
                  </a:lnTo>
                  <a:lnTo>
                    <a:pt x="1471" y="4304"/>
                  </a:lnTo>
                  <a:lnTo>
                    <a:pt x="1701" y="3904"/>
                  </a:lnTo>
                  <a:lnTo>
                    <a:pt x="2039" y="3356"/>
                  </a:lnTo>
                  <a:lnTo>
                    <a:pt x="2452" y="2721"/>
                  </a:lnTo>
                  <a:lnTo>
                    <a:pt x="2925" y="2059"/>
                  </a:lnTo>
                  <a:lnTo>
                    <a:pt x="3419" y="1430"/>
                  </a:lnTo>
                  <a:lnTo>
                    <a:pt x="3927" y="909"/>
                  </a:lnTo>
                  <a:lnTo>
                    <a:pt x="4409" y="544"/>
                  </a:lnTo>
                  <a:lnTo>
                    <a:pt x="4850" y="414"/>
                  </a:lnTo>
                  <a:lnTo>
                    <a:pt x="5039" y="296"/>
                  </a:lnTo>
                  <a:lnTo>
                    <a:pt x="5214" y="211"/>
                  </a:lnTo>
                  <a:lnTo>
                    <a:pt x="5376" y="144"/>
                  </a:lnTo>
                  <a:lnTo>
                    <a:pt x="5538" y="104"/>
                  </a:lnTo>
                  <a:lnTo>
                    <a:pt x="5696" y="72"/>
                  </a:lnTo>
                  <a:lnTo>
                    <a:pt x="5871" y="58"/>
                  </a:lnTo>
                  <a:lnTo>
                    <a:pt x="6064" y="54"/>
                  </a:lnTo>
                  <a:lnTo>
                    <a:pt x="6285" y="63"/>
                  </a:lnTo>
                  <a:lnTo>
                    <a:pt x="6313" y="31"/>
                  </a:lnTo>
                  <a:lnTo>
                    <a:pt x="6349" y="0"/>
                  </a:lnTo>
                  <a:lnTo>
                    <a:pt x="6461" y="13"/>
                  </a:lnTo>
                  <a:lnTo>
                    <a:pt x="6592" y="41"/>
                  </a:lnTo>
                  <a:lnTo>
                    <a:pt x="6726" y="72"/>
                  </a:lnTo>
                  <a:lnTo>
                    <a:pt x="6865" y="116"/>
                  </a:lnTo>
                  <a:lnTo>
                    <a:pt x="6996" y="166"/>
                  </a:lnTo>
                  <a:lnTo>
                    <a:pt x="7126" y="234"/>
                  </a:lnTo>
                  <a:lnTo>
                    <a:pt x="7235" y="315"/>
                  </a:lnTo>
                  <a:lnTo>
                    <a:pt x="7334" y="414"/>
                  </a:lnTo>
                  <a:lnTo>
                    <a:pt x="8225" y="1012"/>
                  </a:lnTo>
                  <a:lnTo>
                    <a:pt x="9034" y="1741"/>
                  </a:lnTo>
                  <a:lnTo>
                    <a:pt x="9749" y="2577"/>
                  </a:lnTo>
                  <a:lnTo>
                    <a:pt x="10370" y="3504"/>
                  </a:lnTo>
                  <a:lnTo>
                    <a:pt x="10884" y="4489"/>
                  </a:lnTo>
                  <a:lnTo>
                    <a:pt x="11289" y="5528"/>
                  </a:lnTo>
                  <a:lnTo>
                    <a:pt x="11576" y="6589"/>
                  </a:lnTo>
                  <a:lnTo>
                    <a:pt x="11738" y="7659"/>
                  </a:lnTo>
                  <a:lnTo>
                    <a:pt x="11756" y="7641"/>
                  </a:lnTo>
                  <a:lnTo>
                    <a:pt x="11774" y="7628"/>
                  </a:lnTo>
                  <a:lnTo>
                    <a:pt x="11783" y="7610"/>
                  </a:lnTo>
                  <a:lnTo>
                    <a:pt x="11792" y="7592"/>
                  </a:lnTo>
                  <a:lnTo>
                    <a:pt x="11801" y="7574"/>
                  </a:lnTo>
                  <a:lnTo>
                    <a:pt x="11819" y="7560"/>
                  </a:lnTo>
                  <a:lnTo>
                    <a:pt x="11847" y="7547"/>
                  </a:lnTo>
                  <a:lnTo>
                    <a:pt x="11887" y="7547"/>
                  </a:lnTo>
                  <a:lnTo>
                    <a:pt x="11918" y="7596"/>
                  </a:lnTo>
                  <a:lnTo>
                    <a:pt x="11946" y="7655"/>
                  </a:lnTo>
                  <a:lnTo>
                    <a:pt x="11959" y="7713"/>
                  </a:lnTo>
                  <a:lnTo>
                    <a:pt x="11968" y="7781"/>
                  </a:lnTo>
                  <a:lnTo>
                    <a:pt x="11963" y="7843"/>
                  </a:lnTo>
                  <a:lnTo>
                    <a:pt x="11954" y="7912"/>
                  </a:lnTo>
                  <a:lnTo>
                    <a:pt x="11941" y="7983"/>
                  </a:lnTo>
                  <a:lnTo>
                    <a:pt x="11928" y="8060"/>
                  </a:lnTo>
                  <a:lnTo>
                    <a:pt x="12013" y="8037"/>
                  </a:lnTo>
                  <a:lnTo>
                    <a:pt x="12098" y="7983"/>
                  </a:lnTo>
                  <a:lnTo>
                    <a:pt x="12183" y="7902"/>
                  </a:lnTo>
                  <a:lnTo>
                    <a:pt x="12270" y="7817"/>
                  </a:lnTo>
                  <a:lnTo>
                    <a:pt x="12355" y="7722"/>
                  </a:lnTo>
                  <a:lnTo>
                    <a:pt x="12444" y="7646"/>
                  </a:lnTo>
                  <a:lnTo>
                    <a:pt x="12539" y="7592"/>
                  </a:lnTo>
                  <a:lnTo>
                    <a:pt x="12638" y="7574"/>
                  </a:lnTo>
                  <a:lnTo>
                    <a:pt x="12693" y="7669"/>
                  </a:lnTo>
                  <a:lnTo>
                    <a:pt x="12687" y="7762"/>
                  </a:lnTo>
                  <a:lnTo>
                    <a:pt x="12634" y="7857"/>
                  </a:lnTo>
                  <a:lnTo>
                    <a:pt x="12557" y="7956"/>
                  </a:lnTo>
                  <a:lnTo>
                    <a:pt x="12463" y="8055"/>
                  </a:lnTo>
                  <a:lnTo>
                    <a:pt x="12386" y="8159"/>
                  </a:lnTo>
                  <a:lnTo>
                    <a:pt x="12333" y="8266"/>
                  </a:lnTo>
                  <a:lnTo>
                    <a:pt x="12327" y="8383"/>
                  </a:lnTo>
                  <a:lnTo>
                    <a:pt x="12391" y="8339"/>
                  </a:lnTo>
                  <a:lnTo>
                    <a:pt x="12476" y="8280"/>
                  </a:lnTo>
                  <a:lnTo>
                    <a:pt x="12571" y="8213"/>
                  </a:lnTo>
                  <a:lnTo>
                    <a:pt x="12679" y="8145"/>
                  </a:lnTo>
                  <a:lnTo>
                    <a:pt x="12782" y="8078"/>
                  </a:lnTo>
                  <a:lnTo>
                    <a:pt x="12885" y="8023"/>
                  </a:lnTo>
                  <a:lnTo>
                    <a:pt x="12980" y="7983"/>
                  </a:lnTo>
                  <a:lnTo>
                    <a:pt x="13061" y="7974"/>
                  </a:lnTo>
                  <a:lnTo>
                    <a:pt x="13092" y="8078"/>
                  </a:lnTo>
                  <a:lnTo>
                    <a:pt x="13043" y="8213"/>
                  </a:lnTo>
                  <a:lnTo>
                    <a:pt x="12926" y="8361"/>
                  </a:lnTo>
                  <a:lnTo>
                    <a:pt x="12778" y="8523"/>
                  </a:lnTo>
                  <a:lnTo>
                    <a:pt x="12602" y="8671"/>
                  </a:lnTo>
                  <a:lnTo>
                    <a:pt x="12440" y="8811"/>
                  </a:lnTo>
                  <a:lnTo>
                    <a:pt x="12301" y="8923"/>
                  </a:lnTo>
                  <a:lnTo>
                    <a:pt x="12215" y="8995"/>
                  </a:lnTo>
                  <a:lnTo>
                    <a:pt x="12215" y="9013"/>
                  </a:lnTo>
                  <a:lnTo>
                    <a:pt x="12215" y="9031"/>
                  </a:lnTo>
                  <a:lnTo>
                    <a:pt x="12264" y="9031"/>
                  </a:lnTo>
                  <a:lnTo>
                    <a:pt x="12345" y="9041"/>
                  </a:lnTo>
                  <a:lnTo>
                    <a:pt x="12436" y="9053"/>
                  </a:lnTo>
                  <a:lnTo>
                    <a:pt x="12535" y="9081"/>
                  </a:lnTo>
                  <a:lnTo>
                    <a:pt x="12616" y="9112"/>
                  </a:lnTo>
                  <a:lnTo>
                    <a:pt x="12687" y="9162"/>
                  </a:lnTo>
                  <a:lnTo>
                    <a:pt x="12723" y="9229"/>
                  </a:lnTo>
                  <a:lnTo>
                    <a:pt x="12723" y="9319"/>
                  </a:lnTo>
                  <a:lnTo>
                    <a:pt x="12647" y="9346"/>
                  </a:lnTo>
                  <a:lnTo>
                    <a:pt x="12575" y="9373"/>
                  </a:lnTo>
                  <a:lnTo>
                    <a:pt x="12499" y="9395"/>
                  </a:lnTo>
                  <a:lnTo>
                    <a:pt x="12422" y="9418"/>
                  </a:lnTo>
                  <a:lnTo>
                    <a:pt x="12341" y="9436"/>
                  </a:lnTo>
                  <a:lnTo>
                    <a:pt x="12264" y="9454"/>
                  </a:lnTo>
                  <a:lnTo>
                    <a:pt x="12183" y="9472"/>
                  </a:lnTo>
                  <a:lnTo>
                    <a:pt x="12112" y="9494"/>
                  </a:lnTo>
                  <a:lnTo>
                    <a:pt x="12143" y="9580"/>
                  </a:lnTo>
                  <a:lnTo>
                    <a:pt x="12224" y="9737"/>
                  </a:lnTo>
                  <a:lnTo>
                    <a:pt x="12333" y="9931"/>
                  </a:lnTo>
                  <a:lnTo>
                    <a:pt x="12440" y="10133"/>
                  </a:lnTo>
                  <a:lnTo>
                    <a:pt x="12517" y="10304"/>
                  </a:lnTo>
                  <a:lnTo>
                    <a:pt x="12543" y="10421"/>
                  </a:lnTo>
                  <a:lnTo>
                    <a:pt x="12490" y="10448"/>
                  </a:lnTo>
                  <a:lnTo>
                    <a:pt x="12337" y="10354"/>
                  </a:lnTo>
                  <a:lnTo>
                    <a:pt x="11922" y="10120"/>
                  </a:lnTo>
                  <a:lnTo>
                    <a:pt x="11644" y="9966"/>
                  </a:lnTo>
                  <a:lnTo>
                    <a:pt x="11459" y="9881"/>
                  </a:lnTo>
                  <a:lnTo>
                    <a:pt x="11333" y="9877"/>
                  </a:lnTo>
                  <a:lnTo>
                    <a:pt x="11234" y="9940"/>
                  </a:lnTo>
                  <a:lnTo>
                    <a:pt x="11135" y="10079"/>
                  </a:lnTo>
                  <a:lnTo>
                    <a:pt x="11001" y="10290"/>
                  </a:lnTo>
                  <a:lnTo>
                    <a:pt x="10803" y="10579"/>
                  </a:lnTo>
                  <a:lnTo>
                    <a:pt x="10555" y="10978"/>
                  </a:lnTo>
                  <a:lnTo>
                    <a:pt x="10240" y="11370"/>
                  </a:lnTo>
                  <a:lnTo>
                    <a:pt x="9876" y="11734"/>
                  </a:lnTo>
                  <a:lnTo>
                    <a:pt x="9480" y="12085"/>
                  </a:lnTo>
                  <a:lnTo>
                    <a:pt x="9052" y="12409"/>
                  </a:lnTo>
                  <a:lnTo>
                    <a:pt x="8630" y="12714"/>
                  </a:lnTo>
                  <a:lnTo>
                    <a:pt x="8211" y="12994"/>
                  </a:lnTo>
                  <a:lnTo>
                    <a:pt x="7820" y="13250"/>
                  </a:lnTo>
                  <a:lnTo>
                    <a:pt x="7244" y="13534"/>
                  </a:lnTo>
                  <a:lnTo>
                    <a:pt x="6667" y="13781"/>
                  </a:lnTo>
                  <a:lnTo>
                    <a:pt x="6074" y="13987"/>
                  </a:lnTo>
                  <a:lnTo>
                    <a:pt x="5479" y="14163"/>
                  </a:lnTo>
                  <a:lnTo>
                    <a:pt x="4868" y="14293"/>
                  </a:lnTo>
                  <a:lnTo>
                    <a:pt x="4251" y="14397"/>
                  </a:lnTo>
                  <a:lnTo>
                    <a:pt x="3626" y="14460"/>
                  </a:lnTo>
                  <a:lnTo>
                    <a:pt x="2992" y="14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15"/>
            <p:cNvSpPr>
              <a:spLocks/>
            </p:cNvSpPr>
            <p:nvPr/>
          </p:nvSpPr>
          <p:spPr bwMode="auto">
            <a:xfrm flipH="1">
              <a:off x="523" y="1596"/>
              <a:ext cx="1583" cy="2582"/>
            </a:xfrm>
            <a:custGeom>
              <a:avLst/>
              <a:gdLst>
                <a:gd name="T0" fmla="*/ 0 w 8773"/>
                <a:gd name="T1" fmla="*/ 0 h 13992"/>
                <a:gd name="T2" fmla="*/ 0 w 8773"/>
                <a:gd name="T3" fmla="*/ 0 h 13992"/>
                <a:gd name="T4" fmla="*/ 0 w 8773"/>
                <a:gd name="T5" fmla="*/ 0 h 13992"/>
                <a:gd name="T6" fmla="*/ 0 w 8773"/>
                <a:gd name="T7" fmla="*/ 0 h 13992"/>
                <a:gd name="T8" fmla="*/ 0 w 8773"/>
                <a:gd name="T9" fmla="*/ 0 h 13992"/>
                <a:gd name="T10" fmla="*/ 0 w 8773"/>
                <a:gd name="T11" fmla="*/ 0 h 13992"/>
                <a:gd name="T12" fmla="*/ 0 w 8773"/>
                <a:gd name="T13" fmla="*/ 0 h 13992"/>
                <a:gd name="T14" fmla="*/ 0 w 8773"/>
                <a:gd name="T15" fmla="*/ 0 h 13992"/>
                <a:gd name="T16" fmla="*/ 0 w 8773"/>
                <a:gd name="T17" fmla="*/ 0 h 13992"/>
                <a:gd name="T18" fmla="*/ 0 w 8773"/>
                <a:gd name="T19" fmla="*/ 0 h 13992"/>
                <a:gd name="T20" fmla="*/ 0 w 8773"/>
                <a:gd name="T21" fmla="*/ 0 h 13992"/>
                <a:gd name="T22" fmla="*/ 0 w 8773"/>
                <a:gd name="T23" fmla="*/ 0 h 13992"/>
                <a:gd name="T24" fmla="*/ 0 w 8773"/>
                <a:gd name="T25" fmla="*/ 0 h 13992"/>
                <a:gd name="T26" fmla="*/ 0 w 8773"/>
                <a:gd name="T27" fmla="*/ 0 h 13992"/>
                <a:gd name="T28" fmla="*/ 0 w 8773"/>
                <a:gd name="T29" fmla="*/ 0 h 13992"/>
                <a:gd name="T30" fmla="*/ 0 w 8773"/>
                <a:gd name="T31" fmla="*/ 0 h 13992"/>
                <a:gd name="T32" fmla="*/ 0 w 8773"/>
                <a:gd name="T33" fmla="*/ 0 h 13992"/>
                <a:gd name="T34" fmla="*/ 0 w 8773"/>
                <a:gd name="T35" fmla="*/ 0 h 13992"/>
                <a:gd name="T36" fmla="*/ 0 w 8773"/>
                <a:gd name="T37" fmla="*/ 0 h 13992"/>
                <a:gd name="T38" fmla="*/ 0 w 8773"/>
                <a:gd name="T39" fmla="*/ 0 h 13992"/>
                <a:gd name="T40" fmla="*/ 0 w 8773"/>
                <a:gd name="T41" fmla="*/ 0 h 13992"/>
                <a:gd name="T42" fmla="*/ 0 w 8773"/>
                <a:gd name="T43" fmla="*/ 0 h 13992"/>
                <a:gd name="T44" fmla="*/ 0 w 8773"/>
                <a:gd name="T45" fmla="*/ 0 h 13992"/>
                <a:gd name="T46" fmla="*/ 0 w 8773"/>
                <a:gd name="T47" fmla="*/ 0 h 13992"/>
                <a:gd name="T48" fmla="*/ 0 w 8773"/>
                <a:gd name="T49" fmla="*/ 0 h 13992"/>
                <a:gd name="T50" fmla="*/ 0 w 8773"/>
                <a:gd name="T51" fmla="*/ 0 h 13992"/>
                <a:gd name="T52" fmla="*/ 0 w 8773"/>
                <a:gd name="T53" fmla="*/ 0 h 13992"/>
                <a:gd name="T54" fmla="*/ 0 w 8773"/>
                <a:gd name="T55" fmla="*/ 0 h 13992"/>
                <a:gd name="T56" fmla="*/ 0 w 8773"/>
                <a:gd name="T57" fmla="*/ 0 h 13992"/>
                <a:gd name="T58" fmla="*/ 0 w 8773"/>
                <a:gd name="T59" fmla="*/ 0 h 13992"/>
                <a:gd name="T60" fmla="*/ 0 w 8773"/>
                <a:gd name="T61" fmla="*/ 0 h 13992"/>
                <a:gd name="T62" fmla="*/ 0 w 8773"/>
                <a:gd name="T63" fmla="*/ 0 h 13992"/>
                <a:gd name="T64" fmla="*/ 0 w 8773"/>
                <a:gd name="T65" fmla="*/ 0 h 13992"/>
                <a:gd name="T66" fmla="*/ 0 w 8773"/>
                <a:gd name="T67" fmla="*/ 0 h 13992"/>
                <a:gd name="T68" fmla="*/ 0 w 8773"/>
                <a:gd name="T69" fmla="*/ 0 h 13992"/>
                <a:gd name="T70" fmla="*/ 0 w 8773"/>
                <a:gd name="T71" fmla="*/ 0 h 13992"/>
                <a:gd name="T72" fmla="*/ 0 w 8773"/>
                <a:gd name="T73" fmla="*/ 0 h 13992"/>
                <a:gd name="T74" fmla="*/ 0 w 8773"/>
                <a:gd name="T75" fmla="*/ 0 h 13992"/>
                <a:gd name="T76" fmla="*/ 0 w 8773"/>
                <a:gd name="T77" fmla="*/ 0 h 13992"/>
                <a:gd name="T78" fmla="*/ 0 w 8773"/>
                <a:gd name="T79" fmla="*/ 0 h 13992"/>
                <a:gd name="T80" fmla="*/ 0 w 8773"/>
                <a:gd name="T81" fmla="*/ 0 h 13992"/>
                <a:gd name="T82" fmla="*/ 0 w 8773"/>
                <a:gd name="T83" fmla="*/ 0 h 13992"/>
                <a:gd name="T84" fmla="*/ 0 w 8773"/>
                <a:gd name="T85" fmla="*/ 0 h 13992"/>
                <a:gd name="T86" fmla="*/ 0 w 8773"/>
                <a:gd name="T87" fmla="*/ 0 h 13992"/>
                <a:gd name="T88" fmla="*/ 0 w 8773"/>
                <a:gd name="T89" fmla="*/ 0 h 13992"/>
                <a:gd name="T90" fmla="*/ 0 w 8773"/>
                <a:gd name="T91" fmla="*/ 0 h 13992"/>
                <a:gd name="T92" fmla="*/ 0 w 8773"/>
                <a:gd name="T93" fmla="*/ 0 h 13992"/>
                <a:gd name="T94" fmla="*/ 0 w 8773"/>
                <a:gd name="T95" fmla="*/ 0 h 13992"/>
                <a:gd name="T96" fmla="*/ 0 w 8773"/>
                <a:gd name="T97" fmla="*/ 0 h 13992"/>
                <a:gd name="T98" fmla="*/ 0 w 8773"/>
                <a:gd name="T99" fmla="*/ 0 h 13992"/>
                <a:gd name="T100" fmla="*/ 0 w 8773"/>
                <a:gd name="T101" fmla="*/ 0 h 13992"/>
                <a:gd name="T102" fmla="*/ 0 w 8773"/>
                <a:gd name="T103" fmla="*/ 0 h 13992"/>
                <a:gd name="T104" fmla="*/ 0 w 8773"/>
                <a:gd name="T105" fmla="*/ 0 h 13992"/>
                <a:gd name="T106" fmla="*/ 0 w 8773"/>
                <a:gd name="T107" fmla="*/ 0 h 13992"/>
                <a:gd name="T108" fmla="*/ 0 w 8773"/>
                <a:gd name="T109" fmla="*/ 0 h 13992"/>
                <a:gd name="T110" fmla="*/ 0 w 8773"/>
                <a:gd name="T111" fmla="*/ 0 h 13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73"/>
                <a:gd name="T169" fmla="*/ 0 h 13992"/>
                <a:gd name="T170" fmla="*/ 8773 w 8773"/>
                <a:gd name="T171" fmla="*/ 13992 h 13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73" h="13992">
                  <a:moveTo>
                    <a:pt x="41" y="13992"/>
                  </a:moveTo>
                  <a:lnTo>
                    <a:pt x="17" y="13982"/>
                  </a:lnTo>
                  <a:lnTo>
                    <a:pt x="0" y="13982"/>
                  </a:lnTo>
                  <a:lnTo>
                    <a:pt x="0" y="13960"/>
                  </a:lnTo>
                  <a:lnTo>
                    <a:pt x="0" y="13942"/>
                  </a:lnTo>
                  <a:lnTo>
                    <a:pt x="162" y="13870"/>
                  </a:lnTo>
                  <a:lnTo>
                    <a:pt x="324" y="13762"/>
                  </a:lnTo>
                  <a:lnTo>
                    <a:pt x="468" y="13614"/>
                  </a:lnTo>
                  <a:lnTo>
                    <a:pt x="612" y="13460"/>
                  </a:lnTo>
                  <a:lnTo>
                    <a:pt x="733" y="13299"/>
                  </a:lnTo>
                  <a:lnTo>
                    <a:pt x="855" y="13164"/>
                  </a:lnTo>
                  <a:lnTo>
                    <a:pt x="958" y="13056"/>
                  </a:lnTo>
                  <a:lnTo>
                    <a:pt x="1061" y="13007"/>
                  </a:lnTo>
                  <a:lnTo>
                    <a:pt x="1093" y="12908"/>
                  </a:lnTo>
                  <a:lnTo>
                    <a:pt x="1179" y="12835"/>
                  </a:lnTo>
                  <a:lnTo>
                    <a:pt x="1304" y="12778"/>
                  </a:lnTo>
                  <a:lnTo>
                    <a:pt x="1458" y="12737"/>
                  </a:lnTo>
                  <a:lnTo>
                    <a:pt x="1620" y="12697"/>
                  </a:lnTo>
                  <a:lnTo>
                    <a:pt x="1786" y="12656"/>
                  </a:lnTo>
                  <a:lnTo>
                    <a:pt x="1930" y="12610"/>
                  </a:lnTo>
                  <a:lnTo>
                    <a:pt x="2047" y="12557"/>
                  </a:lnTo>
                  <a:lnTo>
                    <a:pt x="2016" y="12552"/>
                  </a:lnTo>
                  <a:lnTo>
                    <a:pt x="1957" y="12566"/>
                  </a:lnTo>
                  <a:lnTo>
                    <a:pt x="1872" y="12579"/>
                  </a:lnTo>
                  <a:lnTo>
                    <a:pt x="1777" y="12602"/>
                  </a:lnTo>
                  <a:lnTo>
                    <a:pt x="1664" y="12624"/>
                  </a:lnTo>
                  <a:lnTo>
                    <a:pt x="1547" y="12647"/>
                  </a:lnTo>
                  <a:lnTo>
                    <a:pt x="1431" y="12669"/>
                  </a:lnTo>
                  <a:lnTo>
                    <a:pt x="1322" y="12697"/>
                  </a:lnTo>
                  <a:lnTo>
                    <a:pt x="1332" y="12642"/>
                  </a:lnTo>
                  <a:lnTo>
                    <a:pt x="1363" y="12579"/>
                  </a:lnTo>
                  <a:lnTo>
                    <a:pt x="1399" y="12511"/>
                  </a:lnTo>
                  <a:lnTo>
                    <a:pt x="1453" y="12448"/>
                  </a:lnTo>
                  <a:lnTo>
                    <a:pt x="1502" y="12381"/>
                  </a:lnTo>
                  <a:lnTo>
                    <a:pt x="1552" y="12319"/>
                  </a:lnTo>
                  <a:lnTo>
                    <a:pt x="1588" y="12264"/>
                  </a:lnTo>
                  <a:lnTo>
                    <a:pt x="1624" y="12224"/>
                  </a:lnTo>
                  <a:lnTo>
                    <a:pt x="2002" y="11698"/>
                  </a:lnTo>
                  <a:lnTo>
                    <a:pt x="2353" y="11158"/>
                  </a:lnTo>
                  <a:lnTo>
                    <a:pt x="2672" y="10605"/>
                  </a:lnTo>
                  <a:lnTo>
                    <a:pt x="2965" y="10042"/>
                  </a:lnTo>
                  <a:lnTo>
                    <a:pt x="3230" y="9467"/>
                  </a:lnTo>
                  <a:lnTo>
                    <a:pt x="3478" y="8882"/>
                  </a:lnTo>
                  <a:lnTo>
                    <a:pt x="3712" y="8284"/>
                  </a:lnTo>
                  <a:lnTo>
                    <a:pt x="3932" y="7682"/>
                  </a:lnTo>
                  <a:lnTo>
                    <a:pt x="3963" y="7686"/>
                  </a:lnTo>
                  <a:lnTo>
                    <a:pt x="3999" y="7699"/>
                  </a:lnTo>
                  <a:lnTo>
                    <a:pt x="4031" y="7704"/>
                  </a:lnTo>
                  <a:lnTo>
                    <a:pt x="4076" y="7717"/>
                  </a:lnTo>
                  <a:lnTo>
                    <a:pt x="4130" y="7731"/>
                  </a:lnTo>
                  <a:lnTo>
                    <a:pt x="4202" y="7749"/>
                  </a:lnTo>
                  <a:lnTo>
                    <a:pt x="4301" y="7775"/>
                  </a:lnTo>
                  <a:lnTo>
                    <a:pt x="4432" y="7807"/>
                  </a:lnTo>
                  <a:lnTo>
                    <a:pt x="4432" y="7785"/>
                  </a:lnTo>
                  <a:lnTo>
                    <a:pt x="4445" y="7767"/>
                  </a:lnTo>
                  <a:lnTo>
                    <a:pt x="4382" y="7739"/>
                  </a:lnTo>
                  <a:lnTo>
                    <a:pt x="4323" y="7722"/>
                  </a:lnTo>
                  <a:lnTo>
                    <a:pt x="4260" y="7699"/>
                  </a:lnTo>
                  <a:lnTo>
                    <a:pt x="4206" y="7682"/>
                  </a:lnTo>
                  <a:lnTo>
                    <a:pt x="4149" y="7658"/>
                  </a:lnTo>
                  <a:lnTo>
                    <a:pt x="4090" y="7641"/>
                  </a:lnTo>
                  <a:lnTo>
                    <a:pt x="4036" y="7618"/>
                  </a:lnTo>
                  <a:lnTo>
                    <a:pt x="3981" y="7605"/>
                  </a:lnTo>
                  <a:lnTo>
                    <a:pt x="3981" y="7510"/>
                  </a:lnTo>
                  <a:lnTo>
                    <a:pt x="3999" y="7398"/>
                  </a:lnTo>
                  <a:lnTo>
                    <a:pt x="4027" y="7263"/>
                  </a:lnTo>
                  <a:lnTo>
                    <a:pt x="4062" y="7124"/>
                  </a:lnTo>
                  <a:lnTo>
                    <a:pt x="4099" y="6980"/>
                  </a:lnTo>
                  <a:lnTo>
                    <a:pt x="4143" y="6854"/>
                  </a:lnTo>
                  <a:lnTo>
                    <a:pt x="4184" y="6741"/>
                  </a:lnTo>
                  <a:lnTo>
                    <a:pt x="4234" y="6660"/>
                  </a:lnTo>
                  <a:lnTo>
                    <a:pt x="4333" y="6674"/>
                  </a:lnTo>
                  <a:lnTo>
                    <a:pt x="4445" y="6715"/>
                  </a:lnTo>
                  <a:lnTo>
                    <a:pt x="4562" y="6768"/>
                  </a:lnTo>
                  <a:lnTo>
                    <a:pt x="4688" y="6832"/>
                  </a:lnTo>
                  <a:lnTo>
                    <a:pt x="4819" y="6889"/>
                  </a:lnTo>
                  <a:lnTo>
                    <a:pt x="4963" y="6939"/>
                  </a:lnTo>
                  <a:lnTo>
                    <a:pt x="5111" y="6966"/>
                  </a:lnTo>
                  <a:lnTo>
                    <a:pt x="5268" y="6970"/>
                  </a:lnTo>
                  <a:lnTo>
                    <a:pt x="5129" y="6899"/>
                  </a:lnTo>
                  <a:lnTo>
                    <a:pt x="4999" y="6845"/>
                  </a:lnTo>
                  <a:lnTo>
                    <a:pt x="4873" y="6795"/>
                  </a:lnTo>
                  <a:lnTo>
                    <a:pt x="4756" y="6751"/>
                  </a:lnTo>
                  <a:lnTo>
                    <a:pt x="4634" y="6696"/>
                  </a:lnTo>
                  <a:lnTo>
                    <a:pt x="4517" y="6646"/>
                  </a:lnTo>
                  <a:lnTo>
                    <a:pt x="4400" y="6579"/>
                  </a:lnTo>
                  <a:lnTo>
                    <a:pt x="4283" y="6508"/>
                  </a:lnTo>
                  <a:lnTo>
                    <a:pt x="4414" y="5796"/>
                  </a:lnTo>
                  <a:lnTo>
                    <a:pt x="4535" y="5077"/>
                  </a:lnTo>
                  <a:lnTo>
                    <a:pt x="4629" y="4349"/>
                  </a:lnTo>
                  <a:lnTo>
                    <a:pt x="4683" y="3624"/>
                  </a:lnTo>
                  <a:lnTo>
                    <a:pt x="4675" y="2900"/>
                  </a:lnTo>
                  <a:lnTo>
                    <a:pt x="4602" y="2190"/>
                  </a:lnTo>
                  <a:lnTo>
                    <a:pt x="4441" y="1493"/>
                  </a:lnTo>
                  <a:lnTo>
                    <a:pt x="4184" y="822"/>
                  </a:lnTo>
                  <a:lnTo>
                    <a:pt x="4135" y="706"/>
                  </a:lnTo>
                  <a:lnTo>
                    <a:pt x="4072" y="593"/>
                  </a:lnTo>
                  <a:lnTo>
                    <a:pt x="3987" y="485"/>
                  </a:lnTo>
                  <a:lnTo>
                    <a:pt x="3900" y="382"/>
                  </a:lnTo>
                  <a:lnTo>
                    <a:pt x="3811" y="273"/>
                  </a:lnTo>
                  <a:lnTo>
                    <a:pt x="3734" y="180"/>
                  </a:lnTo>
                  <a:lnTo>
                    <a:pt x="3676" y="85"/>
                  </a:lnTo>
                  <a:lnTo>
                    <a:pt x="3645" y="0"/>
                  </a:lnTo>
                  <a:lnTo>
                    <a:pt x="3671" y="0"/>
                  </a:lnTo>
                  <a:lnTo>
                    <a:pt x="3698" y="4"/>
                  </a:lnTo>
                  <a:lnTo>
                    <a:pt x="3726" y="4"/>
                  </a:lnTo>
                  <a:lnTo>
                    <a:pt x="3757" y="8"/>
                  </a:lnTo>
                  <a:lnTo>
                    <a:pt x="4778" y="615"/>
                  </a:lnTo>
                  <a:lnTo>
                    <a:pt x="5673" y="1344"/>
                  </a:lnTo>
                  <a:lnTo>
                    <a:pt x="6442" y="2176"/>
                  </a:lnTo>
                  <a:lnTo>
                    <a:pt x="7095" y="3102"/>
                  </a:lnTo>
                  <a:lnTo>
                    <a:pt x="7626" y="4106"/>
                  </a:lnTo>
                  <a:lnTo>
                    <a:pt x="8049" y="5176"/>
                  </a:lnTo>
                  <a:lnTo>
                    <a:pt x="8354" y="6300"/>
                  </a:lnTo>
                  <a:lnTo>
                    <a:pt x="8562" y="7470"/>
                  </a:lnTo>
                  <a:lnTo>
                    <a:pt x="8571" y="7524"/>
                  </a:lnTo>
                  <a:lnTo>
                    <a:pt x="8580" y="7583"/>
                  </a:lnTo>
                  <a:lnTo>
                    <a:pt x="8585" y="7627"/>
                  </a:lnTo>
                  <a:lnTo>
                    <a:pt x="8597" y="7672"/>
                  </a:lnTo>
                  <a:lnTo>
                    <a:pt x="8615" y="7704"/>
                  </a:lnTo>
                  <a:lnTo>
                    <a:pt x="8652" y="7735"/>
                  </a:lnTo>
                  <a:lnTo>
                    <a:pt x="8702" y="7749"/>
                  </a:lnTo>
                  <a:lnTo>
                    <a:pt x="8773" y="7757"/>
                  </a:lnTo>
                  <a:lnTo>
                    <a:pt x="8773" y="7767"/>
                  </a:lnTo>
                  <a:lnTo>
                    <a:pt x="8773" y="7789"/>
                  </a:lnTo>
                  <a:lnTo>
                    <a:pt x="8760" y="7820"/>
                  </a:lnTo>
                  <a:lnTo>
                    <a:pt x="8751" y="7862"/>
                  </a:lnTo>
                  <a:lnTo>
                    <a:pt x="8728" y="7897"/>
                  </a:lnTo>
                  <a:lnTo>
                    <a:pt x="8710" y="7933"/>
                  </a:lnTo>
                  <a:lnTo>
                    <a:pt x="8688" y="7960"/>
                  </a:lnTo>
                  <a:lnTo>
                    <a:pt x="8674" y="7982"/>
                  </a:lnTo>
                  <a:lnTo>
                    <a:pt x="8674" y="7996"/>
                  </a:lnTo>
                  <a:lnTo>
                    <a:pt x="8674" y="8024"/>
                  </a:lnTo>
                  <a:lnTo>
                    <a:pt x="8674" y="8046"/>
                  </a:lnTo>
                  <a:lnTo>
                    <a:pt x="8674" y="8068"/>
                  </a:lnTo>
                  <a:lnTo>
                    <a:pt x="8692" y="8105"/>
                  </a:lnTo>
                  <a:lnTo>
                    <a:pt x="8710" y="8127"/>
                  </a:lnTo>
                  <a:lnTo>
                    <a:pt x="8733" y="8145"/>
                  </a:lnTo>
                  <a:lnTo>
                    <a:pt x="8773" y="8167"/>
                  </a:lnTo>
                  <a:lnTo>
                    <a:pt x="8765" y="8194"/>
                  </a:lnTo>
                  <a:lnTo>
                    <a:pt x="8751" y="8226"/>
                  </a:lnTo>
                  <a:lnTo>
                    <a:pt x="8724" y="8253"/>
                  </a:lnTo>
                  <a:lnTo>
                    <a:pt x="8702" y="8289"/>
                  </a:lnTo>
                  <a:lnTo>
                    <a:pt x="8665" y="8320"/>
                  </a:lnTo>
                  <a:lnTo>
                    <a:pt x="8639" y="8352"/>
                  </a:lnTo>
                  <a:lnTo>
                    <a:pt x="8611" y="8378"/>
                  </a:lnTo>
                  <a:lnTo>
                    <a:pt x="8589" y="8405"/>
                  </a:lnTo>
                  <a:lnTo>
                    <a:pt x="8566" y="8356"/>
                  </a:lnTo>
                  <a:lnTo>
                    <a:pt x="8548" y="8271"/>
                  </a:lnTo>
                  <a:lnTo>
                    <a:pt x="8526" y="8154"/>
                  </a:lnTo>
                  <a:lnTo>
                    <a:pt x="8512" y="8024"/>
                  </a:lnTo>
                  <a:lnTo>
                    <a:pt x="8499" y="7888"/>
                  </a:lnTo>
                  <a:lnTo>
                    <a:pt x="8485" y="7771"/>
                  </a:lnTo>
                  <a:lnTo>
                    <a:pt x="8476" y="7672"/>
                  </a:lnTo>
                  <a:lnTo>
                    <a:pt x="8476" y="7618"/>
                  </a:lnTo>
                  <a:lnTo>
                    <a:pt x="8360" y="7299"/>
                  </a:lnTo>
                  <a:lnTo>
                    <a:pt x="8261" y="6980"/>
                  </a:lnTo>
                  <a:lnTo>
                    <a:pt x="8166" y="6652"/>
                  </a:lnTo>
                  <a:lnTo>
                    <a:pt x="8081" y="6328"/>
                  </a:lnTo>
                  <a:lnTo>
                    <a:pt x="7982" y="5999"/>
                  </a:lnTo>
                  <a:lnTo>
                    <a:pt x="7874" y="5684"/>
                  </a:lnTo>
                  <a:lnTo>
                    <a:pt x="7747" y="5375"/>
                  </a:lnTo>
                  <a:lnTo>
                    <a:pt x="7599" y="5086"/>
                  </a:lnTo>
                  <a:lnTo>
                    <a:pt x="7563" y="5050"/>
                  </a:lnTo>
                  <a:lnTo>
                    <a:pt x="7532" y="5001"/>
                  </a:lnTo>
                  <a:lnTo>
                    <a:pt x="7492" y="4946"/>
                  </a:lnTo>
                  <a:lnTo>
                    <a:pt x="7460" y="4893"/>
                  </a:lnTo>
                  <a:lnTo>
                    <a:pt x="7419" y="4830"/>
                  </a:lnTo>
                  <a:lnTo>
                    <a:pt x="7392" y="4776"/>
                  </a:lnTo>
                  <a:lnTo>
                    <a:pt x="7370" y="4722"/>
                  </a:lnTo>
                  <a:lnTo>
                    <a:pt x="7365" y="4685"/>
                  </a:lnTo>
                  <a:lnTo>
                    <a:pt x="7342" y="4681"/>
                  </a:lnTo>
                  <a:lnTo>
                    <a:pt x="7324" y="4677"/>
                  </a:lnTo>
                  <a:lnTo>
                    <a:pt x="7352" y="4776"/>
                  </a:lnTo>
                  <a:lnTo>
                    <a:pt x="7397" y="4893"/>
                  </a:lnTo>
                  <a:lnTo>
                    <a:pt x="7446" y="5009"/>
                  </a:lnTo>
                  <a:lnTo>
                    <a:pt x="7514" y="5144"/>
                  </a:lnTo>
                  <a:lnTo>
                    <a:pt x="7577" y="5270"/>
                  </a:lnTo>
                  <a:lnTo>
                    <a:pt x="7644" y="5405"/>
                  </a:lnTo>
                  <a:lnTo>
                    <a:pt x="7702" y="5531"/>
                  </a:lnTo>
                  <a:lnTo>
                    <a:pt x="7765" y="5662"/>
                  </a:lnTo>
                  <a:lnTo>
                    <a:pt x="7864" y="5976"/>
                  </a:lnTo>
                  <a:lnTo>
                    <a:pt x="7990" y="6346"/>
                  </a:lnTo>
                  <a:lnTo>
                    <a:pt x="8117" y="6745"/>
                  </a:lnTo>
                  <a:lnTo>
                    <a:pt x="8243" y="7168"/>
                  </a:lnTo>
                  <a:lnTo>
                    <a:pt x="8346" y="7591"/>
                  </a:lnTo>
                  <a:lnTo>
                    <a:pt x="8418" y="8010"/>
                  </a:lnTo>
                  <a:lnTo>
                    <a:pt x="8445" y="8401"/>
                  </a:lnTo>
                  <a:lnTo>
                    <a:pt x="8413" y="8765"/>
                  </a:lnTo>
                  <a:lnTo>
                    <a:pt x="8391" y="8765"/>
                  </a:lnTo>
                  <a:lnTo>
                    <a:pt x="8386" y="8779"/>
                  </a:lnTo>
                  <a:lnTo>
                    <a:pt x="8279" y="8230"/>
                  </a:lnTo>
                  <a:lnTo>
                    <a:pt x="8157" y="7713"/>
                  </a:lnTo>
                  <a:lnTo>
                    <a:pt x="8008" y="7218"/>
                  </a:lnTo>
                  <a:lnTo>
                    <a:pt x="7846" y="6745"/>
                  </a:lnTo>
                  <a:lnTo>
                    <a:pt x="7653" y="6278"/>
                  </a:lnTo>
                  <a:lnTo>
                    <a:pt x="7433" y="5820"/>
                  </a:lnTo>
                  <a:lnTo>
                    <a:pt x="7180" y="5361"/>
                  </a:lnTo>
                  <a:lnTo>
                    <a:pt x="6901" y="4902"/>
                  </a:lnTo>
                  <a:lnTo>
                    <a:pt x="6668" y="4592"/>
                  </a:lnTo>
                  <a:lnTo>
                    <a:pt x="6438" y="4299"/>
                  </a:lnTo>
                  <a:lnTo>
                    <a:pt x="6199" y="4011"/>
                  </a:lnTo>
                  <a:lnTo>
                    <a:pt x="5962" y="3742"/>
                  </a:lnTo>
                  <a:lnTo>
                    <a:pt x="5719" y="3467"/>
                  </a:lnTo>
                  <a:lnTo>
                    <a:pt x="5480" y="3202"/>
                  </a:lnTo>
                  <a:lnTo>
                    <a:pt x="5237" y="2932"/>
                  </a:lnTo>
                  <a:lnTo>
                    <a:pt x="5007" y="2667"/>
                  </a:lnTo>
                  <a:lnTo>
                    <a:pt x="4985" y="2667"/>
                  </a:lnTo>
                  <a:lnTo>
                    <a:pt x="4967" y="2667"/>
                  </a:lnTo>
                  <a:lnTo>
                    <a:pt x="5075" y="2788"/>
                  </a:lnTo>
                  <a:lnTo>
                    <a:pt x="5187" y="2910"/>
                  </a:lnTo>
                  <a:lnTo>
                    <a:pt x="5296" y="3031"/>
                  </a:lnTo>
                  <a:lnTo>
                    <a:pt x="5408" y="3157"/>
                  </a:lnTo>
                  <a:lnTo>
                    <a:pt x="5515" y="3278"/>
                  </a:lnTo>
                  <a:lnTo>
                    <a:pt x="5628" y="3404"/>
                  </a:lnTo>
                  <a:lnTo>
                    <a:pt x="5741" y="3525"/>
                  </a:lnTo>
                  <a:lnTo>
                    <a:pt x="5853" y="3651"/>
                  </a:lnTo>
                  <a:lnTo>
                    <a:pt x="6290" y="4200"/>
                  </a:lnTo>
                  <a:lnTo>
                    <a:pt x="6703" y="4776"/>
                  </a:lnTo>
                  <a:lnTo>
                    <a:pt x="7091" y="5375"/>
                  </a:lnTo>
                  <a:lnTo>
                    <a:pt x="7437" y="5999"/>
                  </a:lnTo>
                  <a:lnTo>
                    <a:pt x="7729" y="6638"/>
                  </a:lnTo>
                  <a:lnTo>
                    <a:pt x="7972" y="7308"/>
                  </a:lnTo>
                  <a:lnTo>
                    <a:pt x="8148" y="8006"/>
                  </a:lnTo>
                  <a:lnTo>
                    <a:pt x="8251" y="8729"/>
                  </a:lnTo>
                  <a:lnTo>
                    <a:pt x="8256" y="8765"/>
                  </a:lnTo>
                  <a:lnTo>
                    <a:pt x="8273" y="8806"/>
                  </a:lnTo>
                  <a:lnTo>
                    <a:pt x="8310" y="8806"/>
                  </a:lnTo>
                  <a:lnTo>
                    <a:pt x="8354" y="8806"/>
                  </a:lnTo>
                  <a:lnTo>
                    <a:pt x="8395" y="8806"/>
                  </a:lnTo>
                  <a:lnTo>
                    <a:pt x="8435" y="8815"/>
                  </a:lnTo>
                  <a:lnTo>
                    <a:pt x="8445" y="8837"/>
                  </a:lnTo>
                  <a:lnTo>
                    <a:pt x="8472" y="8891"/>
                  </a:lnTo>
                  <a:lnTo>
                    <a:pt x="8504" y="8959"/>
                  </a:lnTo>
                  <a:lnTo>
                    <a:pt x="8540" y="9040"/>
                  </a:lnTo>
                  <a:lnTo>
                    <a:pt x="8571" y="9111"/>
                  </a:lnTo>
                  <a:lnTo>
                    <a:pt x="8597" y="9174"/>
                  </a:lnTo>
                  <a:lnTo>
                    <a:pt x="8611" y="9224"/>
                  </a:lnTo>
                  <a:lnTo>
                    <a:pt x="8611" y="9251"/>
                  </a:lnTo>
                  <a:lnTo>
                    <a:pt x="8575" y="9206"/>
                  </a:lnTo>
                  <a:lnTo>
                    <a:pt x="8548" y="9174"/>
                  </a:lnTo>
                  <a:lnTo>
                    <a:pt x="8530" y="9152"/>
                  </a:lnTo>
                  <a:lnTo>
                    <a:pt x="8516" y="9139"/>
                  </a:lnTo>
                  <a:lnTo>
                    <a:pt x="8494" y="9111"/>
                  </a:lnTo>
                  <a:lnTo>
                    <a:pt x="8476" y="9089"/>
                  </a:lnTo>
                  <a:lnTo>
                    <a:pt x="8427" y="9107"/>
                  </a:lnTo>
                  <a:lnTo>
                    <a:pt x="8382" y="9111"/>
                  </a:lnTo>
                  <a:lnTo>
                    <a:pt x="8332" y="9103"/>
                  </a:lnTo>
                  <a:lnTo>
                    <a:pt x="8287" y="9089"/>
                  </a:lnTo>
                  <a:lnTo>
                    <a:pt x="8243" y="9062"/>
                  </a:lnTo>
                  <a:lnTo>
                    <a:pt x="8211" y="9036"/>
                  </a:lnTo>
                  <a:lnTo>
                    <a:pt x="8188" y="9004"/>
                  </a:lnTo>
                  <a:lnTo>
                    <a:pt x="8188" y="8977"/>
                  </a:lnTo>
                  <a:lnTo>
                    <a:pt x="8202" y="8977"/>
                  </a:lnTo>
                  <a:lnTo>
                    <a:pt x="8224" y="8986"/>
                  </a:lnTo>
                  <a:lnTo>
                    <a:pt x="8251" y="8986"/>
                  </a:lnTo>
                  <a:lnTo>
                    <a:pt x="8279" y="8995"/>
                  </a:lnTo>
                  <a:lnTo>
                    <a:pt x="8305" y="8995"/>
                  </a:lnTo>
                  <a:lnTo>
                    <a:pt x="8342" y="8999"/>
                  </a:lnTo>
                  <a:lnTo>
                    <a:pt x="8373" y="8999"/>
                  </a:lnTo>
                  <a:lnTo>
                    <a:pt x="8413" y="9004"/>
                  </a:lnTo>
                  <a:lnTo>
                    <a:pt x="8423" y="8977"/>
                  </a:lnTo>
                  <a:lnTo>
                    <a:pt x="8427" y="8959"/>
                  </a:lnTo>
                  <a:lnTo>
                    <a:pt x="8418" y="8931"/>
                  </a:lnTo>
                  <a:lnTo>
                    <a:pt x="8413" y="8905"/>
                  </a:lnTo>
                  <a:lnTo>
                    <a:pt x="8368" y="8891"/>
                  </a:lnTo>
                  <a:lnTo>
                    <a:pt x="8332" y="8882"/>
                  </a:lnTo>
                  <a:lnTo>
                    <a:pt x="8297" y="8878"/>
                  </a:lnTo>
                  <a:lnTo>
                    <a:pt x="8269" y="8878"/>
                  </a:lnTo>
                  <a:lnTo>
                    <a:pt x="8238" y="8874"/>
                  </a:lnTo>
                  <a:lnTo>
                    <a:pt x="8206" y="8878"/>
                  </a:lnTo>
                  <a:lnTo>
                    <a:pt x="8170" y="8878"/>
                  </a:lnTo>
                  <a:lnTo>
                    <a:pt x="8139" y="8891"/>
                  </a:lnTo>
                  <a:lnTo>
                    <a:pt x="8040" y="8729"/>
                  </a:lnTo>
                  <a:lnTo>
                    <a:pt x="7945" y="8581"/>
                  </a:lnTo>
                  <a:lnTo>
                    <a:pt x="7846" y="8433"/>
                  </a:lnTo>
                  <a:lnTo>
                    <a:pt x="7747" y="8293"/>
                  </a:lnTo>
                  <a:lnTo>
                    <a:pt x="7644" y="8154"/>
                  </a:lnTo>
                  <a:lnTo>
                    <a:pt x="7541" y="8024"/>
                  </a:lnTo>
                  <a:lnTo>
                    <a:pt x="7441" y="7888"/>
                  </a:lnTo>
                  <a:lnTo>
                    <a:pt x="7352" y="7767"/>
                  </a:lnTo>
                  <a:lnTo>
                    <a:pt x="7330" y="7767"/>
                  </a:lnTo>
                  <a:lnTo>
                    <a:pt x="7316" y="7767"/>
                  </a:lnTo>
                  <a:lnTo>
                    <a:pt x="7392" y="7875"/>
                  </a:lnTo>
                  <a:lnTo>
                    <a:pt x="7496" y="8010"/>
                  </a:lnTo>
                  <a:lnTo>
                    <a:pt x="7603" y="8162"/>
                  </a:lnTo>
                  <a:lnTo>
                    <a:pt x="7721" y="8329"/>
                  </a:lnTo>
                  <a:lnTo>
                    <a:pt x="7824" y="8496"/>
                  </a:lnTo>
                  <a:lnTo>
                    <a:pt x="7919" y="8666"/>
                  </a:lnTo>
                  <a:lnTo>
                    <a:pt x="7986" y="8828"/>
                  </a:lnTo>
                  <a:lnTo>
                    <a:pt x="8026" y="8977"/>
                  </a:lnTo>
                  <a:lnTo>
                    <a:pt x="7896" y="8967"/>
                  </a:lnTo>
                  <a:lnTo>
                    <a:pt x="7765" y="8937"/>
                  </a:lnTo>
                  <a:lnTo>
                    <a:pt x="7626" y="8886"/>
                  </a:lnTo>
                  <a:lnTo>
                    <a:pt x="7486" y="8833"/>
                  </a:lnTo>
                  <a:lnTo>
                    <a:pt x="7347" y="8769"/>
                  </a:lnTo>
                  <a:lnTo>
                    <a:pt x="7212" y="8716"/>
                  </a:lnTo>
                  <a:lnTo>
                    <a:pt x="7081" y="8671"/>
                  </a:lnTo>
                  <a:lnTo>
                    <a:pt x="6964" y="8653"/>
                  </a:lnTo>
                  <a:lnTo>
                    <a:pt x="7050" y="8694"/>
                  </a:lnTo>
                  <a:lnTo>
                    <a:pt x="7162" y="8743"/>
                  </a:lnTo>
                  <a:lnTo>
                    <a:pt x="7293" y="8793"/>
                  </a:lnTo>
                  <a:lnTo>
                    <a:pt x="7433" y="8846"/>
                  </a:lnTo>
                  <a:lnTo>
                    <a:pt x="7559" y="8896"/>
                  </a:lnTo>
                  <a:lnTo>
                    <a:pt x="7676" y="8945"/>
                  </a:lnTo>
                  <a:lnTo>
                    <a:pt x="7765" y="8990"/>
                  </a:lnTo>
                  <a:lnTo>
                    <a:pt x="7824" y="9040"/>
                  </a:lnTo>
                  <a:lnTo>
                    <a:pt x="7729" y="9071"/>
                  </a:lnTo>
                  <a:lnTo>
                    <a:pt x="7572" y="9089"/>
                  </a:lnTo>
                  <a:lnTo>
                    <a:pt x="7361" y="9103"/>
                  </a:lnTo>
                  <a:lnTo>
                    <a:pt x="7122" y="9111"/>
                  </a:lnTo>
                  <a:lnTo>
                    <a:pt x="6875" y="9117"/>
                  </a:lnTo>
                  <a:lnTo>
                    <a:pt x="6650" y="9129"/>
                  </a:lnTo>
                  <a:lnTo>
                    <a:pt x="6466" y="9147"/>
                  </a:lnTo>
                  <a:lnTo>
                    <a:pt x="6353" y="9179"/>
                  </a:lnTo>
                  <a:lnTo>
                    <a:pt x="6425" y="9184"/>
                  </a:lnTo>
                  <a:lnTo>
                    <a:pt x="6605" y="9184"/>
                  </a:lnTo>
                  <a:lnTo>
                    <a:pt x="6852" y="9179"/>
                  </a:lnTo>
                  <a:lnTo>
                    <a:pt x="7150" y="9174"/>
                  </a:lnTo>
                  <a:lnTo>
                    <a:pt x="7451" y="9166"/>
                  </a:lnTo>
                  <a:lnTo>
                    <a:pt x="7734" y="9166"/>
                  </a:lnTo>
                  <a:lnTo>
                    <a:pt x="7968" y="9170"/>
                  </a:lnTo>
                  <a:lnTo>
                    <a:pt x="8125" y="9192"/>
                  </a:lnTo>
                  <a:lnTo>
                    <a:pt x="8058" y="9233"/>
                  </a:lnTo>
                  <a:lnTo>
                    <a:pt x="7977" y="9273"/>
                  </a:lnTo>
                  <a:lnTo>
                    <a:pt x="7878" y="9305"/>
                  </a:lnTo>
                  <a:lnTo>
                    <a:pt x="7775" y="9341"/>
                  </a:lnTo>
                  <a:lnTo>
                    <a:pt x="7662" y="9368"/>
                  </a:lnTo>
                  <a:lnTo>
                    <a:pt x="7559" y="9400"/>
                  </a:lnTo>
                  <a:lnTo>
                    <a:pt x="7464" y="9431"/>
                  </a:lnTo>
                  <a:lnTo>
                    <a:pt x="7387" y="9476"/>
                  </a:lnTo>
                  <a:lnTo>
                    <a:pt x="7225" y="9526"/>
                  </a:lnTo>
                  <a:lnTo>
                    <a:pt x="7063" y="9584"/>
                  </a:lnTo>
                  <a:lnTo>
                    <a:pt x="6901" y="9643"/>
                  </a:lnTo>
                  <a:lnTo>
                    <a:pt x="6739" y="9706"/>
                  </a:lnTo>
                  <a:lnTo>
                    <a:pt x="6578" y="9759"/>
                  </a:lnTo>
                  <a:lnTo>
                    <a:pt x="6416" y="9817"/>
                  </a:lnTo>
                  <a:lnTo>
                    <a:pt x="6254" y="9862"/>
                  </a:lnTo>
                  <a:lnTo>
                    <a:pt x="6106" y="9903"/>
                  </a:lnTo>
                  <a:lnTo>
                    <a:pt x="6092" y="9921"/>
                  </a:lnTo>
                  <a:lnTo>
                    <a:pt x="6092" y="9953"/>
                  </a:lnTo>
                  <a:lnTo>
                    <a:pt x="6308" y="9917"/>
                  </a:lnTo>
                  <a:lnTo>
                    <a:pt x="6559" y="9836"/>
                  </a:lnTo>
                  <a:lnTo>
                    <a:pt x="6834" y="9724"/>
                  </a:lnTo>
                  <a:lnTo>
                    <a:pt x="7126" y="9602"/>
                  </a:lnTo>
                  <a:lnTo>
                    <a:pt x="7405" y="9476"/>
                  </a:lnTo>
                  <a:lnTo>
                    <a:pt x="7680" y="9382"/>
                  </a:lnTo>
                  <a:lnTo>
                    <a:pt x="7919" y="9323"/>
                  </a:lnTo>
                  <a:lnTo>
                    <a:pt x="8125" y="9327"/>
                  </a:lnTo>
                  <a:lnTo>
                    <a:pt x="7851" y="9516"/>
                  </a:lnTo>
                  <a:lnTo>
                    <a:pt x="7563" y="9700"/>
                  </a:lnTo>
                  <a:lnTo>
                    <a:pt x="7257" y="9872"/>
                  </a:lnTo>
                  <a:lnTo>
                    <a:pt x="6951" y="10038"/>
                  </a:lnTo>
                  <a:lnTo>
                    <a:pt x="6632" y="10191"/>
                  </a:lnTo>
                  <a:lnTo>
                    <a:pt x="6312" y="10344"/>
                  </a:lnTo>
                  <a:lnTo>
                    <a:pt x="6002" y="10483"/>
                  </a:lnTo>
                  <a:lnTo>
                    <a:pt x="5705" y="10627"/>
                  </a:lnTo>
                  <a:lnTo>
                    <a:pt x="5938" y="10592"/>
                  </a:lnTo>
                  <a:lnTo>
                    <a:pt x="6199" y="10501"/>
                  </a:lnTo>
                  <a:lnTo>
                    <a:pt x="6474" y="10366"/>
                  </a:lnTo>
                  <a:lnTo>
                    <a:pt x="6762" y="10214"/>
                  </a:lnTo>
                  <a:lnTo>
                    <a:pt x="7050" y="10042"/>
                  </a:lnTo>
                  <a:lnTo>
                    <a:pt x="7330" y="9886"/>
                  </a:lnTo>
                  <a:lnTo>
                    <a:pt x="7595" y="9746"/>
                  </a:lnTo>
                  <a:lnTo>
                    <a:pt x="7838" y="9651"/>
                  </a:lnTo>
                  <a:lnTo>
                    <a:pt x="7716" y="9858"/>
                  </a:lnTo>
                  <a:lnTo>
                    <a:pt x="7411" y="10151"/>
                  </a:lnTo>
                  <a:lnTo>
                    <a:pt x="6970" y="10493"/>
                  </a:lnTo>
                  <a:lnTo>
                    <a:pt x="6456" y="10861"/>
                  </a:lnTo>
                  <a:lnTo>
                    <a:pt x="5921" y="11212"/>
                  </a:lnTo>
                  <a:lnTo>
                    <a:pt x="5430" y="11518"/>
                  </a:lnTo>
                  <a:lnTo>
                    <a:pt x="5035" y="11748"/>
                  </a:lnTo>
                  <a:lnTo>
                    <a:pt x="4805" y="11873"/>
                  </a:lnTo>
                  <a:lnTo>
                    <a:pt x="4724" y="11922"/>
                  </a:lnTo>
                  <a:lnTo>
                    <a:pt x="4634" y="11972"/>
                  </a:lnTo>
                  <a:lnTo>
                    <a:pt x="4544" y="12013"/>
                  </a:lnTo>
                  <a:lnTo>
                    <a:pt x="4454" y="12058"/>
                  </a:lnTo>
                  <a:lnTo>
                    <a:pt x="4360" y="12098"/>
                  </a:lnTo>
                  <a:lnTo>
                    <a:pt x="4270" y="12143"/>
                  </a:lnTo>
                  <a:lnTo>
                    <a:pt x="4189" y="12188"/>
                  </a:lnTo>
                  <a:lnTo>
                    <a:pt x="4121" y="12246"/>
                  </a:lnTo>
                  <a:lnTo>
                    <a:pt x="3824" y="12377"/>
                  </a:lnTo>
                  <a:lnTo>
                    <a:pt x="3536" y="12521"/>
                  </a:lnTo>
                  <a:lnTo>
                    <a:pt x="3248" y="12665"/>
                  </a:lnTo>
                  <a:lnTo>
                    <a:pt x="2965" y="12822"/>
                  </a:lnTo>
                  <a:lnTo>
                    <a:pt x="2676" y="12970"/>
                  </a:lnTo>
                  <a:lnTo>
                    <a:pt x="2389" y="13124"/>
                  </a:lnTo>
                  <a:lnTo>
                    <a:pt x="2101" y="13263"/>
                  </a:lnTo>
                  <a:lnTo>
                    <a:pt x="1813" y="13393"/>
                  </a:lnTo>
                  <a:lnTo>
                    <a:pt x="1813" y="13411"/>
                  </a:lnTo>
                  <a:lnTo>
                    <a:pt x="1813" y="13434"/>
                  </a:lnTo>
                  <a:lnTo>
                    <a:pt x="1818" y="13425"/>
                  </a:lnTo>
                  <a:lnTo>
                    <a:pt x="1826" y="13420"/>
                  </a:lnTo>
                  <a:lnTo>
                    <a:pt x="1836" y="13411"/>
                  </a:lnTo>
                  <a:lnTo>
                    <a:pt x="1862" y="13407"/>
                  </a:lnTo>
                  <a:lnTo>
                    <a:pt x="1894" y="13389"/>
                  </a:lnTo>
                  <a:lnTo>
                    <a:pt x="1939" y="13375"/>
                  </a:lnTo>
                  <a:lnTo>
                    <a:pt x="2002" y="13349"/>
                  </a:lnTo>
                  <a:lnTo>
                    <a:pt x="2087" y="13322"/>
                  </a:lnTo>
                  <a:lnTo>
                    <a:pt x="2281" y="13218"/>
                  </a:lnTo>
                  <a:lnTo>
                    <a:pt x="2474" y="13124"/>
                  </a:lnTo>
                  <a:lnTo>
                    <a:pt x="2668" y="13025"/>
                  </a:lnTo>
                  <a:lnTo>
                    <a:pt x="2866" y="12930"/>
                  </a:lnTo>
                  <a:lnTo>
                    <a:pt x="3055" y="12831"/>
                  </a:lnTo>
                  <a:lnTo>
                    <a:pt x="3253" y="12737"/>
                  </a:lnTo>
                  <a:lnTo>
                    <a:pt x="3447" y="12642"/>
                  </a:lnTo>
                  <a:lnTo>
                    <a:pt x="3645" y="12548"/>
                  </a:lnTo>
                  <a:lnTo>
                    <a:pt x="4112" y="12296"/>
                  </a:lnTo>
                  <a:lnTo>
                    <a:pt x="4584" y="12049"/>
                  </a:lnTo>
                  <a:lnTo>
                    <a:pt x="5052" y="11788"/>
                  </a:lnTo>
                  <a:lnTo>
                    <a:pt x="5525" y="11523"/>
                  </a:lnTo>
                  <a:lnTo>
                    <a:pt x="5979" y="11244"/>
                  </a:lnTo>
                  <a:lnTo>
                    <a:pt x="6434" y="10956"/>
                  </a:lnTo>
                  <a:lnTo>
                    <a:pt x="6879" y="10655"/>
                  </a:lnTo>
                  <a:lnTo>
                    <a:pt x="7316" y="10339"/>
                  </a:lnTo>
                  <a:lnTo>
                    <a:pt x="7338" y="10303"/>
                  </a:lnTo>
                  <a:lnTo>
                    <a:pt x="7387" y="10250"/>
                  </a:lnTo>
                  <a:lnTo>
                    <a:pt x="7451" y="10177"/>
                  </a:lnTo>
                  <a:lnTo>
                    <a:pt x="7532" y="10105"/>
                  </a:lnTo>
                  <a:lnTo>
                    <a:pt x="7608" y="10029"/>
                  </a:lnTo>
                  <a:lnTo>
                    <a:pt x="7684" y="9971"/>
                  </a:lnTo>
                  <a:lnTo>
                    <a:pt x="7747" y="9930"/>
                  </a:lnTo>
                  <a:lnTo>
                    <a:pt x="7802" y="9926"/>
                  </a:lnTo>
                  <a:lnTo>
                    <a:pt x="7694" y="10042"/>
                  </a:lnTo>
                  <a:lnTo>
                    <a:pt x="7599" y="10177"/>
                  </a:lnTo>
                  <a:lnTo>
                    <a:pt x="7500" y="10321"/>
                  </a:lnTo>
                  <a:lnTo>
                    <a:pt x="7401" y="10475"/>
                  </a:lnTo>
                  <a:lnTo>
                    <a:pt x="7302" y="10623"/>
                  </a:lnTo>
                  <a:lnTo>
                    <a:pt x="7203" y="10771"/>
                  </a:lnTo>
                  <a:lnTo>
                    <a:pt x="7095" y="10916"/>
                  </a:lnTo>
                  <a:lnTo>
                    <a:pt x="6992" y="11050"/>
                  </a:lnTo>
                  <a:lnTo>
                    <a:pt x="6960" y="11064"/>
                  </a:lnTo>
                  <a:lnTo>
                    <a:pt x="6929" y="11090"/>
                  </a:lnTo>
                  <a:lnTo>
                    <a:pt x="6883" y="11131"/>
                  </a:lnTo>
                  <a:lnTo>
                    <a:pt x="6816" y="11199"/>
                  </a:lnTo>
                  <a:lnTo>
                    <a:pt x="6709" y="11293"/>
                  </a:lnTo>
                  <a:lnTo>
                    <a:pt x="6559" y="11432"/>
                  </a:lnTo>
                  <a:lnTo>
                    <a:pt x="6357" y="11612"/>
                  </a:lnTo>
                  <a:lnTo>
                    <a:pt x="6092" y="11859"/>
                  </a:lnTo>
                  <a:lnTo>
                    <a:pt x="5907" y="11985"/>
                  </a:lnTo>
                  <a:lnTo>
                    <a:pt x="5768" y="12084"/>
                  </a:lnTo>
                  <a:lnTo>
                    <a:pt x="5651" y="12165"/>
                  </a:lnTo>
                  <a:lnTo>
                    <a:pt x="5552" y="12242"/>
                  </a:lnTo>
                  <a:lnTo>
                    <a:pt x="5448" y="12309"/>
                  </a:lnTo>
                  <a:lnTo>
                    <a:pt x="5331" y="12395"/>
                  </a:lnTo>
                  <a:lnTo>
                    <a:pt x="5187" y="12494"/>
                  </a:lnTo>
                  <a:lnTo>
                    <a:pt x="5007" y="12620"/>
                  </a:lnTo>
                  <a:lnTo>
                    <a:pt x="4410" y="12930"/>
                  </a:lnTo>
                  <a:lnTo>
                    <a:pt x="3811" y="13199"/>
                  </a:lnTo>
                  <a:lnTo>
                    <a:pt x="3212" y="13430"/>
                  </a:lnTo>
                  <a:lnTo>
                    <a:pt x="2609" y="13622"/>
                  </a:lnTo>
                  <a:lnTo>
                    <a:pt x="1988" y="13771"/>
                  </a:lnTo>
                  <a:lnTo>
                    <a:pt x="1359" y="13883"/>
                  </a:lnTo>
                  <a:lnTo>
                    <a:pt x="711" y="13956"/>
                  </a:lnTo>
                  <a:lnTo>
                    <a:pt x="41" y="13992"/>
                  </a:lnTo>
                  <a:close/>
                </a:path>
              </a:pathLst>
            </a:custGeom>
            <a:solidFill>
              <a:srgbClr val="E9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16"/>
            <p:cNvSpPr>
              <a:spLocks/>
            </p:cNvSpPr>
            <p:nvPr/>
          </p:nvSpPr>
          <p:spPr bwMode="auto">
            <a:xfrm flipH="1">
              <a:off x="1298" y="1580"/>
              <a:ext cx="1310" cy="2597"/>
            </a:xfrm>
            <a:custGeom>
              <a:avLst/>
              <a:gdLst>
                <a:gd name="T0" fmla="*/ 0 w 7244"/>
                <a:gd name="T1" fmla="*/ 0 h 14059"/>
                <a:gd name="T2" fmla="*/ 0 w 7244"/>
                <a:gd name="T3" fmla="*/ 0 h 14059"/>
                <a:gd name="T4" fmla="*/ 0 w 7244"/>
                <a:gd name="T5" fmla="*/ 0 h 14059"/>
                <a:gd name="T6" fmla="*/ 0 w 7244"/>
                <a:gd name="T7" fmla="*/ 0 h 14059"/>
                <a:gd name="T8" fmla="*/ 0 w 7244"/>
                <a:gd name="T9" fmla="*/ 0 h 14059"/>
                <a:gd name="T10" fmla="*/ 0 w 7244"/>
                <a:gd name="T11" fmla="*/ 0 h 14059"/>
                <a:gd name="T12" fmla="*/ 0 w 7244"/>
                <a:gd name="T13" fmla="*/ 0 h 14059"/>
                <a:gd name="T14" fmla="*/ 0 w 7244"/>
                <a:gd name="T15" fmla="*/ 0 h 14059"/>
                <a:gd name="T16" fmla="*/ 0 w 7244"/>
                <a:gd name="T17" fmla="*/ 0 h 14059"/>
                <a:gd name="T18" fmla="*/ 0 w 7244"/>
                <a:gd name="T19" fmla="*/ 0 h 14059"/>
                <a:gd name="T20" fmla="*/ 0 w 7244"/>
                <a:gd name="T21" fmla="*/ 0 h 14059"/>
                <a:gd name="T22" fmla="*/ 0 w 7244"/>
                <a:gd name="T23" fmla="*/ 0 h 14059"/>
                <a:gd name="T24" fmla="*/ 0 w 7244"/>
                <a:gd name="T25" fmla="*/ 0 h 14059"/>
                <a:gd name="T26" fmla="*/ 0 w 7244"/>
                <a:gd name="T27" fmla="*/ 0 h 14059"/>
                <a:gd name="T28" fmla="*/ 0 w 7244"/>
                <a:gd name="T29" fmla="*/ 0 h 14059"/>
                <a:gd name="T30" fmla="*/ 0 w 7244"/>
                <a:gd name="T31" fmla="*/ 0 h 14059"/>
                <a:gd name="T32" fmla="*/ 0 w 7244"/>
                <a:gd name="T33" fmla="*/ 0 h 14059"/>
                <a:gd name="T34" fmla="*/ 0 w 7244"/>
                <a:gd name="T35" fmla="*/ 0 h 14059"/>
                <a:gd name="T36" fmla="*/ 0 w 7244"/>
                <a:gd name="T37" fmla="*/ 0 h 14059"/>
                <a:gd name="T38" fmla="*/ 0 w 7244"/>
                <a:gd name="T39" fmla="*/ 0 h 14059"/>
                <a:gd name="T40" fmla="*/ 0 w 7244"/>
                <a:gd name="T41" fmla="*/ 0 h 14059"/>
                <a:gd name="T42" fmla="*/ 0 w 7244"/>
                <a:gd name="T43" fmla="*/ 0 h 14059"/>
                <a:gd name="T44" fmla="*/ 0 w 7244"/>
                <a:gd name="T45" fmla="*/ 0 h 14059"/>
                <a:gd name="T46" fmla="*/ 0 w 7244"/>
                <a:gd name="T47" fmla="*/ 0 h 14059"/>
                <a:gd name="T48" fmla="*/ 0 w 7244"/>
                <a:gd name="T49" fmla="*/ 0 h 14059"/>
                <a:gd name="T50" fmla="*/ 0 w 7244"/>
                <a:gd name="T51" fmla="*/ 0 h 14059"/>
                <a:gd name="T52" fmla="*/ 0 w 7244"/>
                <a:gd name="T53" fmla="*/ 0 h 14059"/>
                <a:gd name="T54" fmla="*/ 0 w 7244"/>
                <a:gd name="T55" fmla="*/ 0 h 14059"/>
                <a:gd name="T56" fmla="*/ 0 w 7244"/>
                <a:gd name="T57" fmla="*/ 0 h 14059"/>
                <a:gd name="T58" fmla="*/ 0 w 7244"/>
                <a:gd name="T59" fmla="*/ 0 h 14059"/>
                <a:gd name="T60" fmla="*/ 0 w 7244"/>
                <a:gd name="T61" fmla="*/ 0 h 14059"/>
                <a:gd name="T62" fmla="*/ 0 w 7244"/>
                <a:gd name="T63" fmla="*/ 0 h 14059"/>
                <a:gd name="T64" fmla="*/ 0 w 7244"/>
                <a:gd name="T65" fmla="*/ 0 h 14059"/>
                <a:gd name="T66" fmla="*/ 0 w 7244"/>
                <a:gd name="T67" fmla="*/ 0 h 14059"/>
                <a:gd name="T68" fmla="*/ 0 w 7244"/>
                <a:gd name="T69" fmla="*/ 0 h 14059"/>
                <a:gd name="T70" fmla="*/ 0 w 7244"/>
                <a:gd name="T71" fmla="*/ 0 h 14059"/>
                <a:gd name="T72" fmla="*/ 0 w 7244"/>
                <a:gd name="T73" fmla="*/ 0 h 14059"/>
                <a:gd name="T74" fmla="*/ 0 w 7244"/>
                <a:gd name="T75" fmla="*/ 0 h 14059"/>
                <a:gd name="T76" fmla="*/ 0 w 7244"/>
                <a:gd name="T77" fmla="*/ 0 h 14059"/>
                <a:gd name="T78" fmla="*/ 0 w 7244"/>
                <a:gd name="T79" fmla="*/ 0 h 14059"/>
                <a:gd name="T80" fmla="*/ 0 w 7244"/>
                <a:gd name="T81" fmla="*/ 0 h 14059"/>
                <a:gd name="T82" fmla="*/ 0 w 7244"/>
                <a:gd name="T83" fmla="*/ 0 h 14059"/>
                <a:gd name="T84" fmla="*/ 0 w 7244"/>
                <a:gd name="T85" fmla="*/ 0 h 14059"/>
                <a:gd name="T86" fmla="*/ 0 w 7244"/>
                <a:gd name="T87" fmla="*/ 0 h 14059"/>
                <a:gd name="T88" fmla="*/ 0 w 7244"/>
                <a:gd name="T89" fmla="*/ 0 h 14059"/>
                <a:gd name="T90" fmla="*/ 0 w 7244"/>
                <a:gd name="T91" fmla="*/ 0 h 14059"/>
                <a:gd name="T92" fmla="*/ 0 w 7244"/>
                <a:gd name="T93" fmla="*/ 0 h 14059"/>
                <a:gd name="T94" fmla="*/ 0 w 7244"/>
                <a:gd name="T95" fmla="*/ 0 h 14059"/>
                <a:gd name="T96" fmla="*/ 0 w 7244"/>
                <a:gd name="T97" fmla="*/ 0 h 14059"/>
                <a:gd name="T98" fmla="*/ 0 w 7244"/>
                <a:gd name="T99" fmla="*/ 0 h 14059"/>
                <a:gd name="T100" fmla="*/ 0 w 7244"/>
                <a:gd name="T101" fmla="*/ 0 h 14059"/>
                <a:gd name="T102" fmla="*/ 0 w 7244"/>
                <a:gd name="T103" fmla="*/ 0 h 14059"/>
                <a:gd name="T104" fmla="*/ 0 w 7244"/>
                <a:gd name="T105" fmla="*/ 0 h 14059"/>
                <a:gd name="T106" fmla="*/ 0 w 7244"/>
                <a:gd name="T107" fmla="*/ 0 h 14059"/>
                <a:gd name="T108" fmla="*/ 0 w 7244"/>
                <a:gd name="T109" fmla="*/ 0 h 14059"/>
                <a:gd name="T110" fmla="*/ 0 w 7244"/>
                <a:gd name="T111" fmla="*/ 0 h 14059"/>
                <a:gd name="T112" fmla="*/ 0 w 7244"/>
                <a:gd name="T113" fmla="*/ 0 h 140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44"/>
                <a:gd name="T172" fmla="*/ 0 h 14059"/>
                <a:gd name="T173" fmla="*/ 7244 w 7244"/>
                <a:gd name="T174" fmla="*/ 14059 h 140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44" h="14059">
                  <a:moveTo>
                    <a:pt x="1696" y="14059"/>
                  </a:moveTo>
                  <a:lnTo>
                    <a:pt x="1372" y="13947"/>
                  </a:lnTo>
                  <a:lnTo>
                    <a:pt x="1098" y="13812"/>
                  </a:lnTo>
                  <a:lnTo>
                    <a:pt x="864" y="13642"/>
                  </a:lnTo>
                  <a:lnTo>
                    <a:pt x="675" y="13448"/>
                  </a:lnTo>
                  <a:lnTo>
                    <a:pt x="513" y="13214"/>
                  </a:lnTo>
                  <a:lnTo>
                    <a:pt x="382" y="12958"/>
                  </a:lnTo>
                  <a:lnTo>
                    <a:pt x="270" y="12669"/>
                  </a:lnTo>
                  <a:lnTo>
                    <a:pt x="184" y="12359"/>
                  </a:lnTo>
                  <a:lnTo>
                    <a:pt x="198" y="12288"/>
                  </a:lnTo>
                  <a:lnTo>
                    <a:pt x="234" y="12220"/>
                  </a:lnTo>
                  <a:lnTo>
                    <a:pt x="283" y="12161"/>
                  </a:lnTo>
                  <a:lnTo>
                    <a:pt x="342" y="12112"/>
                  </a:lnTo>
                  <a:lnTo>
                    <a:pt x="405" y="12062"/>
                  </a:lnTo>
                  <a:lnTo>
                    <a:pt x="473" y="12017"/>
                  </a:lnTo>
                  <a:lnTo>
                    <a:pt x="536" y="11977"/>
                  </a:lnTo>
                  <a:lnTo>
                    <a:pt x="598" y="11936"/>
                  </a:lnTo>
                  <a:lnTo>
                    <a:pt x="621" y="11941"/>
                  </a:lnTo>
                  <a:lnTo>
                    <a:pt x="647" y="11950"/>
                  </a:lnTo>
                  <a:lnTo>
                    <a:pt x="675" y="12175"/>
                  </a:lnTo>
                  <a:lnTo>
                    <a:pt x="710" y="12377"/>
                  </a:lnTo>
                  <a:lnTo>
                    <a:pt x="756" y="12553"/>
                  </a:lnTo>
                  <a:lnTo>
                    <a:pt x="827" y="12710"/>
                  </a:lnTo>
                  <a:lnTo>
                    <a:pt x="922" y="12841"/>
                  </a:lnTo>
                  <a:lnTo>
                    <a:pt x="1052" y="12962"/>
                  </a:lnTo>
                  <a:lnTo>
                    <a:pt x="1224" y="13066"/>
                  </a:lnTo>
                  <a:lnTo>
                    <a:pt x="1444" y="13160"/>
                  </a:lnTo>
                  <a:lnTo>
                    <a:pt x="1467" y="13209"/>
                  </a:lnTo>
                  <a:lnTo>
                    <a:pt x="1489" y="13268"/>
                  </a:lnTo>
                  <a:lnTo>
                    <a:pt x="1511" y="13335"/>
                  </a:lnTo>
                  <a:lnTo>
                    <a:pt x="1534" y="13407"/>
                  </a:lnTo>
                  <a:lnTo>
                    <a:pt x="1548" y="13480"/>
                  </a:lnTo>
                  <a:lnTo>
                    <a:pt x="1566" y="13556"/>
                  </a:lnTo>
                  <a:lnTo>
                    <a:pt x="1574" y="13632"/>
                  </a:lnTo>
                  <a:lnTo>
                    <a:pt x="1584" y="13709"/>
                  </a:lnTo>
                  <a:lnTo>
                    <a:pt x="1620" y="13717"/>
                  </a:lnTo>
                  <a:lnTo>
                    <a:pt x="1642" y="13727"/>
                  </a:lnTo>
                  <a:lnTo>
                    <a:pt x="1660" y="13723"/>
                  </a:lnTo>
                  <a:lnTo>
                    <a:pt x="1696" y="13723"/>
                  </a:lnTo>
                  <a:lnTo>
                    <a:pt x="1701" y="13655"/>
                  </a:lnTo>
                  <a:lnTo>
                    <a:pt x="1705" y="13587"/>
                  </a:lnTo>
                  <a:lnTo>
                    <a:pt x="1696" y="13511"/>
                  </a:lnTo>
                  <a:lnTo>
                    <a:pt x="1691" y="13439"/>
                  </a:lnTo>
                  <a:lnTo>
                    <a:pt x="1683" y="13363"/>
                  </a:lnTo>
                  <a:lnTo>
                    <a:pt x="1673" y="13295"/>
                  </a:lnTo>
                  <a:lnTo>
                    <a:pt x="1660" y="13232"/>
                  </a:lnTo>
                  <a:lnTo>
                    <a:pt x="1660" y="13183"/>
                  </a:lnTo>
                  <a:lnTo>
                    <a:pt x="1732" y="13160"/>
                  </a:lnTo>
                  <a:lnTo>
                    <a:pt x="1809" y="13124"/>
                  </a:lnTo>
                  <a:lnTo>
                    <a:pt x="1890" y="13074"/>
                  </a:lnTo>
                  <a:lnTo>
                    <a:pt x="1975" y="13029"/>
                  </a:lnTo>
                  <a:lnTo>
                    <a:pt x="2061" y="12976"/>
                  </a:lnTo>
                  <a:lnTo>
                    <a:pt x="2151" y="12930"/>
                  </a:lnTo>
                  <a:lnTo>
                    <a:pt x="2245" y="12895"/>
                  </a:lnTo>
                  <a:lnTo>
                    <a:pt x="2344" y="12873"/>
                  </a:lnTo>
                  <a:lnTo>
                    <a:pt x="2533" y="12719"/>
                  </a:lnTo>
                  <a:lnTo>
                    <a:pt x="2727" y="12557"/>
                  </a:lnTo>
                  <a:lnTo>
                    <a:pt x="2911" y="12382"/>
                  </a:lnTo>
                  <a:lnTo>
                    <a:pt x="3091" y="12197"/>
                  </a:lnTo>
                  <a:lnTo>
                    <a:pt x="3262" y="12005"/>
                  </a:lnTo>
                  <a:lnTo>
                    <a:pt x="3424" y="11806"/>
                  </a:lnTo>
                  <a:lnTo>
                    <a:pt x="3581" y="11608"/>
                  </a:lnTo>
                  <a:lnTo>
                    <a:pt x="3729" y="11415"/>
                  </a:lnTo>
                  <a:lnTo>
                    <a:pt x="3972" y="11105"/>
                  </a:lnTo>
                  <a:lnTo>
                    <a:pt x="4184" y="10781"/>
                  </a:lnTo>
                  <a:lnTo>
                    <a:pt x="4369" y="10443"/>
                  </a:lnTo>
                  <a:lnTo>
                    <a:pt x="4540" y="10111"/>
                  </a:lnTo>
                  <a:lnTo>
                    <a:pt x="4692" y="9769"/>
                  </a:lnTo>
                  <a:lnTo>
                    <a:pt x="4850" y="9431"/>
                  </a:lnTo>
                  <a:lnTo>
                    <a:pt x="5012" y="9094"/>
                  </a:lnTo>
                  <a:lnTo>
                    <a:pt x="5192" y="8771"/>
                  </a:lnTo>
                  <a:lnTo>
                    <a:pt x="5210" y="8771"/>
                  </a:lnTo>
                  <a:lnTo>
                    <a:pt x="5241" y="8771"/>
                  </a:lnTo>
                  <a:lnTo>
                    <a:pt x="5255" y="8789"/>
                  </a:lnTo>
                  <a:lnTo>
                    <a:pt x="5295" y="8846"/>
                  </a:lnTo>
                  <a:lnTo>
                    <a:pt x="5350" y="8919"/>
                  </a:lnTo>
                  <a:lnTo>
                    <a:pt x="5421" y="9004"/>
                  </a:lnTo>
                  <a:lnTo>
                    <a:pt x="5489" y="9076"/>
                  </a:lnTo>
                  <a:lnTo>
                    <a:pt x="5561" y="9135"/>
                  </a:lnTo>
                  <a:lnTo>
                    <a:pt x="5623" y="9162"/>
                  </a:lnTo>
                  <a:lnTo>
                    <a:pt x="5678" y="9143"/>
                  </a:lnTo>
                  <a:lnTo>
                    <a:pt x="5615" y="9063"/>
                  </a:lnTo>
                  <a:lnTo>
                    <a:pt x="5556" y="8995"/>
                  </a:lnTo>
                  <a:lnTo>
                    <a:pt x="5489" y="8927"/>
                  </a:lnTo>
                  <a:lnTo>
                    <a:pt x="5435" y="8864"/>
                  </a:lnTo>
                  <a:lnTo>
                    <a:pt x="5381" y="8797"/>
                  </a:lnTo>
                  <a:lnTo>
                    <a:pt x="5336" y="8730"/>
                  </a:lnTo>
                  <a:lnTo>
                    <a:pt x="5300" y="8658"/>
                  </a:lnTo>
                  <a:lnTo>
                    <a:pt x="5277" y="8581"/>
                  </a:lnTo>
                  <a:lnTo>
                    <a:pt x="5332" y="8599"/>
                  </a:lnTo>
                  <a:lnTo>
                    <a:pt x="5390" y="8635"/>
                  </a:lnTo>
                  <a:lnTo>
                    <a:pt x="5453" y="8680"/>
                  </a:lnTo>
                  <a:lnTo>
                    <a:pt x="5520" y="8730"/>
                  </a:lnTo>
                  <a:lnTo>
                    <a:pt x="5588" y="8775"/>
                  </a:lnTo>
                  <a:lnTo>
                    <a:pt x="5655" y="8815"/>
                  </a:lnTo>
                  <a:lnTo>
                    <a:pt x="5723" y="8838"/>
                  </a:lnTo>
                  <a:lnTo>
                    <a:pt x="5791" y="8842"/>
                  </a:lnTo>
                  <a:lnTo>
                    <a:pt x="5791" y="8824"/>
                  </a:lnTo>
                  <a:lnTo>
                    <a:pt x="5791" y="8806"/>
                  </a:lnTo>
                  <a:lnTo>
                    <a:pt x="5718" y="8753"/>
                  </a:lnTo>
                  <a:lnTo>
                    <a:pt x="5664" y="8712"/>
                  </a:lnTo>
                  <a:lnTo>
                    <a:pt x="5619" y="8680"/>
                  </a:lnTo>
                  <a:lnTo>
                    <a:pt x="5583" y="8649"/>
                  </a:lnTo>
                  <a:lnTo>
                    <a:pt x="5538" y="8613"/>
                  </a:lnTo>
                  <a:lnTo>
                    <a:pt x="5489" y="8577"/>
                  </a:lnTo>
                  <a:lnTo>
                    <a:pt x="5426" y="8528"/>
                  </a:lnTo>
                  <a:lnTo>
                    <a:pt x="5354" y="8469"/>
                  </a:lnTo>
                  <a:lnTo>
                    <a:pt x="5358" y="8393"/>
                  </a:lnTo>
                  <a:lnTo>
                    <a:pt x="5376" y="8316"/>
                  </a:lnTo>
                  <a:lnTo>
                    <a:pt x="5404" y="8235"/>
                  </a:lnTo>
                  <a:lnTo>
                    <a:pt x="5443" y="8154"/>
                  </a:lnTo>
                  <a:lnTo>
                    <a:pt x="5480" y="8073"/>
                  </a:lnTo>
                  <a:lnTo>
                    <a:pt x="5520" y="7992"/>
                  </a:lnTo>
                  <a:lnTo>
                    <a:pt x="5556" y="7911"/>
                  </a:lnTo>
                  <a:lnTo>
                    <a:pt x="5588" y="7844"/>
                  </a:lnTo>
                  <a:lnTo>
                    <a:pt x="5718" y="7385"/>
                  </a:lnTo>
                  <a:lnTo>
                    <a:pt x="5854" y="6931"/>
                  </a:lnTo>
                  <a:lnTo>
                    <a:pt x="5979" y="6472"/>
                  </a:lnTo>
                  <a:lnTo>
                    <a:pt x="6096" y="6018"/>
                  </a:lnTo>
                  <a:lnTo>
                    <a:pt x="6195" y="5555"/>
                  </a:lnTo>
                  <a:lnTo>
                    <a:pt x="6281" y="5096"/>
                  </a:lnTo>
                  <a:lnTo>
                    <a:pt x="6339" y="4632"/>
                  </a:lnTo>
                  <a:lnTo>
                    <a:pt x="6376" y="4165"/>
                  </a:lnTo>
                  <a:lnTo>
                    <a:pt x="6398" y="3872"/>
                  </a:lnTo>
                  <a:lnTo>
                    <a:pt x="6420" y="3598"/>
                  </a:lnTo>
                  <a:lnTo>
                    <a:pt x="6429" y="3329"/>
                  </a:lnTo>
                  <a:lnTo>
                    <a:pt x="6429" y="3072"/>
                  </a:lnTo>
                  <a:lnTo>
                    <a:pt x="6416" y="2807"/>
                  </a:lnTo>
                  <a:lnTo>
                    <a:pt x="6388" y="2541"/>
                  </a:lnTo>
                  <a:lnTo>
                    <a:pt x="6348" y="2271"/>
                  </a:lnTo>
                  <a:lnTo>
                    <a:pt x="6299" y="1997"/>
                  </a:lnTo>
                  <a:lnTo>
                    <a:pt x="6258" y="1902"/>
                  </a:lnTo>
                  <a:lnTo>
                    <a:pt x="6232" y="1826"/>
                  </a:lnTo>
                  <a:lnTo>
                    <a:pt x="6200" y="1763"/>
                  </a:lnTo>
                  <a:lnTo>
                    <a:pt x="6182" y="1714"/>
                  </a:lnTo>
                  <a:lnTo>
                    <a:pt x="6164" y="1668"/>
                  </a:lnTo>
                  <a:lnTo>
                    <a:pt x="6151" y="1633"/>
                  </a:lnTo>
                  <a:lnTo>
                    <a:pt x="6137" y="1605"/>
                  </a:lnTo>
                  <a:lnTo>
                    <a:pt x="6137" y="1583"/>
                  </a:lnTo>
                  <a:lnTo>
                    <a:pt x="6155" y="1542"/>
                  </a:lnTo>
                  <a:lnTo>
                    <a:pt x="6191" y="1493"/>
                  </a:lnTo>
                  <a:lnTo>
                    <a:pt x="6226" y="1430"/>
                  </a:lnTo>
                  <a:lnTo>
                    <a:pt x="6276" y="1362"/>
                  </a:lnTo>
                  <a:lnTo>
                    <a:pt x="6313" y="1295"/>
                  </a:lnTo>
                  <a:lnTo>
                    <a:pt x="6344" y="1232"/>
                  </a:lnTo>
                  <a:lnTo>
                    <a:pt x="6366" y="1182"/>
                  </a:lnTo>
                  <a:lnTo>
                    <a:pt x="6376" y="1160"/>
                  </a:lnTo>
                  <a:lnTo>
                    <a:pt x="6335" y="1188"/>
                  </a:lnTo>
                  <a:lnTo>
                    <a:pt x="6299" y="1228"/>
                  </a:lnTo>
                  <a:lnTo>
                    <a:pt x="6263" y="1269"/>
                  </a:lnTo>
                  <a:lnTo>
                    <a:pt x="6226" y="1313"/>
                  </a:lnTo>
                  <a:lnTo>
                    <a:pt x="6186" y="1354"/>
                  </a:lnTo>
                  <a:lnTo>
                    <a:pt x="6155" y="1398"/>
                  </a:lnTo>
                  <a:lnTo>
                    <a:pt x="6119" y="1439"/>
                  </a:lnTo>
                  <a:lnTo>
                    <a:pt x="6087" y="1484"/>
                  </a:lnTo>
                  <a:lnTo>
                    <a:pt x="6052" y="1461"/>
                  </a:lnTo>
                  <a:lnTo>
                    <a:pt x="6006" y="1412"/>
                  </a:lnTo>
                  <a:lnTo>
                    <a:pt x="5953" y="1340"/>
                  </a:lnTo>
                  <a:lnTo>
                    <a:pt x="5894" y="1263"/>
                  </a:lnTo>
                  <a:lnTo>
                    <a:pt x="5831" y="1174"/>
                  </a:lnTo>
                  <a:lnTo>
                    <a:pt x="5781" y="1097"/>
                  </a:lnTo>
                  <a:lnTo>
                    <a:pt x="5736" y="1034"/>
                  </a:lnTo>
                  <a:lnTo>
                    <a:pt x="5714" y="998"/>
                  </a:lnTo>
                  <a:lnTo>
                    <a:pt x="5336" y="858"/>
                  </a:lnTo>
                  <a:lnTo>
                    <a:pt x="4953" y="913"/>
                  </a:lnTo>
                  <a:lnTo>
                    <a:pt x="4571" y="1101"/>
                  </a:lnTo>
                  <a:lnTo>
                    <a:pt x="4202" y="1398"/>
                  </a:lnTo>
                  <a:lnTo>
                    <a:pt x="3851" y="1745"/>
                  </a:lnTo>
                  <a:lnTo>
                    <a:pt x="3545" y="2105"/>
                  </a:lnTo>
                  <a:lnTo>
                    <a:pt x="3280" y="2429"/>
                  </a:lnTo>
                  <a:lnTo>
                    <a:pt x="3082" y="2680"/>
                  </a:lnTo>
                  <a:lnTo>
                    <a:pt x="2798" y="3135"/>
                  </a:lnTo>
                  <a:lnTo>
                    <a:pt x="2529" y="3607"/>
                  </a:lnTo>
                  <a:lnTo>
                    <a:pt x="2272" y="4088"/>
                  </a:lnTo>
                  <a:lnTo>
                    <a:pt x="2029" y="4588"/>
                  </a:lnTo>
                  <a:lnTo>
                    <a:pt x="1800" y="5086"/>
                  </a:lnTo>
                  <a:lnTo>
                    <a:pt x="1588" y="5600"/>
                  </a:lnTo>
                  <a:lnTo>
                    <a:pt x="1390" y="6103"/>
                  </a:lnTo>
                  <a:lnTo>
                    <a:pt x="1210" y="6612"/>
                  </a:lnTo>
                  <a:lnTo>
                    <a:pt x="1183" y="6729"/>
                  </a:lnTo>
                  <a:lnTo>
                    <a:pt x="1161" y="6872"/>
                  </a:lnTo>
                  <a:lnTo>
                    <a:pt x="1133" y="7016"/>
                  </a:lnTo>
                  <a:lnTo>
                    <a:pt x="1107" y="7174"/>
                  </a:lnTo>
                  <a:lnTo>
                    <a:pt x="1070" y="7322"/>
                  </a:lnTo>
                  <a:lnTo>
                    <a:pt x="1030" y="7470"/>
                  </a:lnTo>
                  <a:lnTo>
                    <a:pt x="977" y="7597"/>
                  </a:lnTo>
                  <a:lnTo>
                    <a:pt x="922" y="7709"/>
                  </a:lnTo>
                  <a:lnTo>
                    <a:pt x="837" y="8059"/>
                  </a:lnTo>
                  <a:lnTo>
                    <a:pt x="765" y="8442"/>
                  </a:lnTo>
                  <a:lnTo>
                    <a:pt x="702" y="8834"/>
                  </a:lnTo>
                  <a:lnTo>
                    <a:pt x="657" y="9243"/>
                  </a:lnTo>
                  <a:lnTo>
                    <a:pt x="621" y="9643"/>
                  </a:lnTo>
                  <a:lnTo>
                    <a:pt x="607" y="10048"/>
                  </a:lnTo>
                  <a:lnTo>
                    <a:pt x="612" y="10439"/>
                  </a:lnTo>
                  <a:lnTo>
                    <a:pt x="647" y="10817"/>
                  </a:lnTo>
                  <a:lnTo>
                    <a:pt x="643" y="10938"/>
                  </a:lnTo>
                  <a:lnTo>
                    <a:pt x="635" y="11060"/>
                  </a:lnTo>
                  <a:lnTo>
                    <a:pt x="625" y="11181"/>
                  </a:lnTo>
                  <a:lnTo>
                    <a:pt x="616" y="11307"/>
                  </a:lnTo>
                  <a:lnTo>
                    <a:pt x="607" y="11428"/>
                  </a:lnTo>
                  <a:lnTo>
                    <a:pt x="603" y="11559"/>
                  </a:lnTo>
                  <a:lnTo>
                    <a:pt x="603" y="11681"/>
                  </a:lnTo>
                  <a:lnTo>
                    <a:pt x="612" y="11811"/>
                  </a:lnTo>
                  <a:lnTo>
                    <a:pt x="572" y="11833"/>
                  </a:lnTo>
                  <a:lnTo>
                    <a:pt x="513" y="11874"/>
                  </a:lnTo>
                  <a:lnTo>
                    <a:pt x="436" y="11924"/>
                  </a:lnTo>
                  <a:lnTo>
                    <a:pt x="364" y="11981"/>
                  </a:lnTo>
                  <a:lnTo>
                    <a:pt x="283" y="12031"/>
                  </a:lnTo>
                  <a:lnTo>
                    <a:pt x="216" y="12086"/>
                  </a:lnTo>
                  <a:lnTo>
                    <a:pt x="162" y="12116"/>
                  </a:lnTo>
                  <a:lnTo>
                    <a:pt x="135" y="12135"/>
                  </a:lnTo>
                  <a:lnTo>
                    <a:pt x="27" y="11343"/>
                  </a:lnTo>
                  <a:lnTo>
                    <a:pt x="0" y="10546"/>
                  </a:lnTo>
                  <a:lnTo>
                    <a:pt x="36" y="9742"/>
                  </a:lnTo>
                  <a:lnTo>
                    <a:pt x="131" y="8937"/>
                  </a:lnTo>
                  <a:lnTo>
                    <a:pt x="261" y="8132"/>
                  </a:lnTo>
                  <a:lnTo>
                    <a:pt x="418" y="7344"/>
                  </a:lnTo>
                  <a:lnTo>
                    <a:pt x="594" y="6567"/>
                  </a:lnTo>
                  <a:lnTo>
                    <a:pt x="774" y="5811"/>
                  </a:lnTo>
                  <a:lnTo>
                    <a:pt x="859" y="5600"/>
                  </a:lnTo>
                  <a:lnTo>
                    <a:pt x="945" y="5388"/>
                  </a:lnTo>
                  <a:lnTo>
                    <a:pt x="1026" y="5177"/>
                  </a:lnTo>
                  <a:lnTo>
                    <a:pt x="1111" y="4970"/>
                  </a:lnTo>
                  <a:lnTo>
                    <a:pt x="1192" y="4758"/>
                  </a:lnTo>
                  <a:lnTo>
                    <a:pt x="1273" y="4551"/>
                  </a:lnTo>
                  <a:lnTo>
                    <a:pt x="1354" y="4345"/>
                  </a:lnTo>
                  <a:lnTo>
                    <a:pt x="1444" y="4142"/>
                  </a:lnTo>
                  <a:lnTo>
                    <a:pt x="1598" y="3868"/>
                  </a:lnTo>
                  <a:lnTo>
                    <a:pt x="1754" y="3607"/>
                  </a:lnTo>
                  <a:lnTo>
                    <a:pt x="1912" y="3351"/>
                  </a:lnTo>
                  <a:lnTo>
                    <a:pt x="2074" y="3103"/>
                  </a:lnTo>
                  <a:lnTo>
                    <a:pt x="2236" y="2847"/>
                  </a:lnTo>
                  <a:lnTo>
                    <a:pt x="2407" y="2604"/>
                  </a:lnTo>
                  <a:lnTo>
                    <a:pt x="2582" y="2361"/>
                  </a:lnTo>
                  <a:lnTo>
                    <a:pt x="2767" y="2119"/>
                  </a:lnTo>
                  <a:lnTo>
                    <a:pt x="2956" y="1888"/>
                  </a:lnTo>
                  <a:lnTo>
                    <a:pt x="3158" y="1641"/>
                  </a:lnTo>
                  <a:lnTo>
                    <a:pt x="3375" y="1380"/>
                  </a:lnTo>
                  <a:lnTo>
                    <a:pt x="3604" y="1129"/>
                  </a:lnTo>
                  <a:lnTo>
                    <a:pt x="3842" y="886"/>
                  </a:lnTo>
                  <a:lnTo>
                    <a:pt x="4099" y="674"/>
                  </a:lnTo>
                  <a:lnTo>
                    <a:pt x="4369" y="508"/>
                  </a:lnTo>
                  <a:lnTo>
                    <a:pt x="4652" y="400"/>
                  </a:lnTo>
                  <a:lnTo>
                    <a:pt x="4814" y="324"/>
                  </a:lnTo>
                  <a:lnTo>
                    <a:pt x="4998" y="238"/>
                  </a:lnTo>
                  <a:lnTo>
                    <a:pt x="5183" y="152"/>
                  </a:lnTo>
                  <a:lnTo>
                    <a:pt x="5386" y="81"/>
                  </a:lnTo>
                  <a:lnTo>
                    <a:pt x="5579" y="22"/>
                  </a:lnTo>
                  <a:lnTo>
                    <a:pt x="5781" y="0"/>
                  </a:lnTo>
                  <a:lnTo>
                    <a:pt x="5975" y="22"/>
                  </a:lnTo>
                  <a:lnTo>
                    <a:pt x="6164" y="99"/>
                  </a:lnTo>
                  <a:lnTo>
                    <a:pt x="6145" y="148"/>
                  </a:lnTo>
                  <a:lnTo>
                    <a:pt x="6115" y="211"/>
                  </a:lnTo>
                  <a:lnTo>
                    <a:pt x="6074" y="287"/>
                  </a:lnTo>
                  <a:lnTo>
                    <a:pt x="6029" y="368"/>
                  </a:lnTo>
                  <a:lnTo>
                    <a:pt x="5979" y="445"/>
                  </a:lnTo>
                  <a:lnTo>
                    <a:pt x="5943" y="512"/>
                  </a:lnTo>
                  <a:lnTo>
                    <a:pt x="5916" y="562"/>
                  </a:lnTo>
                  <a:lnTo>
                    <a:pt x="5912" y="597"/>
                  </a:lnTo>
                  <a:lnTo>
                    <a:pt x="5957" y="557"/>
                  </a:lnTo>
                  <a:lnTo>
                    <a:pt x="6002" y="518"/>
                  </a:lnTo>
                  <a:lnTo>
                    <a:pt x="6042" y="463"/>
                  </a:lnTo>
                  <a:lnTo>
                    <a:pt x="6087" y="409"/>
                  </a:lnTo>
                  <a:lnTo>
                    <a:pt x="6123" y="346"/>
                  </a:lnTo>
                  <a:lnTo>
                    <a:pt x="6159" y="292"/>
                  </a:lnTo>
                  <a:lnTo>
                    <a:pt x="6191" y="238"/>
                  </a:lnTo>
                  <a:lnTo>
                    <a:pt x="6226" y="198"/>
                  </a:lnTo>
                  <a:lnTo>
                    <a:pt x="6250" y="188"/>
                  </a:lnTo>
                  <a:lnTo>
                    <a:pt x="6276" y="188"/>
                  </a:lnTo>
                  <a:lnTo>
                    <a:pt x="6789" y="998"/>
                  </a:lnTo>
                  <a:lnTo>
                    <a:pt x="7104" y="1911"/>
                  </a:lnTo>
                  <a:lnTo>
                    <a:pt x="7244" y="2896"/>
                  </a:lnTo>
                  <a:lnTo>
                    <a:pt x="7244" y="3926"/>
                  </a:lnTo>
                  <a:lnTo>
                    <a:pt x="7127" y="4965"/>
                  </a:lnTo>
                  <a:lnTo>
                    <a:pt x="6933" y="5991"/>
                  </a:lnTo>
                  <a:lnTo>
                    <a:pt x="6681" y="6966"/>
                  </a:lnTo>
                  <a:lnTo>
                    <a:pt x="6412" y="7871"/>
                  </a:lnTo>
                  <a:lnTo>
                    <a:pt x="6240" y="8307"/>
                  </a:lnTo>
                  <a:lnTo>
                    <a:pt x="6074" y="8748"/>
                  </a:lnTo>
                  <a:lnTo>
                    <a:pt x="5894" y="9180"/>
                  </a:lnTo>
                  <a:lnTo>
                    <a:pt x="5710" y="9611"/>
                  </a:lnTo>
                  <a:lnTo>
                    <a:pt x="5512" y="10034"/>
                  </a:lnTo>
                  <a:lnTo>
                    <a:pt x="5309" y="10461"/>
                  </a:lnTo>
                  <a:lnTo>
                    <a:pt x="5089" y="10880"/>
                  </a:lnTo>
                  <a:lnTo>
                    <a:pt x="4854" y="11303"/>
                  </a:lnTo>
                  <a:lnTo>
                    <a:pt x="4769" y="11406"/>
                  </a:lnTo>
                  <a:lnTo>
                    <a:pt x="4629" y="11600"/>
                  </a:lnTo>
                  <a:lnTo>
                    <a:pt x="4449" y="11847"/>
                  </a:lnTo>
                  <a:lnTo>
                    <a:pt x="4257" y="12126"/>
                  </a:lnTo>
                  <a:lnTo>
                    <a:pt x="4053" y="12391"/>
                  </a:lnTo>
                  <a:lnTo>
                    <a:pt x="3874" y="12625"/>
                  </a:lnTo>
                  <a:lnTo>
                    <a:pt x="3729" y="12786"/>
                  </a:lnTo>
                  <a:lnTo>
                    <a:pt x="3644" y="12859"/>
                  </a:lnTo>
                  <a:lnTo>
                    <a:pt x="3599" y="12818"/>
                  </a:lnTo>
                  <a:lnTo>
                    <a:pt x="3559" y="12782"/>
                  </a:lnTo>
                  <a:lnTo>
                    <a:pt x="3518" y="12746"/>
                  </a:lnTo>
                  <a:lnTo>
                    <a:pt x="3486" y="12715"/>
                  </a:lnTo>
                  <a:lnTo>
                    <a:pt x="3451" y="12679"/>
                  </a:lnTo>
                  <a:lnTo>
                    <a:pt x="3424" y="12647"/>
                  </a:lnTo>
                  <a:lnTo>
                    <a:pt x="3397" y="12616"/>
                  </a:lnTo>
                  <a:lnTo>
                    <a:pt x="3379" y="12584"/>
                  </a:lnTo>
                  <a:lnTo>
                    <a:pt x="3361" y="12576"/>
                  </a:lnTo>
                  <a:lnTo>
                    <a:pt x="3343" y="12576"/>
                  </a:lnTo>
                  <a:lnTo>
                    <a:pt x="3352" y="12629"/>
                  </a:lnTo>
                  <a:lnTo>
                    <a:pt x="3365" y="12683"/>
                  </a:lnTo>
                  <a:lnTo>
                    <a:pt x="3383" y="12728"/>
                  </a:lnTo>
                  <a:lnTo>
                    <a:pt x="3415" y="12778"/>
                  </a:lnTo>
                  <a:lnTo>
                    <a:pt x="3442" y="12818"/>
                  </a:lnTo>
                  <a:lnTo>
                    <a:pt x="3482" y="12867"/>
                  </a:lnTo>
                  <a:lnTo>
                    <a:pt x="3523" y="12912"/>
                  </a:lnTo>
                  <a:lnTo>
                    <a:pt x="3581" y="12971"/>
                  </a:lnTo>
                  <a:lnTo>
                    <a:pt x="3567" y="12993"/>
                  </a:lnTo>
                  <a:lnTo>
                    <a:pt x="3555" y="13017"/>
                  </a:lnTo>
                  <a:lnTo>
                    <a:pt x="3536" y="13043"/>
                  </a:lnTo>
                  <a:lnTo>
                    <a:pt x="3518" y="13070"/>
                  </a:lnTo>
                  <a:lnTo>
                    <a:pt x="3474" y="13116"/>
                  </a:lnTo>
                  <a:lnTo>
                    <a:pt x="3442" y="13160"/>
                  </a:lnTo>
                  <a:lnTo>
                    <a:pt x="3379" y="13142"/>
                  </a:lnTo>
                  <a:lnTo>
                    <a:pt x="3330" y="13124"/>
                  </a:lnTo>
                  <a:lnTo>
                    <a:pt x="3280" y="13102"/>
                  </a:lnTo>
                  <a:lnTo>
                    <a:pt x="3239" y="13079"/>
                  </a:lnTo>
                  <a:lnTo>
                    <a:pt x="3199" y="13047"/>
                  </a:lnTo>
                  <a:lnTo>
                    <a:pt x="3163" y="13021"/>
                  </a:lnTo>
                  <a:lnTo>
                    <a:pt x="3132" y="12985"/>
                  </a:lnTo>
                  <a:lnTo>
                    <a:pt x="3104" y="12948"/>
                  </a:lnTo>
                  <a:lnTo>
                    <a:pt x="3086" y="12954"/>
                  </a:lnTo>
                  <a:lnTo>
                    <a:pt x="3069" y="12962"/>
                  </a:lnTo>
                  <a:lnTo>
                    <a:pt x="3073" y="13007"/>
                  </a:lnTo>
                  <a:lnTo>
                    <a:pt x="3091" y="13052"/>
                  </a:lnTo>
                  <a:lnTo>
                    <a:pt x="3114" y="13092"/>
                  </a:lnTo>
                  <a:lnTo>
                    <a:pt x="3154" y="13133"/>
                  </a:lnTo>
                  <a:lnTo>
                    <a:pt x="3190" y="13165"/>
                  </a:lnTo>
                  <a:lnTo>
                    <a:pt x="3239" y="13201"/>
                  </a:lnTo>
                  <a:lnTo>
                    <a:pt x="3288" y="13237"/>
                  </a:lnTo>
                  <a:lnTo>
                    <a:pt x="3343" y="13272"/>
                  </a:lnTo>
                  <a:lnTo>
                    <a:pt x="3158" y="13448"/>
                  </a:lnTo>
                  <a:lnTo>
                    <a:pt x="2974" y="13610"/>
                  </a:lnTo>
                  <a:lnTo>
                    <a:pt x="2780" y="13740"/>
                  </a:lnTo>
                  <a:lnTo>
                    <a:pt x="2587" y="13857"/>
                  </a:lnTo>
                  <a:lnTo>
                    <a:pt x="2375" y="13938"/>
                  </a:lnTo>
                  <a:lnTo>
                    <a:pt x="2159" y="14006"/>
                  </a:lnTo>
                  <a:lnTo>
                    <a:pt x="1934" y="14047"/>
                  </a:lnTo>
                  <a:lnTo>
                    <a:pt x="1696" y="14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17"/>
            <p:cNvSpPr>
              <a:spLocks/>
            </p:cNvSpPr>
            <p:nvPr/>
          </p:nvSpPr>
          <p:spPr bwMode="auto">
            <a:xfrm flipH="1">
              <a:off x="847" y="3592"/>
              <a:ext cx="588" cy="420"/>
            </a:xfrm>
            <a:custGeom>
              <a:avLst/>
              <a:gdLst>
                <a:gd name="T0" fmla="*/ 0 w 3244"/>
                <a:gd name="T1" fmla="*/ 0 h 2272"/>
                <a:gd name="T2" fmla="*/ 0 w 3244"/>
                <a:gd name="T3" fmla="*/ 0 h 2272"/>
                <a:gd name="T4" fmla="*/ 0 w 3244"/>
                <a:gd name="T5" fmla="*/ 0 h 2272"/>
                <a:gd name="T6" fmla="*/ 0 w 3244"/>
                <a:gd name="T7" fmla="*/ 0 h 2272"/>
                <a:gd name="T8" fmla="*/ 0 w 3244"/>
                <a:gd name="T9" fmla="*/ 0 h 2272"/>
                <a:gd name="T10" fmla="*/ 0 w 3244"/>
                <a:gd name="T11" fmla="*/ 0 h 2272"/>
                <a:gd name="T12" fmla="*/ 0 w 3244"/>
                <a:gd name="T13" fmla="*/ 0 h 2272"/>
                <a:gd name="T14" fmla="*/ 0 w 3244"/>
                <a:gd name="T15" fmla="*/ 0 h 2272"/>
                <a:gd name="T16" fmla="*/ 0 w 3244"/>
                <a:gd name="T17" fmla="*/ 0 h 2272"/>
                <a:gd name="T18" fmla="*/ 0 w 3244"/>
                <a:gd name="T19" fmla="*/ 0 h 2272"/>
                <a:gd name="T20" fmla="*/ 0 w 3244"/>
                <a:gd name="T21" fmla="*/ 0 h 2272"/>
                <a:gd name="T22" fmla="*/ 0 w 3244"/>
                <a:gd name="T23" fmla="*/ 0 h 2272"/>
                <a:gd name="T24" fmla="*/ 0 w 3244"/>
                <a:gd name="T25" fmla="*/ 0 h 2272"/>
                <a:gd name="T26" fmla="*/ 0 w 3244"/>
                <a:gd name="T27" fmla="*/ 0 h 2272"/>
                <a:gd name="T28" fmla="*/ 0 w 3244"/>
                <a:gd name="T29" fmla="*/ 0 h 2272"/>
                <a:gd name="T30" fmla="*/ 0 w 3244"/>
                <a:gd name="T31" fmla="*/ 0 h 2272"/>
                <a:gd name="T32" fmla="*/ 0 w 3244"/>
                <a:gd name="T33" fmla="*/ 0 h 2272"/>
                <a:gd name="T34" fmla="*/ 0 w 3244"/>
                <a:gd name="T35" fmla="*/ 0 h 2272"/>
                <a:gd name="T36" fmla="*/ 0 w 3244"/>
                <a:gd name="T37" fmla="*/ 0 h 2272"/>
                <a:gd name="T38" fmla="*/ 0 w 3244"/>
                <a:gd name="T39" fmla="*/ 0 h 2272"/>
                <a:gd name="T40" fmla="*/ 0 w 3244"/>
                <a:gd name="T41" fmla="*/ 0 h 2272"/>
                <a:gd name="T42" fmla="*/ 0 w 3244"/>
                <a:gd name="T43" fmla="*/ 0 h 2272"/>
                <a:gd name="T44" fmla="*/ 0 w 3244"/>
                <a:gd name="T45" fmla="*/ 0 h 2272"/>
                <a:gd name="T46" fmla="*/ 0 w 3244"/>
                <a:gd name="T47" fmla="*/ 0 h 2272"/>
                <a:gd name="T48" fmla="*/ 0 w 3244"/>
                <a:gd name="T49" fmla="*/ 0 h 2272"/>
                <a:gd name="T50" fmla="*/ 0 w 3244"/>
                <a:gd name="T51" fmla="*/ 0 h 2272"/>
                <a:gd name="T52" fmla="*/ 0 w 3244"/>
                <a:gd name="T53" fmla="*/ 0 h 2272"/>
                <a:gd name="T54" fmla="*/ 0 w 3244"/>
                <a:gd name="T55" fmla="*/ 0 h 2272"/>
                <a:gd name="T56" fmla="*/ 0 w 3244"/>
                <a:gd name="T57" fmla="*/ 0 h 2272"/>
                <a:gd name="T58" fmla="*/ 0 w 3244"/>
                <a:gd name="T59" fmla="*/ 0 h 2272"/>
                <a:gd name="T60" fmla="*/ 0 w 3244"/>
                <a:gd name="T61" fmla="*/ 0 h 2272"/>
                <a:gd name="T62" fmla="*/ 0 w 3244"/>
                <a:gd name="T63" fmla="*/ 0 h 2272"/>
                <a:gd name="T64" fmla="*/ 0 w 3244"/>
                <a:gd name="T65" fmla="*/ 0 h 2272"/>
                <a:gd name="T66" fmla="*/ 0 w 3244"/>
                <a:gd name="T67" fmla="*/ 0 h 2272"/>
                <a:gd name="T68" fmla="*/ 0 w 3244"/>
                <a:gd name="T69" fmla="*/ 0 h 2272"/>
                <a:gd name="T70" fmla="*/ 0 w 3244"/>
                <a:gd name="T71" fmla="*/ 0 h 2272"/>
                <a:gd name="T72" fmla="*/ 0 w 3244"/>
                <a:gd name="T73" fmla="*/ 0 h 2272"/>
                <a:gd name="T74" fmla="*/ 0 w 3244"/>
                <a:gd name="T75" fmla="*/ 0 h 2272"/>
                <a:gd name="T76" fmla="*/ 0 w 3244"/>
                <a:gd name="T77" fmla="*/ 0 h 2272"/>
                <a:gd name="T78" fmla="*/ 0 w 3244"/>
                <a:gd name="T79" fmla="*/ 0 h 2272"/>
                <a:gd name="T80" fmla="*/ 0 w 3244"/>
                <a:gd name="T81" fmla="*/ 0 h 2272"/>
                <a:gd name="T82" fmla="*/ 0 w 3244"/>
                <a:gd name="T83" fmla="*/ 0 h 2272"/>
                <a:gd name="T84" fmla="*/ 0 w 3244"/>
                <a:gd name="T85" fmla="*/ 0 h 2272"/>
                <a:gd name="T86" fmla="*/ 0 w 3244"/>
                <a:gd name="T87" fmla="*/ 0 h 2272"/>
                <a:gd name="T88" fmla="*/ 0 w 3244"/>
                <a:gd name="T89" fmla="*/ 0 h 2272"/>
                <a:gd name="T90" fmla="*/ 0 w 3244"/>
                <a:gd name="T91" fmla="*/ 0 h 2272"/>
                <a:gd name="T92" fmla="*/ 0 w 3244"/>
                <a:gd name="T93" fmla="*/ 0 h 2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44"/>
                <a:gd name="T142" fmla="*/ 0 h 2272"/>
                <a:gd name="T143" fmla="*/ 3244 w 3244"/>
                <a:gd name="T144" fmla="*/ 2272 h 2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44" h="2272">
                  <a:moveTo>
                    <a:pt x="23" y="2272"/>
                  </a:moveTo>
                  <a:lnTo>
                    <a:pt x="6" y="2250"/>
                  </a:lnTo>
                  <a:lnTo>
                    <a:pt x="0" y="2232"/>
                  </a:lnTo>
                  <a:lnTo>
                    <a:pt x="0" y="2214"/>
                  </a:lnTo>
                  <a:lnTo>
                    <a:pt x="0" y="2186"/>
                  </a:lnTo>
                  <a:lnTo>
                    <a:pt x="41" y="2151"/>
                  </a:lnTo>
                  <a:lnTo>
                    <a:pt x="81" y="2129"/>
                  </a:lnTo>
                  <a:lnTo>
                    <a:pt x="127" y="2105"/>
                  </a:lnTo>
                  <a:lnTo>
                    <a:pt x="172" y="2092"/>
                  </a:lnTo>
                  <a:lnTo>
                    <a:pt x="217" y="2074"/>
                  </a:lnTo>
                  <a:lnTo>
                    <a:pt x="271" y="2066"/>
                  </a:lnTo>
                  <a:lnTo>
                    <a:pt x="324" y="2052"/>
                  </a:lnTo>
                  <a:lnTo>
                    <a:pt x="388" y="2048"/>
                  </a:lnTo>
                  <a:lnTo>
                    <a:pt x="536" y="1957"/>
                  </a:lnTo>
                  <a:lnTo>
                    <a:pt x="694" y="1868"/>
                  </a:lnTo>
                  <a:lnTo>
                    <a:pt x="852" y="1764"/>
                  </a:lnTo>
                  <a:lnTo>
                    <a:pt x="1008" y="1665"/>
                  </a:lnTo>
                  <a:lnTo>
                    <a:pt x="1166" y="1562"/>
                  </a:lnTo>
                  <a:lnTo>
                    <a:pt x="1328" y="1467"/>
                  </a:lnTo>
                  <a:lnTo>
                    <a:pt x="1485" y="1377"/>
                  </a:lnTo>
                  <a:lnTo>
                    <a:pt x="1647" y="1301"/>
                  </a:lnTo>
                  <a:lnTo>
                    <a:pt x="1854" y="1152"/>
                  </a:lnTo>
                  <a:lnTo>
                    <a:pt x="2062" y="999"/>
                  </a:lnTo>
                  <a:lnTo>
                    <a:pt x="2264" y="838"/>
                  </a:lnTo>
                  <a:lnTo>
                    <a:pt x="2467" y="676"/>
                  </a:lnTo>
                  <a:lnTo>
                    <a:pt x="2665" y="504"/>
                  </a:lnTo>
                  <a:lnTo>
                    <a:pt x="2862" y="334"/>
                  </a:lnTo>
                  <a:lnTo>
                    <a:pt x="3051" y="162"/>
                  </a:lnTo>
                  <a:lnTo>
                    <a:pt x="3244" y="0"/>
                  </a:lnTo>
                  <a:lnTo>
                    <a:pt x="3244" y="18"/>
                  </a:lnTo>
                  <a:lnTo>
                    <a:pt x="3244" y="37"/>
                  </a:lnTo>
                  <a:lnTo>
                    <a:pt x="3011" y="235"/>
                  </a:lnTo>
                  <a:lnTo>
                    <a:pt x="2781" y="433"/>
                  </a:lnTo>
                  <a:lnTo>
                    <a:pt x="2552" y="626"/>
                  </a:lnTo>
                  <a:lnTo>
                    <a:pt x="2331" y="819"/>
                  </a:lnTo>
                  <a:lnTo>
                    <a:pt x="2097" y="999"/>
                  </a:lnTo>
                  <a:lnTo>
                    <a:pt x="1864" y="1184"/>
                  </a:lnTo>
                  <a:lnTo>
                    <a:pt x="1621" y="1359"/>
                  </a:lnTo>
                  <a:lnTo>
                    <a:pt x="1374" y="1534"/>
                  </a:lnTo>
                  <a:lnTo>
                    <a:pt x="1269" y="1588"/>
                  </a:lnTo>
                  <a:lnTo>
                    <a:pt x="1121" y="1688"/>
                  </a:lnTo>
                  <a:lnTo>
                    <a:pt x="927" y="1809"/>
                  </a:lnTo>
                  <a:lnTo>
                    <a:pt x="725" y="1939"/>
                  </a:lnTo>
                  <a:lnTo>
                    <a:pt x="510" y="2060"/>
                  </a:lnTo>
                  <a:lnTo>
                    <a:pt x="311" y="2169"/>
                  </a:lnTo>
                  <a:lnTo>
                    <a:pt x="144" y="2240"/>
                  </a:lnTo>
                  <a:lnTo>
                    <a:pt x="23" y="2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8"/>
            <p:cNvSpPr>
              <a:spLocks/>
            </p:cNvSpPr>
            <p:nvPr/>
          </p:nvSpPr>
          <p:spPr bwMode="auto">
            <a:xfrm flipH="1">
              <a:off x="1597" y="1929"/>
              <a:ext cx="783" cy="1828"/>
            </a:xfrm>
            <a:custGeom>
              <a:avLst/>
              <a:gdLst>
                <a:gd name="T0" fmla="*/ 0 w 4332"/>
                <a:gd name="T1" fmla="*/ 0 h 9891"/>
                <a:gd name="T2" fmla="*/ 0 w 4332"/>
                <a:gd name="T3" fmla="*/ 0 h 9891"/>
                <a:gd name="T4" fmla="*/ 0 w 4332"/>
                <a:gd name="T5" fmla="*/ 0 h 9891"/>
                <a:gd name="T6" fmla="*/ 0 w 4332"/>
                <a:gd name="T7" fmla="*/ 0 h 9891"/>
                <a:gd name="T8" fmla="*/ 0 w 4332"/>
                <a:gd name="T9" fmla="*/ 0 h 9891"/>
                <a:gd name="T10" fmla="*/ 0 w 4332"/>
                <a:gd name="T11" fmla="*/ 0 h 9891"/>
                <a:gd name="T12" fmla="*/ 0 w 4332"/>
                <a:gd name="T13" fmla="*/ 0 h 9891"/>
                <a:gd name="T14" fmla="*/ 0 w 4332"/>
                <a:gd name="T15" fmla="*/ 0 h 9891"/>
                <a:gd name="T16" fmla="*/ 0 w 4332"/>
                <a:gd name="T17" fmla="*/ 0 h 9891"/>
                <a:gd name="T18" fmla="*/ 0 w 4332"/>
                <a:gd name="T19" fmla="*/ 0 h 9891"/>
                <a:gd name="T20" fmla="*/ 0 w 4332"/>
                <a:gd name="T21" fmla="*/ 0 h 9891"/>
                <a:gd name="T22" fmla="*/ 0 w 4332"/>
                <a:gd name="T23" fmla="*/ 0 h 9891"/>
                <a:gd name="T24" fmla="*/ 0 w 4332"/>
                <a:gd name="T25" fmla="*/ 0 h 9891"/>
                <a:gd name="T26" fmla="*/ 0 w 4332"/>
                <a:gd name="T27" fmla="*/ 0 h 9891"/>
                <a:gd name="T28" fmla="*/ 0 w 4332"/>
                <a:gd name="T29" fmla="*/ 0 h 9891"/>
                <a:gd name="T30" fmla="*/ 0 w 4332"/>
                <a:gd name="T31" fmla="*/ 0 h 9891"/>
                <a:gd name="T32" fmla="*/ 0 w 4332"/>
                <a:gd name="T33" fmla="*/ 0 h 9891"/>
                <a:gd name="T34" fmla="*/ 0 w 4332"/>
                <a:gd name="T35" fmla="*/ 0 h 9891"/>
                <a:gd name="T36" fmla="*/ 0 w 4332"/>
                <a:gd name="T37" fmla="*/ 0 h 9891"/>
                <a:gd name="T38" fmla="*/ 0 w 4332"/>
                <a:gd name="T39" fmla="*/ 0 h 9891"/>
                <a:gd name="T40" fmla="*/ 0 w 4332"/>
                <a:gd name="T41" fmla="*/ 0 h 9891"/>
                <a:gd name="T42" fmla="*/ 0 w 4332"/>
                <a:gd name="T43" fmla="*/ 0 h 9891"/>
                <a:gd name="T44" fmla="*/ 0 w 4332"/>
                <a:gd name="T45" fmla="*/ 0 h 9891"/>
                <a:gd name="T46" fmla="*/ 0 w 4332"/>
                <a:gd name="T47" fmla="*/ 0 h 9891"/>
                <a:gd name="T48" fmla="*/ 0 w 4332"/>
                <a:gd name="T49" fmla="*/ 0 h 9891"/>
                <a:gd name="T50" fmla="*/ 0 w 4332"/>
                <a:gd name="T51" fmla="*/ 0 h 9891"/>
                <a:gd name="T52" fmla="*/ 0 w 4332"/>
                <a:gd name="T53" fmla="*/ 0 h 9891"/>
                <a:gd name="T54" fmla="*/ 0 w 4332"/>
                <a:gd name="T55" fmla="*/ 0 h 9891"/>
                <a:gd name="T56" fmla="*/ 0 w 4332"/>
                <a:gd name="T57" fmla="*/ 0 h 9891"/>
                <a:gd name="T58" fmla="*/ 0 w 4332"/>
                <a:gd name="T59" fmla="*/ 0 h 9891"/>
                <a:gd name="T60" fmla="*/ 0 w 4332"/>
                <a:gd name="T61" fmla="*/ 0 h 9891"/>
                <a:gd name="T62" fmla="*/ 0 w 4332"/>
                <a:gd name="T63" fmla="*/ 0 h 98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32"/>
                <a:gd name="T97" fmla="*/ 0 h 9891"/>
                <a:gd name="T98" fmla="*/ 4332 w 4332"/>
                <a:gd name="T99" fmla="*/ 9891 h 98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32" h="9891">
                  <a:moveTo>
                    <a:pt x="575" y="9891"/>
                  </a:moveTo>
                  <a:lnTo>
                    <a:pt x="314" y="9751"/>
                  </a:lnTo>
                  <a:lnTo>
                    <a:pt x="148" y="9504"/>
                  </a:lnTo>
                  <a:lnTo>
                    <a:pt x="44" y="9171"/>
                  </a:lnTo>
                  <a:lnTo>
                    <a:pt x="4" y="8802"/>
                  </a:lnTo>
                  <a:lnTo>
                    <a:pt x="0" y="8407"/>
                  </a:lnTo>
                  <a:lnTo>
                    <a:pt x="31" y="8033"/>
                  </a:lnTo>
                  <a:lnTo>
                    <a:pt x="71" y="7705"/>
                  </a:lnTo>
                  <a:lnTo>
                    <a:pt x="116" y="7458"/>
                  </a:lnTo>
                  <a:lnTo>
                    <a:pt x="179" y="7296"/>
                  </a:lnTo>
                  <a:lnTo>
                    <a:pt x="243" y="7138"/>
                  </a:lnTo>
                  <a:lnTo>
                    <a:pt x="310" y="6976"/>
                  </a:lnTo>
                  <a:lnTo>
                    <a:pt x="377" y="6819"/>
                  </a:lnTo>
                  <a:lnTo>
                    <a:pt x="440" y="6657"/>
                  </a:lnTo>
                  <a:lnTo>
                    <a:pt x="504" y="6500"/>
                  </a:lnTo>
                  <a:lnTo>
                    <a:pt x="571" y="6342"/>
                  </a:lnTo>
                  <a:lnTo>
                    <a:pt x="638" y="6185"/>
                  </a:lnTo>
                  <a:lnTo>
                    <a:pt x="751" y="5689"/>
                  </a:lnTo>
                  <a:lnTo>
                    <a:pt x="868" y="5199"/>
                  </a:lnTo>
                  <a:lnTo>
                    <a:pt x="984" y="4709"/>
                  </a:lnTo>
                  <a:lnTo>
                    <a:pt x="1119" y="4228"/>
                  </a:lnTo>
                  <a:lnTo>
                    <a:pt x="1263" y="3747"/>
                  </a:lnTo>
                  <a:lnTo>
                    <a:pt x="1435" y="3283"/>
                  </a:lnTo>
                  <a:lnTo>
                    <a:pt x="1627" y="2825"/>
                  </a:lnTo>
                  <a:lnTo>
                    <a:pt x="1862" y="2380"/>
                  </a:lnTo>
                  <a:lnTo>
                    <a:pt x="1988" y="2020"/>
                  </a:lnTo>
                  <a:lnTo>
                    <a:pt x="2141" y="1686"/>
                  </a:lnTo>
                  <a:lnTo>
                    <a:pt x="2317" y="1381"/>
                  </a:lnTo>
                  <a:lnTo>
                    <a:pt x="2514" y="1093"/>
                  </a:lnTo>
                  <a:lnTo>
                    <a:pt x="2722" y="814"/>
                  </a:lnTo>
                  <a:lnTo>
                    <a:pt x="2946" y="545"/>
                  </a:lnTo>
                  <a:lnTo>
                    <a:pt x="3180" y="270"/>
                  </a:lnTo>
                  <a:lnTo>
                    <a:pt x="3424" y="0"/>
                  </a:lnTo>
                  <a:lnTo>
                    <a:pt x="3679" y="55"/>
                  </a:lnTo>
                  <a:lnTo>
                    <a:pt x="3887" y="104"/>
                  </a:lnTo>
                  <a:lnTo>
                    <a:pt x="4044" y="154"/>
                  </a:lnTo>
                  <a:lnTo>
                    <a:pt x="4165" y="225"/>
                  </a:lnTo>
                  <a:lnTo>
                    <a:pt x="4242" y="328"/>
                  </a:lnTo>
                  <a:lnTo>
                    <a:pt x="4296" y="490"/>
                  </a:lnTo>
                  <a:lnTo>
                    <a:pt x="4323" y="715"/>
                  </a:lnTo>
                  <a:lnTo>
                    <a:pt x="4332" y="1022"/>
                  </a:lnTo>
                  <a:lnTo>
                    <a:pt x="4246" y="1669"/>
                  </a:lnTo>
                  <a:lnTo>
                    <a:pt x="4148" y="2348"/>
                  </a:lnTo>
                  <a:lnTo>
                    <a:pt x="4025" y="3040"/>
                  </a:lnTo>
                  <a:lnTo>
                    <a:pt x="3887" y="3742"/>
                  </a:lnTo>
                  <a:lnTo>
                    <a:pt x="3715" y="4430"/>
                  </a:lnTo>
                  <a:lnTo>
                    <a:pt x="3517" y="5110"/>
                  </a:lnTo>
                  <a:lnTo>
                    <a:pt x="3284" y="5762"/>
                  </a:lnTo>
                  <a:lnTo>
                    <a:pt x="3023" y="6373"/>
                  </a:lnTo>
                  <a:lnTo>
                    <a:pt x="2924" y="6603"/>
                  </a:lnTo>
                  <a:lnTo>
                    <a:pt x="2815" y="6837"/>
                  </a:lnTo>
                  <a:lnTo>
                    <a:pt x="2694" y="7061"/>
                  </a:lnTo>
                  <a:lnTo>
                    <a:pt x="2578" y="7286"/>
                  </a:lnTo>
                  <a:lnTo>
                    <a:pt x="2442" y="7507"/>
                  </a:lnTo>
                  <a:lnTo>
                    <a:pt x="2311" y="7731"/>
                  </a:lnTo>
                  <a:lnTo>
                    <a:pt x="2177" y="7961"/>
                  </a:lnTo>
                  <a:lnTo>
                    <a:pt x="2050" y="8195"/>
                  </a:lnTo>
                  <a:lnTo>
                    <a:pt x="1929" y="8443"/>
                  </a:lnTo>
                  <a:lnTo>
                    <a:pt x="1808" y="8717"/>
                  </a:lnTo>
                  <a:lnTo>
                    <a:pt x="1673" y="8996"/>
                  </a:lnTo>
                  <a:lnTo>
                    <a:pt x="1524" y="9271"/>
                  </a:lnTo>
                  <a:lnTo>
                    <a:pt x="1344" y="9508"/>
                  </a:lnTo>
                  <a:lnTo>
                    <a:pt x="1133" y="9706"/>
                  </a:lnTo>
                  <a:lnTo>
                    <a:pt x="876" y="9837"/>
                  </a:lnTo>
                  <a:lnTo>
                    <a:pt x="575" y="98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9"/>
            <p:cNvSpPr>
              <a:spLocks/>
            </p:cNvSpPr>
            <p:nvPr/>
          </p:nvSpPr>
          <p:spPr bwMode="auto">
            <a:xfrm flipH="1">
              <a:off x="1690" y="2120"/>
              <a:ext cx="601" cy="1389"/>
            </a:xfrm>
            <a:custGeom>
              <a:avLst/>
              <a:gdLst>
                <a:gd name="T0" fmla="*/ 0 w 3333"/>
                <a:gd name="T1" fmla="*/ 0 h 7520"/>
                <a:gd name="T2" fmla="*/ 0 w 3333"/>
                <a:gd name="T3" fmla="*/ 0 h 7520"/>
                <a:gd name="T4" fmla="*/ 0 w 3333"/>
                <a:gd name="T5" fmla="*/ 0 h 7520"/>
                <a:gd name="T6" fmla="*/ 0 w 3333"/>
                <a:gd name="T7" fmla="*/ 0 h 7520"/>
                <a:gd name="T8" fmla="*/ 0 w 3333"/>
                <a:gd name="T9" fmla="*/ 0 h 7520"/>
                <a:gd name="T10" fmla="*/ 0 w 3333"/>
                <a:gd name="T11" fmla="*/ 0 h 7520"/>
                <a:gd name="T12" fmla="*/ 0 w 3333"/>
                <a:gd name="T13" fmla="*/ 0 h 7520"/>
                <a:gd name="T14" fmla="*/ 0 w 3333"/>
                <a:gd name="T15" fmla="*/ 0 h 7520"/>
                <a:gd name="T16" fmla="*/ 0 w 3333"/>
                <a:gd name="T17" fmla="*/ 0 h 7520"/>
                <a:gd name="T18" fmla="*/ 0 w 3333"/>
                <a:gd name="T19" fmla="*/ 0 h 7520"/>
                <a:gd name="T20" fmla="*/ 0 w 3333"/>
                <a:gd name="T21" fmla="*/ 0 h 7520"/>
                <a:gd name="T22" fmla="*/ 0 w 3333"/>
                <a:gd name="T23" fmla="*/ 0 h 7520"/>
                <a:gd name="T24" fmla="*/ 0 w 3333"/>
                <a:gd name="T25" fmla="*/ 0 h 7520"/>
                <a:gd name="T26" fmla="*/ 0 w 3333"/>
                <a:gd name="T27" fmla="*/ 0 h 7520"/>
                <a:gd name="T28" fmla="*/ 0 w 3333"/>
                <a:gd name="T29" fmla="*/ 0 h 7520"/>
                <a:gd name="T30" fmla="*/ 0 w 3333"/>
                <a:gd name="T31" fmla="*/ 0 h 7520"/>
                <a:gd name="T32" fmla="*/ 0 w 3333"/>
                <a:gd name="T33" fmla="*/ 0 h 7520"/>
                <a:gd name="T34" fmla="*/ 0 w 3333"/>
                <a:gd name="T35" fmla="*/ 0 h 7520"/>
                <a:gd name="T36" fmla="*/ 0 w 3333"/>
                <a:gd name="T37" fmla="*/ 0 h 7520"/>
                <a:gd name="T38" fmla="*/ 0 w 3333"/>
                <a:gd name="T39" fmla="*/ 0 h 7520"/>
                <a:gd name="T40" fmla="*/ 0 w 3333"/>
                <a:gd name="T41" fmla="*/ 0 h 7520"/>
                <a:gd name="T42" fmla="*/ 0 w 3333"/>
                <a:gd name="T43" fmla="*/ 0 h 7520"/>
                <a:gd name="T44" fmla="*/ 0 w 3333"/>
                <a:gd name="T45" fmla="*/ 0 h 7520"/>
                <a:gd name="T46" fmla="*/ 0 w 3333"/>
                <a:gd name="T47" fmla="*/ 0 h 7520"/>
                <a:gd name="T48" fmla="*/ 0 w 3333"/>
                <a:gd name="T49" fmla="*/ 0 h 7520"/>
                <a:gd name="T50" fmla="*/ 0 w 3333"/>
                <a:gd name="T51" fmla="*/ 0 h 7520"/>
                <a:gd name="T52" fmla="*/ 0 w 3333"/>
                <a:gd name="T53" fmla="*/ 0 h 7520"/>
                <a:gd name="T54" fmla="*/ 0 w 3333"/>
                <a:gd name="T55" fmla="*/ 0 h 7520"/>
                <a:gd name="T56" fmla="*/ 0 w 3333"/>
                <a:gd name="T57" fmla="*/ 0 h 7520"/>
                <a:gd name="T58" fmla="*/ 0 w 3333"/>
                <a:gd name="T59" fmla="*/ 0 h 7520"/>
                <a:gd name="T60" fmla="*/ 0 w 3333"/>
                <a:gd name="T61" fmla="*/ 0 h 7520"/>
                <a:gd name="T62" fmla="*/ 0 w 3333"/>
                <a:gd name="T63" fmla="*/ 0 h 7520"/>
                <a:gd name="T64" fmla="*/ 0 w 3333"/>
                <a:gd name="T65" fmla="*/ 0 h 7520"/>
                <a:gd name="T66" fmla="*/ 0 w 3333"/>
                <a:gd name="T67" fmla="*/ 0 h 7520"/>
                <a:gd name="T68" fmla="*/ 0 w 3333"/>
                <a:gd name="T69" fmla="*/ 0 h 7520"/>
                <a:gd name="T70" fmla="*/ 0 w 3333"/>
                <a:gd name="T71" fmla="*/ 0 h 7520"/>
                <a:gd name="T72" fmla="*/ 0 w 3333"/>
                <a:gd name="T73" fmla="*/ 0 h 7520"/>
                <a:gd name="T74" fmla="*/ 0 w 3333"/>
                <a:gd name="T75" fmla="*/ 0 h 7520"/>
                <a:gd name="T76" fmla="*/ 0 w 3333"/>
                <a:gd name="T77" fmla="*/ 0 h 7520"/>
                <a:gd name="T78" fmla="*/ 0 w 3333"/>
                <a:gd name="T79" fmla="*/ 0 h 7520"/>
                <a:gd name="T80" fmla="*/ 0 w 3333"/>
                <a:gd name="T81" fmla="*/ 0 h 7520"/>
                <a:gd name="T82" fmla="*/ 0 w 3333"/>
                <a:gd name="T83" fmla="*/ 0 h 7520"/>
                <a:gd name="T84" fmla="*/ 0 w 3333"/>
                <a:gd name="T85" fmla="*/ 0 h 7520"/>
                <a:gd name="T86" fmla="*/ 0 w 3333"/>
                <a:gd name="T87" fmla="*/ 0 h 7520"/>
                <a:gd name="T88" fmla="*/ 0 w 3333"/>
                <a:gd name="T89" fmla="*/ 0 h 75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33"/>
                <a:gd name="T136" fmla="*/ 0 h 7520"/>
                <a:gd name="T137" fmla="*/ 3333 w 3333"/>
                <a:gd name="T138" fmla="*/ 7520 h 75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33" h="7520">
                  <a:moveTo>
                    <a:pt x="198" y="7520"/>
                  </a:moveTo>
                  <a:lnTo>
                    <a:pt x="220" y="7479"/>
                  </a:lnTo>
                  <a:lnTo>
                    <a:pt x="261" y="7425"/>
                  </a:lnTo>
                  <a:lnTo>
                    <a:pt x="305" y="7354"/>
                  </a:lnTo>
                  <a:lnTo>
                    <a:pt x="356" y="7281"/>
                  </a:lnTo>
                  <a:lnTo>
                    <a:pt x="396" y="7200"/>
                  </a:lnTo>
                  <a:lnTo>
                    <a:pt x="431" y="7129"/>
                  </a:lnTo>
                  <a:lnTo>
                    <a:pt x="459" y="7070"/>
                  </a:lnTo>
                  <a:lnTo>
                    <a:pt x="472" y="7034"/>
                  </a:lnTo>
                  <a:lnTo>
                    <a:pt x="386" y="6998"/>
                  </a:lnTo>
                  <a:lnTo>
                    <a:pt x="319" y="7007"/>
                  </a:lnTo>
                  <a:lnTo>
                    <a:pt x="265" y="7038"/>
                  </a:lnTo>
                  <a:lnTo>
                    <a:pt x="220" y="7088"/>
                  </a:lnTo>
                  <a:lnTo>
                    <a:pt x="170" y="7133"/>
                  </a:lnTo>
                  <a:lnTo>
                    <a:pt x="125" y="7182"/>
                  </a:lnTo>
                  <a:lnTo>
                    <a:pt x="67" y="7206"/>
                  </a:lnTo>
                  <a:lnTo>
                    <a:pt x="0" y="7210"/>
                  </a:lnTo>
                  <a:lnTo>
                    <a:pt x="71" y="7125"/>
                  </a:lnTo>
                  <a:lnTo>
                    <a:pt x="135" y="7061"/>
                  </a:lnTo>
                  <a:lnTo>
                    <a:pt x="175" y="7012"/>
                  </a:lnTo>
                  <a:lnTo>
                    <a:pt x="211" y="6980"/>
                  </a:lnTo>
                  <a:lnTo>
                    <a:pt x="229" y="6949"/>
                  </a:lnTo>
                  <a:lnTo>
                    <a:pt x="251" y="6931"/>
                  </a:lnTo>
                  <a:lnTo>
                    <a:pt x="265" y="6908"/>
                  </a:lnTo>
                  <a:lnTo>
                    <a:pt x="287" y="6886"/>
                  </a:lnTo>
                  <a:lnTo>
                    <a:pt x="198" y="6585"/>
                  </a:lnTo>
                  <a:lnTo>
                    <a:pt x="202" y="6251"/>
                  </a:lnTo>
                  <a:lnTo>
                    <a:pt x="279" y="5896"/>
                  </a:lnTo>
                  <a:lnTo>
                    <a:pt x="413" y="5536"/>
                  </a:lnTo>
                  <a:lnTo>
                    <a:pt x="580" y="5176"/>
                  </a:lnTo>
                  <a:lnTo>
                    <a:pt x="765" y="4834"/>
                  </a:lnTo>
                  <a:lnTo>
                    <a:pt x="940" y="4516"/>
                  </a:lnTo>
                  <a:lnTo>
                    <a:pt x="1097" y="4241"/>
                  </a:lnTo>
                  <a:lnTo>
                    <a:pt x="1143" y="4083"/>
                  </a:lnTo>
                  <a:lnTo>
                    <a:pt x="1188" y="3935"/>
                  </a:lnTo>
                  <a:lnTo>
                    <a:pt x="1232" y="3792"/>
                  </a:lnTo>
                  <a:lnTo>
                    <a:pt x="1282" y="3648"/>
                  </a:lnTo>
                  <a:lnTo>
                    <a:pt x="1327" y="3504"/>
                  </a:lnTo>
                  <a:lnTo>
                    <a:pt x="1376" y="3364"/>
                  </a:lnTo>
                  <a:lnTo>
                    <a:pt x="1426" y="3221"/>
                  </a:lnTo>
                  <a:lnTo>
                    <a:pt x="1485" y="3081"/>
                  </a:lnTo>
                  <a:lnTo>
                    <a:pt x="1615" y="2798"/>
                  </a:lnTo>
                  <a:lnTo>
                    <a:pt x="1728" y="2519"/>
                  </a:lnTo>
                  <a:lnTo>
                    <a:pt x="1827" y="2240"/>
                  </a:lnTo>
                  <a:lnTo>
                    <a:pt x="1920" y="1965"/>
                  </a:lnTo>
                  <a:lnTo>
                    <a:pt x="2011" y="1687"/>
                  </a:lnTo>
                  <a:lnTo>
                    <a:pt x="2110" y="1412"/>
                  </a:lnTo>
                  <a:lnTo>
                    <a:pt x="2218" y="1133"/>
                  </a:lnTo>
                  <a:lnTo>
                    <a:pt x="2343" y="859"/>
                  </a:lnTo>
                  <a:lnTo>
                    <a:pt x="2317" y="805"/>
                  </a:lnTo>
                  <a:lnTo>
                    <a:pt x="2290" y="756"/>
                  </a:lnTo>
                  <a:lnTo>
                    <a:pt x="2262" y="701"/>
                  </a:lnTo>
                  <a:lnTo>
                    <a:pt x="2236" y="651"/>
                  </a:lnTo>
                  <a:lnTo>
                    <a:pt x="2204" y="598"/>
                  </a:lnTo>
                  <a:lnTo>
                    <a:pt x="2186" y="553"/>
                  </a:lnTo>
                  <a:lnTo>
                    <a:pt x="2177" y="508"/>
                  </a:lnTo>
                  <a:lnTo>
                    <a:pt x="2181" y="472"/>
                  </a:lnTo>
                  <a:lnTo>
                    <a:pt x="2204" y="485"/>
                  </a:lnTo>
                  <a:lnTo>
                    <a:pt x="2232" y="517"/>
                  </a:lnTo>
                  <a:lnTo>
                    <a:pt x="2258" y="548"/>
                  </a:lnTo>
                  <a:lnTo>
                    <a:pt x="2294" y="584"/>
                  </a:lnTo>
                  <a:lnTo>
                    <a:pt x="2321" y="616"/>
                  </a:lnTo>
                  <a:lnTo>
                    <a:pt x="2357" y="647"/>
                  </a:lnTo>
                  <a:lnTo>
                    <a:pt x="2393" y="665"/>
                  </a:lnTo>
                  <a:lnTo>
                    <a:pt x="2434" y="675"/>
                  </a:lnTo>
                  <a:lnTo>
                    <a:pt x="2456" y="594"/>
                  </a:lnTo>
                  <a:lnTo>
                    <a:pt x="2465" y="513"/>
                  </a:lnTo>
                  <a:lnTo>
                    <a:pt x="2456" y="422"/>
                  </a:lnTo>
                  <a:lnTo>
                    <a:pt x="2447" y="337"/>
                  </a:lnTo>
                  <a:lnTo>
                    <a:pt x="2424" y="242"/>
                  </a:lnTo>
                  <a:lnTo>
                    <a:pt x="2406" y="157"/>
                  </a:lnTo>
                  <a:lnTo>
                    <a:pt x="2393" y="72"/>
                  </a:lnTo>
                  <a:lnTo>
                    <a:pt x="2398" y="0"/>
                  </a:lnTo>
                  <a:lnTo>
                    <a:pt x="2412" y="27"/>
                  </a:lnTo>
                  <a:lnTo>
                    <a:pt x="2438" y="80"/>
                  </a:lnTo>
                  <a:lnTo>
                    <a:pt x="2465" y="149"/>
                  </a:lnTo>
                  <a:lnTo>
                    <a:pt x="2497" y="230"/>
                  </a:lnTo>
                  <a:lnTo>
                    <a:pt x="2523" y="305"/>
                  </a:lnTo>
                  <a:lnTo>
                    <a:pt x="2555" y="373"/>
                  </a:lnTo>
                  <a:lnTo>
                    <a:pt x="2578" y="422"/>
                  </a:lnTo>
                  <a:lnTo>
                    <a:pt x="2596" y="450"/>
                  </a:lnTo>
                  <a:lnTo>
                    <a:pt x="2685" y="427"/>
                  </a:lnTo>
                  <a:lnTo>
                    <a:pt x="2780" y="459"/>
                  </a:lnTo>
                  <a:lnTo>
                    <a:pt x="2865" y="531"/>
                  </a:lnTo>
                  <a:lnTo>
                    <a:pt x="2951" y="634"/>
                  </a:lnTo>
                  <a:lnTo>
                    <a:pt x="3019" y="746"/>
                  </a:lnTo>
                  <a:lnTo>
                    <a:pt x="3077" y="872"/>
                  </a:lnTo>
                  <a:lnTo>
                    <a:pt x="3122" y="985"/>
                  </a:lnTo>
                  <a:lnTo>
                    <a:pt x="3158" y="1084"/>
                  </a:lnTo>
                  <a:lnTo>
                    <a:pt x="3153" y="1142"/>
                  </a:lnTo>
                  <a:lnTo>
                    <a:pt x="3153" y="1205"/>
                  </a:lnTo>
                  <a:lnTo>
                    <a:pt x="3149" y="1264"/>
                  </a:lnTo>
                  <a:lnTo>
                    <a:pt x="3149" y="1331"/>
                  </a:lnTo>
                  <a:lnTo>
                    <a:pt x="3144" y="1394"/>
                  </a:lnTo>
                  <a:lnTo>
                    <a:pt x="3144" y="1457"/>
                  </a:lnTo>
                  <a:lnTo>
                    <a:pt x="3144" y="1520"/>
                  </a:lnTo>
                  <a:lnTo>
                    <a:pt x="3144" y="1583"/>
                  </a:lnTo>
                  <a:lnTo>
                    <a:pt x="3185" y="1574"/>
                  </a:lnTo>
                  <a:lnTo>
                    <a:pt x="3217" y="1570"/>
                  </a:lnTo>
                  <a:lnTo>
                    <a:pt x="3239" y="1570"/>
                  </a:lnTo>
                  <a:lnTo>
                    <a:pt x="3262" y="1570"/>
                  </a:lnTo>
                  <a:lnTo>
                    <a:pt x="3293" y="1570"/>
                  </a:lnTo>
                  <a:lnTo>
                    <a:pt x="3333" y="1570"/>
                  </a:lnTo>
                  <a:lnTo>
                    <a:pt x="3333" y="1601"/>
                  </a:lnTo>
                  <a:lnTo>
                    <a:pt x="3333" y="1619"/>
                  </a:lnTo>
                  <a:lnTo>
                    <a:pt x="3302" y="1641"/>
                  </a:lnTo>
                  <a:lnTo>
                    <a:pt x="3270" y="1664"/>
                  </a:lnTo>
                  <a:lnTo>
                    <a:pt x="3239" y="1677"/>
                  </a:lnTo>
                  <a:lnTo>
                    <a:pt x="3212" y="1695"/>
                  </a:lnTo>
                  <a:lnTo>
                    <a:pt x="3181" y="1709"/>
                  </a:lnTo>
                  <a:lnTo>
                    <a:pt x="3153" y="1722"/>
                  </a:lnTo>
                  <a:lnTo>
                    <a:pt x="3126" y="1736"/>
                  </a:lnTo>
                  <a:lnTo>
                    <a:pt x="3108" y="1758"/>
                  </a:lnTo>
                  <a:lnTo>
                    <a:pt x="3014" y="2145"/>
                  </a:lnTo>
                  <a:lnTo>
                    <a:pt x="2906" y="2537"/>
                  </a:lnTo>
                  <a:lnTo>
                    <a:pt x="2780" y="2928"/>
                  </a:lnTo>
                  <a:lnTo>
                    <a:pt x="2645" y="3319"/>
                  </a:lnTo>
                  <a:lnTo>
                    <a:pt x="2487" y="3697"/>
                  </a:lnTo>
                  <a:lnTo>
                    <a:pt x="2325" y="4079"/>
                  </a:lnTo>
                  <a:lnTo>
                    <a:pt x="2151" y="4448"/>
                  </a:lnTo>
                  <a:lnTo>
                    <a:pt x="1971" y="4812"/>
                  </a:lnTo>
                  <a:lnTo>
                    <a:pt x="1853" y="5069"/>
                  </a:lnTo>
                  <a:lnTo>
                    <a:pt x="1728" y="5366"/>
                  </a:lnTo>
                  <a:lnTo>
                    <a:pt x="1588" y="5690"/>
                  </a:lnTo>
                  <a:lnTo>
                    <a:pt x="1430" y="6022"/>
                  </a:lnTo>
                  <a:lnTo>
                    <a:pt x="1250" y="6337"/>
                  </a:lnTo>
                  <a:lnTo>
                    <a:pt x="1048" y="6629"/>
                  </a:lnTo>
                  <a:lnTo>
                    <a:pt x="823" y="6868"/>
                  </a:lnTo>
                  <a:lnTo>
                    <a:pt x="575" y="7048"/>
                  </a:lnTo>
                  <a:lnTo>
                    <a:pt x="548" y="7097"/>
                  </a:lnTo>
                  <a:lnTo>
                    <a:pt x="517" y="7174"/>
                  </a:lnTo>
                  <a:lnTo>
                    <a:pt x="477" y="7255"/>
                  </a:lnTo>
                  <a:lnTo>
                    <a:pt x="431" y="7340"/>
                  </a:lnTo>
                  <a:lnTo>
                    <a:pt x="373" y="7412"/>
                  </a:lnTo>
                  <a:lnTo>
                    <a:pt x="315" y="7475"/>
                  </a:lnTo>
                  <a:lnTo>
                    <a:pt x="256" y="7511"/>
                  </a:lnTo>
                  <a:lnTo>
                    <a:pt x="198" y="7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20"/>
            <p:cNvSpPr>
              <a:spLocks/>
            </p:cNvSpPr>
            <p:nvPr/>
          </p:nvSpPr>
          <p:spPr bwMode="auto">
            <a:xfrm flipH="1">
              <a:off x="437" y="3357"/>
              <a:ext cx="65" cy="54"/>
            </a:xfrm>
            <a:custGeom>
              <a:avLst/>
              <a:gdLst>
                <a:gd name="T0" fmla="*/ 0 w 364"/>
                <a:gd name="T1" fmla="*/ 0 h 293"/>
                <a:gd name="T2" fmla="*/ 0 w 364"/>
                <a:gd name="T3" fmla="*/ 0 h 293"/>
                <a:gd name="T4" fmla="*/ 0 w 364"/>
                <a:gd name="T5" fmla="*/ 0 h 293"/>
                <a:gd name="T6" fmla="*/ 0 w 364"/>
                <a:gd name="T7" fmla="*/ 0 h 293"/>
                <a:gd name="T8" fmla="*/ 0 w 364"/>
                <a:gd name="T9" fmla="*/ 0 h 293"/>
                <a:gd name="T10" fmla="*/ 0 w 364"/>
                <a:gd name="T11" fmla="*/ 0 h 293"/>
                <a:gd name="T12" fmla="*/ 0 w 364"/>
                <a:gd name="T13" fmla="*/ 0 h 293"/>
                <a:gd name="T14" fmla="*/ 0 w 364"/>
                <a:gd name="T15" fmla="*/ 0 h 293"/>
                <a:gd name="T16" fmla="*/ 0 w 364"/>
                <a:gd name="T17" fmla="*/ 0 h 293"/>
                <a:gd name="T18" fmla="*/ 0 w 364"/>
                <a:gd name="T19" fmla="*/ 0 h 293"/>
                <a:gd name="T20" fmla="*/ 0 w 364"/>
                <a:gd name="T21" fmla="*/ 0 h 293"/>
                <a:gd name="T22" fmla="*/ 0 w 364"/>
                <a:gd name="T23" fmla="*/ 0 h 293"/>
                <a:gd name="T24" fmla="*/ 0 w 364"/>
                <a:gd name="T25" fmla="*/ 0 h 293"/>
                <a:gd name="T26" fmla="*/ 0 w 364"/>
                <a:gd name="T27" fmla="*/ 0 h 293"/>
                <a:gd name="T28" fmla="*/ 0 w 364"/>
                <a:gd name="T29" fmla="*/ 0 h 293"/>
                <a:gd name="T30" fmla="*/ 0 w 364"/>
                <a:gd name="T31" fmla="*/ 0 h 293"/>
                <a:gd name="T32" fmla="*/ 0 w 364"/>
                <a:gd name="T33" fmla="*/ 0 h 293"/>
                <a:gd name="T34" fmla="*/ 0 w 364"/>
                <a:gd name="T35" fmla="*/ 0 h 293"/>
                <a:gd name="T36" fmla="*/ 0 w 364"/>
                <a:gd name="T37" fmla="*/ 0 h 293"/>
                <a:gd name="T38" fmla="*/ 0 w 364"/>
                <a:gd name="T39" fmla="*/ 0 h 293"/>
                <a:gd name="T40" fmla="*/ 0 w 364"/>
                <a:gd name="T41" fmla="*/ 0 h 293"/>
                <a:gd name="T42" fmla="*/ 0 w 364"/>
                <a:gd name="T43" fmla="*/ 0 h 293"/>
                <a:gd name="T44" fmla="*/ 0 w 364"/>
                <a:gd name="T45" fmla="*/ 0 h 293"/>
                <a:gd name="T46" fmla="*/ 0 w 364"/>
                <a:gd name="T47" fmla="*/ 0 h 293"/>
                <a:gd name="T48" fmla="*/ 0 w 364"/>
                <a:gd name="T49" fmla="*/ 0 h 293"/>
                <a:gd name="T50" fmla="*/ 0 w 364"/>
                <a:gd name="T51" fmla="*/ 0 h 293"/>
                <a:gd name="T52" fmla="*/ 0 w 364"/>
                <a:gd name="T53" fmla="*/ 0 h 2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4"/>
                <a:gd name="T82" fmla="*/ 0 h 293"/>
                <a:gd name="T83" fmla="*/ 364 w 364"/>
                <a:gd name="T84" fmla="*/ 293 h 2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4" h="293">
                  <a:moveTo>
                    <a:pt x="338" y="293"/>
                  </a:moveTo>
                  <a:lnTo>
                    <a:pt x="288" y="265"/>
                  </a:lnTo>
                  <a:lnTo>
                    <a:pt x="239" y="239"/>
                  </a:lnTo>
                  <a:lnTo>
                    <a:pt x="184" y="212"/>
                  </a:lnTo>
                  <a:lnTo>
                    <a:pt x="140" y="190"/>
                  </a:lnTo>
                  <a:lnTo>
                    <a:pt x="85" y="162"/>
                  </a:lnTo>
                  <a:lnTo>
                    <a:pt x="49" y="135"/>
                  </a:lnTo>
                  <a:lnTo>
                    <a:pt x="18" y="109"/>
                  </a:lnTo>
                  <a:lnTo>
                    <a:pt x="0" y="81"/>
                  </a:lnTo>
                  <a:lnTo>
                    <a:pt x="13" y="63"/>
                  </a:lnTo>
                  <a:lnTo>
                    <a:pt x="40" y="50"/>
                  </a:lnTo>
                  <a:lnTo>
                    <a:pt x="67" y="36"/>
                  </a:lnTo>
                  <a:lnTo>
                    <a:pt x="103" y="23"/>
                  </a:lnTo>
                  <a:lnTo>
                    <a:pt x="130" y="10"/>
                  </a:lnTo>
                  <a:lnTo>
                    <a:pt x="166" y="0"/>
                  </a:lnTo>
                  <a:lnTo>
                    <a:pt x="202" y="0"/>
                  </a:lnTo>
                  <a:lnTo>
                    <a:pt x="239" y="4"/>
                  </a:lnTo>
                  <a:lnTo>
                    <a:pt x="247" y="28"/>
                  </a:lnTo>
                  <a:lnTo>
                    <a:pt x="265" y="59"/>
                  </a:lnTo>
                  <a:lnTo>
                    <a:pt x="283" y="85"/>
                  </a:lnTo>
                  <a:lnTo>
                    <a:pt x="306" y="126"/>
                  </a:lnTo>
                  <a:lnTo>
                    <a:pt x="324" y="162"/>
                  </a:lnTo>
                  <a:lnTo>
                    <a:pt x="346" y="203"/>
                  </a:lnTo>
                  <a:lnTo>
                    <a:pt x="355" y="239"/>
                  </a:lnTo>
                  <a:lnTo>
                    <a:pt x="364" y="279"/>
                  </a:lnTo>
                  <a:lnTo>
                    <a:pt x="342" y="279"/>
                  </a:lnTo>
                  <a:lnTo>
                    <a:pt x="338" y="293"/>
                  </a:lnTo>
                  <a:close/>
                </a:path>
              </a:pathLst>
            </a:custGeom>
            <a:solidFill>
              <a:srgbClr val="C7E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21"/>
            <p:cNvSpPr>
              <a:spLocks/>
            </p:cNvSpPr>
            <p:nvPr/>
          </p:nvSpPr>
          <p:spPr bwMode="auto">
            <a:xfrm flipH="1">
              <a:off x="1753" y="2227"/>
              <a:ext cx="473" cy="1161"/>
            </a:xfrm>
            <a:custGeom>
              <a:avLst/>
              <a:gdLst>
                <a:gd name="T0" fmla="*/ 0 w 2623"/>
                <a:gd name="T1" fmla="*/ 0 h 6274"/>
                <a:gd name="T2" fmla="*/ 0 w 2623"/>
                <a:gd name="T3" fmla="*/ 0 h 6274"/>
                <a:gd name="T4" fmla="*/ 0 w 2623"/>
                <a:gd name="T5" fmla="*/ 0 h 6274"/>
                <a:gd name="T6" fmla="*/ 0 w 2623"/>
                <a:gd name="T7" fmla="*/ 0 h 6274"/>
                <a:gd name="T8" fmla="*/ 0 w 2623"/>
                <a:gd name="T9" fmla="*/ 0 h 6274"/>
                <a:gd name="T10" fmla="*/ 0 w 2623"/>
                <a:gd name="T11" fmla="*/ 0 h 6274"/>
                <a:gd name="T12" fmla="*/ 0 w 2623"/>
                <a:gd name="T13" fmla="*/ 0 h 6274"/>
                <a:gd name="T14" fmla="*/ 0 w 2623"/>
                <a:gd name="T15" fmla="*/ 0 h 6274"/>
                <a:gd name="T16" fmla="*/ 0 w 2623"/>
                <a:gd name="T17" fmla="*/ 0 h 6274"/>
                <a:gd name="T18" fmla="*/ 0 w 2623"/>
                <a:gd name="T19" fmla="*/ 0 h 6274"/>
                <a:gd name="T20" fmla="*/ 0 w 2623"/>
                <a:gd name="T21" fmla="*/ 0 h 6274"/>
                <a:gd name="T22" fmla="*/ 0 w 2623"/>
                <a:gd name="T23" fmla="*/ 0 h 6274"/>
                <a:gd name="T24" fmla="*/ 0 w 2623"/>
                <a:gd name="T25" fmla="*/ 0 h 6274"/>
                <a:gd name="T26" fmla="*/ 0 w 2623"/>
                <a:gd name="T27" fmla="*/ 0 h 6274"/>
                <a:gd name="T28" fmla="*/ 0 w 2623"/>
                <a:gd name="T29" fmla="*/ 0 h 6274"/>
                <a:gd name="T30" fmla="*/ 0 w 2623"/>
                <a:gd name="T31" fmla="*/ 0 h 6274"/>
                <a:gd name="T32" fmla="*/ 0 w 2623"/>
                <a:gd name="T33" fmla="*/ 0 h 6274"/>
                <a:gd name="T34" fmla="*/ 0 w 2623"/>
                <a:gd name="T35" fmla="*/ 0 h 6274"/>
                <a:gd name="T36" fmla="*/ 0 w 2623"/>
                <a:gd name="T37" fmla="*/ 0 h 6274"/>
                <a:gd name="T38" fmla="*/ 0 w 2623"/>
                <a:gd name="T39" fmla="*/ 0 h 6274"/>
                <a:gd name="T40" fmla="*/ 0 w 2623"/>
                <a:gd name="T41" fmla="*/ 0 h 6274"/>
                <a:gd name="T42" fmla="*/ 0 w 2623"/>
                <a:gd name="T43" fmla="*/ 0 h 6274"/>
                <a:gd name="T44" fmla="*/ 0 w 2623"/>
                <a:gd name="T45" fmla="*/ 0 h 6274"/>
                <a:gd name="T46" fmla="*/ 0 w 2623"/>
                <a:gd name="T47" fmla="*/ 0 h 6274"/>
                <a:gd name="T48" fmla="*/ 0 w 2623"/>
                <a:gd name="T49" fmla="*/ 0 h 6274"/>
                <a:gd name="T50" fmla="*/ 0 w 2623"/>
                <a:gd name="T51" fmla="*/ 0 h 6274"/>
                <a:gd name="T52" fmla="*/ 0 w 2623"/>
                <a:gd name="T53" fmla="*/ 0 h 6274"/>
                <a:gd name="T54" fmla="*/ 0 w 2623"/>
                <a:gd name="T55" fmla="*/ 0 h 6274"/>
                <a:gd name="T56" fmla="*/ 0 w 2623"/>
                <a:gd name="T57" fmla="*/ 0 h 6274"/>
                <a:gd name="T58" fmla="*/ 0 w 2623"/>
                <a:gd name="T59" fmla="*/ 0 h 6274"/>
                <a:gd name="T60" fmla="*/ 0 w 2623"/>
                <a:gd name="T61" fmla="*/ 0 h 6274"/>
                <a:gd name="T62" fmla="*/ 0 w 2623"/>
                <a:gd name="T63" fmla="*/ 0 h 6274"/>
                <a:gd name="T64" fmla="*/ 0 w 2623"/>
                <a:gd name="T65" fmla="*/ 0 h 6274"/>
                <a:gd name="T66" fmla="*/ 0 w 2623"/>
                <a:gd name="T67" fmla="*/ 0 h 6274"/>
                <a:gd name="T68" fmla="*/ 0 w 2623"/>
                <a:gd name="T69" fmla="*/ 0 h 6274"/>
                <a:gd name="T70" fmla="*/ 0 w 2623"/>
                <a:gd name="T71" fmla="*/ 0 h 6274"/>
                <a:gd name="T72" fmla="*/ 0 w 2623"/>
                <a:gd name="T73" fmla="*/ 0 h 6274"/>
                <a:gd name="T74" fmla="*/ 0 w 2623"/>
                <a:gd name="T75" fmla="*/ 0 h 6274"/>
                <a:gd name="T76" fmla="*/ 0 w 2623"/>
                <a:gd name="T77" fmla="*/ 0 h 6274"/>
                <a:gd name="T78" fmla="*/ 0 w 2623"/>
                <a:gd name="T79" fmla="*/ 0 h 6274"/>
                <a:gd name="T80" fmla="*/ 0 w 2623"/>
                <a:gd name="T81" fmla="*/ 0 h 6274"/>
                <a:gd name="T82" fmla="*/ 0 w 2623"/>
                <a:gd name="T83" fmla="*/ 0 h 6274"/>
                <a:gd name="T84" fmla="*/ 0 w 2623"/>
                <a:gd name="T85" fmla="*/ 0 h 6274"/>
                <a:gd name="T86" fmla="*/ 0 w 2623"/>
                <a:gd name="T87" fmla="*/ 0 h 6274"/>
                <a:gd name="T88" fmla="*/ 0 w 2623"/>
                <a:gd name="T89" fmla="*/ 0 h 6274"/>
                <a:gd name="T90" fmla="*/ 0 w 2623"/>
                <a:gd name="T91" fmla="*/ 0 h 6274"/>
                <a:gd name="T92" fmla="*/ 0 w 2623"/>
                <a:gd name="T93" fmla="*/ 0 h 6274"/>
                <a:gd name="T94" fmla="*/ 0 w 2623"/>
                <a:gd name="T95" fmla="*/ 0 h 6274"/>
                <a:gd name="T96" fmla="*/ 0 w 2623"/>
                <a:gd name="T97" fmla="*/ 0 h 6274"/>
                <a:gd name="T98" fmla="*/ 0 w 2623"/>
                <a:gd name="T99" fmla="*/ 0 h 6274"/>
                <a:gd name="T100" fmla="*/ 0 w 2623"/>
                <a:gd name="T101" fmla="*/ 0 h 6274"/>
                <a:gd name="T102" fmla="*/ 0 w 2623"/>
                <a:gd name="T103" fmla="*/ 0 h 6274"/>
                <a:gd name="T104" fmla="*/ 0 w 2623"/>
                <a:gd name="T105" fmla="*/ 0 h 6274"/>
                <a:gd name="T106" fmla="*/ 0 w 2623"/>
                <a:gd name="T107" fmla="*/ 0 h 6274"/>
                <a:gd name="T108" fmla="*/ 0 w 2623"/>
                <a:gd name="T109" fmla="*/ 0 h 6274"/>
                <a:gd name="T110" fmla="*/ 0 w 2623"/>
                <a:gd name="T111" fmla="*/ 0 h 6274"/>
                <a:gd name="T112" fmla="*/ 0 w 2623"/>
                <a:gd name="T113" fmla="*/ 0 h 62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23"/>
                <a:gd name="T172" fmla="*/ 0 h 6274"/>
                <a:gd name="T173" fmla="*/ 2623 w 2623"/>
                <a:gd name="T174" fmla="*/ 6274 h 62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23" h="6274">
                  <a:moveTo>
                    <a:pt x="139" y="6274"/>
                  </a:moveTo>
                  <a:lnTo>
                    <a:pt x="0" y="6023"/>
                  </a:lnTo>
                  <a:lnTo>
                    <a:pt x="0" y="5685"/>
                  </a:lnTo>
                  <a:lnTo>
                    <a:pt x="103" y="5280"/>
                  </a:lnTo>
                  <a:lnTo>
                    <a:pt x="279" y="4849"/>
                  </a:lnTo>
                  <a:lnTo>
                    <a:pt x="486" y="4412"/>
                  </a:lnTo>
                  <a:lnTo>
                    <a:pt x="697" y="4008"/>
                  </a:lnTo>
                  <a:lnTo>
                    <a:pt x="877" y="3657"/>
                  </a:lnTo>
                  <a:lnTo>
                    <a:pt x="989" y="3406"/>
                  </a:lnTo>
                  <a:lnTo>
                    <a:pt x="1030" y="3212"/>
                  </a:lnTo>
                  <a:lnTo>
                    <a:pt x="1089" y="3023"/>
                  </a:lnTo>
                  <a:lnTo>
                    <a:pt x="1151" y="2839"/>
                  </a:lnTo>
                  <a:lnTo>
                    <a:pt x="1228" y="2663"/>
                  </a:lnTo>
                  <a:lnTo>
                    <a:pt x="1299" y="2483"/>
                  </a:lnTo>
                  <a:lnTo>
                    <a:pt x="1386" y="2308"/>
                  </a:lnTo>
                  <a:lnTo>
                    <a:pt x="1467" y="2133"/>
                  </a:lnTo>
                  <a:lnTo>
                    <a:pt x="1560" y="1961"/>
                  </a:lnTo>
                  <a:lnTo>
                    <a:pt x="1588" y="1844"/>
                  </a:lnTo>
                  <a:lnTo>
                    <a:pt x="1615" y="1750"/>
                  </a:lnTo>
                  <a:lnTo>
                    <a:pt x="1633" y="1664"/>
                  </a:lnTo>
                  <a:lnTo>
                    <a:pt x="1655" y="1583"/>
                  </a:lnTo>
                  <a:lnTo>
                    <a:pt x="1678" y="1476"/>
                  </a:lnTo>
                  <a:lnTo>
                    <a:pt x="1710" y="1346"/>
                  </a:lnTo>
                  <a:lnTo>
                    <a:pt x="1745" y="1178"/>
                  </a:lnTo>
                  <a:lnTo>
                    <a:pt x="1799" y="963"/>
                  </a:lnTo>
                  <a:lnTo>
                    <a:pt x="1849" y="828"/>
                  </a:lnTo>
                  <a:lnTo>
                    <a:pt x="1902" y="707"/>
                  </a:lnTo>
                  <a:lnTo>
                    <a:pt x="1957" y="585"/>
                  </a:lnTo>
                  <a:lnTo>
                    <a:pt x="2020" y="468"/>
                  </a:lnTo>
                  <a:lnTo>
                    <a:pt x="2074" y="347"/>
                  </a:lnTo>
                  <a:lnTo>
                    <a:pt x="2137" y="235"/>
                  </a:lnTo>
                  <a:lnTo>
                    <a:pt x="2204" y="113"/>
                  </a:lnTo>
                  <a:lnTo>
                    <a:pt x="2272" y="0"/>
                  </a:lnTo>
                  <a:lnTo>
                    <a:pt x="2353" y="18"/>
                  </a:lnTo>
                  <a:lnTo>
                    <a:pt x="2420" y="77"/>
                  </a:lnTo>
                  <a:lnTo>
                    <a:pt x="2479" y="158"/>
                  </a:lnTo>
                  <a:lnTo>
                    <a:pt x="2528" y="266"/>
                  </a:lnTo>
                  <a:lnTo>
                    <a:pt x="2564" y="383"/>
                  </a:lnTo>
                  <a:lnTo>
                    <a:pt x="2591" y="504"/>
                  </a:lnTo>
                  <a:lnTo>
                    <a:pt x="2609" y="621"/>
                  </a:lnTo>
                  <a:lnTo>
                    <a:pt x="2623" y="725"/>
                  </a:lnTo>
                  <a:lnTo>
                    <a:pt x="2479" y="1368"/>
                  </a:lnTo>
                  <a:lnTo>
                    <a:pt x="2299" y="2024"/>
                  </a:lnTo>
                  <a:lnTo>
                    <a:pt x="2074" y="2686"/>
                  </a:lnTo>
                  <a:lnTo>
                    <a:pt x="1826" y="3351"/>
                  </a:lnTo>
                  <a:lnTo>
                    <a:pt x="1548" y="4003"/>
                  </a:lnTo>
                  <a:lnTo>
                    <a:pt x="1250" y="4647"/>
                  </a:lnTo>
                  <a:lnTo>
                    <a:pt x="931" y="5262"/>
                  </a:lnTo>
                  <a:lnTo>
                    <a:pt x="611" y="5852"/>
                  </a:lnTo>
                  <a:lnTo>
                    <a:pt x="571" y="5888"/>
                  </a:lnTo>
                  <a:lnTo>
                    <a:pt x="522" y="5946"/>
                  </a:lnTo>
                  <a:lnTo>
                    <a:pt x="459" y="6014"/>
                  </a:lnTo>
                  <a:lnTo>
                    <a:pt x="395" y="6090"/>
                  </a:lnTo>
                  <a:lnTo>
                    <a:pt x="319" y="6153"/>
                  </a:lnTo>
                  <a:lnTo>
                    <a:pt x="251" y="6217"/>
                  </a:lnTo>
                  <a:lnTo>
                    <a:pt x="188" y="6257"/>
                  </a:lnTo>
                  <a:lnTo>
                    <a:pt x="139" y="6274"/>
                  </a:lnTo>
                  <a:close/>
                </a:path>
              </a:pathLst>
            </a:custGeom>
            <a:solidFill>
              <a:srgbClr val="DB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22"/>
            <p:cNvSpPr>
              <a:spLocks/>
            </p:cNvSpPr>
            <p:nvPr/>
          </p:nvSpPr>
          <p:spPr bwMode="auto">
            <a:xfrm flipH="1">
              <a:off x="546" y="3293"/>
              <a:ext cx="64" cy="53"/>
            </a:xfrm>
            <a:custGeom>
              <a:avLst/>
              <a:gdLst>
                <a:gd name="T0" fmla="*/ 0 w 360"/>
                <a:gd name="T1" fmla="*/ 0 h 284"/>
                <a:gd name="T2" fmla="*/ 0 w 360"/>
                <a:gd name="T3" fmla="*/ 0 h 284"/>
                <a:gd name="T4" fmla="*/ 0 w 360"/>
                <a:gd name="T5" fmla="*/ 0 h 284"/>
                <a:gd name="T6" fmla="*/ 0 w 360"/>
                <a:gd name="T7" fmla="*/ 0 h 284"/>
                <a:gd name="T8" fmla="*/ 0 w 360"/>
                <a:gd name="T9" fmla="*/ 0 h 284"/>
                <a:gd name="T10" fmla="*/ 0 w 360"/>
                <a:gd name="T11" fmla="*/ 0 h 284"/>
                <a:gd name="T12" fmla="*/ 0 w 360"/>
                <a:gd name="T13" fmla="*/ 0 h 284"/>
                <a:gd name="T14" fmla="*/ 0 w 360"/>
                <a:gd name="T15" fmla="*/ 0 h 284"/>
                <a:gd name="T16" fmla="*/ 0 w 360"/>
                <a:gd name="T17" fmla="*/ 0 h 284"/>
                <a:gd name="T18" fmla="*/ 0 w 360"/>
                <a:gd name="T19" fmla="*/ 0 h 284"/>
                <a:gd name="T20" fmla="*/ 0 w 360"/>
                <a:gd name="T21" fmla="*/ 0 h 284"/>
                <a:gd name="T22" fmla="*/ 0 w 360"/>
                <a:gd name="T23" fmla="*/ 0 h 284"/>
                <a:gd name="T24" fmla="*/ 0 w 360"/>
                <a:gd name="T25" fmla="*/ 0 h 284"/>
                <a:gd name="T26" fmla="*/ 0 w 360"/>
                <a:gd name="T27" fmla="*/ 0 h 284"/>
                <a:gd name="T28" fmla="*/ 0 w 360"/>
                <a:gd name="T29" fmla="*/ 0 h 284"/>
                <a:gd name="T30" fmla="*/ 0 w 360"/>
                <a:gd name="T31" fmla="*/ 0 h 284"/>
                <a:gd name="T32" fmla="*/ 0 w 360"/>
                <a:gd name="T33" fmla="*/ 0 h 284"/>
                <a:gd name="T34" fmla="*/ 0 w 360"/>
                <a:gd name="T35" fmla="*/ 0 h 284"/>
                <a:gd name="T36" fmla="*/ 0 w 360"/>
                <a:gd name="T37" fmla="*/ 0 h 284"/>
                <a:gd name="T38" fmla="*/ 0 w 360"/>
                <a:gd name="T39" fmla="*/ 0 h 284"/>
                <a:gd name="T40" fmla="*/ 0 w 360"/>
                <a:gd name="T41" fmla="*/ 0 h 284"/>
                <a:gd name="T42" fmla="*/ 0 w 360"/>
                <a:gd name="T43" fmla="*/ 0 h 284"/>
                <a:gd name="T44" fmla="*/ 0 w 360"/>
                <a:gd name="T45" fmla="*/ 0 h 284"/>
                <a:gd name="T46" fmla="*/ 0 w 360"/>
                <a:gd name="T47" fmla="*/ 0 h 284"/>
                <a:gd name="T48" fmla="*/ 0 w 360"/>
                <a:gd name="T49" fmla="*/ 0 h 284"/>
                <a:gd name="T50" fmla="*/ 0 w 360"/>
                <a:gd name="T51" fmla="*/ 0 h 284"/>
                <a:gd name="T52" fmla="*/ 0 w 360"/>
                <a:gd name="T53" fmla="*/ 0 h 2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0"/>
                <a:gd name="T82" fmla="*/ 0 h 284"/>
                <a:gd name="T83" fmla="*/ 360 w 360"/>
                <a:gd name="T84" fmla="*/ 284 h 2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0" h="284">
                  <a:moveTo>
                    <a:pt x="310" y="284"/>
                  </a:moveTo>
                  <a:lnTo>
                    <a:pt x="266" y="261"/>
                  </a:lnTo>
                  <a:lnTo>
                    <a:pt x="225" y="243"/>
                  </a:lnTo>
                  <a:lnTo>
                    <a:pt x="185" y="230"/>
                  </a:lnTo>
                  <a:lnTo>
                    <a:pt x="148" y="216"/>
                  </a:lnTo>
                  <a:lnTo>
                    <a:pt x="108" y="203"/>
                  </a:lnTo>
                  <a:lnTo>
                    <a:pt x="73" y="203"/>
                  </a:lnTo>
                  <a:lnTo>
                    <a:pt x="37" y="203"/>
                  </a:lnTo>
                  <a:lnTo>
                    <a:pt x="0" y="212"/>
                  </a:lnTo>
                  <a:lnTo>
                    <a:pt x="10" y="167"/>
                  </a:lnTo>
                  <a:lnTo>
                    <a:pt x="23" y="131"/>
                  </a:lnTo>
                  <a:lnTo>
                    <a:pt x="37" y="99"/>
                  </a:lnTo>
                  <a:lnTo>
                    <a:pt x="59" y="73"/>
                  </a:lnTo>
                  <a:lnTo>
                    <a:pt x="77" y="46"/>
                  </a:lnTo>
                  <a:lnTo>
                    <a:pt x="108" y="23"/>
                  </a:lnTo>
                  <a:lnTo>
                    <a:pt x="144" y="10"/>
                  </a:lnTo>
                  <a:lnTo>
                    <a:pt x="189" y="0"/>
                  </a:lnTo>
                  <a:lnTo>
                    <a:pt x="212" y="50"/>
                  </a:lnTo>
                  <a:lnTo>
                    <a:pt x="239" y="95"/>
                  </a:lnTo>
                  <a:lnTo>
                    <a:pt x="257" y="122"/>
                  </a:lnTo>
                  <a:lnTo>
                    <a:pt x="275" y="154"/>
                  </a:lnTo>
                  <a:lnTo>
                    <a:pt x="288" y="176"/>
                  </a:lnTo>
                  <a:lnTo>
                    <a:pt x="306" y="203"/>
                  </a:lnTo>
                  <a:lnTo>
                    <a:pt x="328" y="230"/>
                  </a:lnTo>
                  <a:lnTo>
                    <a:pt x="360" y="275"/>
                  </a:lnTo>
                  <a:lnTo>
                    <a:pt x="328" y="279"/>
                  </a:lnTo>
                  <a:lnTo>
                    <a:pt x="310" y="284"/>
                  </a:lnTo>
                  <a:close/>
                </a:path>
              </a:pathLst>
            </a:custGeom>
            <a:solidFill>
              <a:srgbClr val="C7E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23"/>
            <p:cNvSpPr>
              <a:spLocks/>
            </p:cNvSpPr>
            <p:nvPr/>
          </p:nvSpPr>
          <p:spPr bwMode="auto">
            <a:xfrm flipH="1">
              <a:off x="470" y="3313"/>
              <a:ext cx="32" cy="26"/>
            </a:xfrm>
            <a:custGeom>
              <a:avLst/>
              <a:gdLst>
                <a:gd name="T0" fmla="*/ 0 w 176"/>
                <a:gd name="T1" fmla="*/ 0 h 135"/>
                <a:gd name="T2" fmla="*/ 0 w 176"/>
                <a:gd name="T3" fmla="*/ 0 h 135"/>
                <a:gd name="T4" fmla="*/ 0 w 176"/>
                <a:gd name="T5" fmla="*/ 0 h 135"/>
                <a:gd name="T6" fmla="*/ 0 w 176"/>
                <a:gd name="T7" fmla="*/ 0 h 135"/>
                <a:gd name="T8" fmla="*/ 0 w 176"/>
                <a:gd name="T9" fmla="*/ 0 h 135"/>
                <a:gd name="T10" fmla="*/ 0 w 176"/>
                <a:gd name="T11" fmla="*/ 0 h 135"/>
                <a:gd name="T12" fmla="*/ 0 w 176"/>
                <a:gd name="T13" fmla="*/ 0 h 135"/>
                <a:gd name="T14" fmla="*/ 0 w 176"/>
                <a:gd name="T15" fmla="*/ 0 h 135"/>
                <a:gd name="T16" fmla="*/ 0 w 176"/>
                <a:gd name="T17" fmla="*/ 0 h 135"/>
                <a:gd name="T18" fmla="*/ 0 w 176"/>
                <a:gd name="T19" fmla="*/ 0 h 135"/>
                <a:gd name="T20" fmla="*/ 0 w 176"/>
                <a:gd name="T21" fmla="*/ 0 h 135"/>
                <a:gd name="T22" fmla="*/ 0 w 176"/>
                <a:gd name="T23" fmla="*/ 0 h 135"/>
                <a:gd name="T24" fmla="*/ 0 w 176"/>
                <a:gd name="T25" fmla="*/ 0 h 135"/>
                <a:gd name="T26" fmla="*/ 0 w 176"/>
                <a:gd name="T27" fmla="*/ 0 h 135"/>
                <a:gd name="T28" fmla="*/ 0 w 176"/>
                <a:gd name="T29" fmla="*/ 0 h 135"/>
                <a:gd name="T30" fmla="*/ 0 w 176"/>
                <a:gd name="T31" fmla="*/ 0 h 135"/>
                <a:gd name="T32" fmla="*/ 0 w 176"/>
                <a:gd name="T33" fmla="*/ 0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"/>
                <a:gd name="T52" fmla="*/ 0 h 135"/>
                <a:gd name="T53" fmla="*/ 176 w 176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" h="135">
                  <a:moveTo>
                    <a:pt x="140" y="135"/>
                  </a:moveTo>
                  <a:lnTo>
                    <a:pt x="99" y="108"/>
                  </a:lnTo>
                  <a:lnTo>
                    <a:pt x="67" y="85"/>
                  </a:lnTo>
                  <a:lnTo>
                    <a:pt x="31" y="63"/>
                  </a:lnTo>
                  <a:lnTo>
                    <a:pt x="0" y="4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49" y="4"/>
                  </a:lnTo>
                  <a:lnTo>
                    <a:pt x="67" y="4"/>
                  </a:lnTo>
                  <a:lnTo>
                    <a:pt x="85" y="18"/>
                  </a:lnTo>
                  <a:lnTo>
                    <a:pt x="99" y="31"/>
                  </a:lnTo>
                  <a:lnTo>
                    <a:pt x="121" y="54"/>
                  </a:lnTo>
                  <a:lnTo>
                    <a:pt x="144" y="81"/>
                  </a:lnTo>
                  <a:lnTo>
                    <a:pt x="176" y="122"/>
                  </a:lnTo>
                  <a:lnTo>
                    <a:pt x="158" y="130"/>
                  </a:lnTo>
                  <a:lnTo>
                    <a:pt x="140" y="135"/>
                  </a:lnTo>
                  <a:close/>
                </a:path>
              </a:pathLst>
            </a:custGeom>
            <a:solidFill>
              <a:srgbClr val="C7E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24"/>
            <p:cNvSpPr>
              <a:spLocks/>
            </p:cNvSpPr>
            <p:nvPr/>
          </p:nvSpPr>
          <p:spPr bwMode="auto">
            <a:xfrm flipH="1">
              <a:off x="377" y="3112"/>
              <a:ext cx="188" cy="181"/>
            </a:xfrm>
            <a:custGeom>
              <a:avLst/>
              <a:gdLst>
                <a:gd name="T0" fmla="*/ 0 w 1040"/>
                <a:gd name="T1" fmla="*/ 0 h 984"/>
                <a:gd name="T2" fmla="*/ 0 w 1040"/>
                <a:gd name="T3" fmla="*/ 0 h 984"/>
                <a:gd name="T4" fmla="*/ 0 w 1040"/>
                <a:gd name="T5" fmla="*/ 0 h 984"/>
                <a:gd name="T6" fmla="*/ 0 w 1040"/>
                <a:gd name="T7" fmla="*/ 0 h 984"/>
                <a:gd name="T8" fmla="*/ 0 w 1040"/>
                <a:gd name="T9" fmla="*/ 0 h 984"/>
                <a:gd name="T10" fmla="*/ 0 w 1040"/>
                <a:gd name="T11" fmla="*/ 0 h 984"/>
                <a:gd name="T12" fmla="*/ 0 w 1040"/>
                <a:gd name="T13" fmla="*/ 0 h 984"/>
                <a:gd name="T14" fmla="*/ 0 w 1040"/>
                <a:gd name="T15" fmla="*/ 0 h 984"/>
                <a:gd name="T16" fmla="*/ 0 w 1040"/>
                <a:gd name="T17" fmla="*/ 0 h 984"/>
                <a:gd name="T18" fmla="*/ 0 w 1040"/>
                <a:gd name="T19" fmla="*/ 0 h 984"/>
                <a:gd name="T20" fmla="*/ 0 w 1040"/>
                <a:gd name="T21" fmla="*/ 0 h 984"/>
                <a:gd name="T22" fmla="*/ 0 w 1040"/>
                <a:gd name="T23" fmla="*/ 0 h 984"/>
                <a:gd name="T24" fmla="*/ 0 w 1040"/>
                <a:gd name="T25" fmla="*/ 0 h 984"/>
                <a:gd name="T26" fmla="*/ 0 w 1040"/>
                <a:gd name="T27" fmla="*/ 0 h 984"/>
                <a:gd name="T28" fmla="*/ 0 w 1040"/>
                <a:gd name="T29" fmla="*/ 0 h 984"/>
                <a:gd name="T30" fmla="*/ 0 w 1040"/>
                <a:gd name="T31" fmla="*/ 0 h 984"/>
                <a:gd name="T32" fmla="*/ 0 w 1040"/>
                <a:gd name="T33" fmla="*/ 0 h 984"/>
                <a:gd name="T34" fmla="*/ 0 w 1040"/>
                <a:gd name="T35" fmla="*/ 0 h 984"/>
                <a:gd name="T36" fmla="*/ 0 w 1040"/>
                <a:gd name="T37" fmla="*/ 0 h 984"/>
                <a:gd name="T38" fmla="*/ 0 w 1040"/>
                <a:gd name="T39" fmla="*/ 0 h 984"/>
                <a:gd name="T40" fmla="*/ 0 w 1040"/>
                <a:gd name="T41" fmla="*/ 0 h 984"/>
                <a:gd name="T42" fmla="*/ 0 w 1040"/>
                <a:gd name="T43" fmla="*/ 0 h 984"/>
                <a:gd name="T44" fmla="*/ 0 w 1040"/>
                <a:gd name="T45" fmla="*/ 0 h 984"/>
                <a:gd name="T46" fmla="*/ 0 w 1040"/>
                <a:gd name="T47" fmla="*/ 0 h 984"/>
                <a:gd name="T48" fmla="*/ 0 w 1040"/>
                <a:gd name="T49" fmla="*/ 0 h 984"/>
                <a:gd name="T50" fmla="*/ 0 w 1040"/>
                <a:gd name="T51" fmla="*/ 0 h 984"/>
                <a:gd name="T52" fmla="*/ 0 w 1040"/>
                <a:gd name="T53" fmla="*/ 0 h 984"/>
                <a:gd name="T54" fmla="*/ 0 w 1040"/>
                <a:gd name="T55" fmla="*/ 0 h 984"/>
                <a:gd name="T56" fmla="*/ 0 w 1040"/>
                <a:gd name="T57" fmla="*/ 0 h 984"/>
                <a:gd name="T58" fmla="*/ 0 w 1040"/>
                <a:gd name="T59" fmla="*/ 0 h 984"/>
                <a:gd name="T60" fmla="*/ 0 w 1040"/>
                <a:gd name="T61" fmla="*/ 0 h 984"/>
                <a:gd name="T62" fmla="*/ 0 w 1040"/>
                <a:gd name="T63" fmla="*/ 0 h 984"/>
                <a:gd name="T64" fmla="*/ 0 w 1040"/>
                <a:gd name="T65" fmla="*/ 0 h 984"/>
                <a:gd name="T66" fmla="*/ 0 w 1040"/>
                <a:gd name="T67" fmla="*/ 0 h 984"/>
                <a:gd name="T68" fmla="*/ 0 w 1040"/>
                <a:gd name="T69" fmla="*/ 0 h 984"/>
                <a:gd name="T70" fmla="*/ 0 w 1040"/>
                <a:gd name="T71" fmla="*/ 0 h 984"/>
                <a:gd name="T72" fmla="*/ 0 w 1040"/>
                <a:gd name="T73" fmla="*/ 0 h 984"/>
                <a:gd name="T74" fmla="*/ 0 w 1040"/>
                <a:gd name="T75" fmla="*/ 0 h 984"/>
                <a:gd name="T76" fmla="*/ 0 w 1040"/>
                <a:gd name="T77" fmla="*/ 0 h 984"/>
                <a:gd name="T78" fmla="*/ 0 w 1040"/>
                <a:gd name="T79" fmla="*/ 0 h 984"/>
                <a:gd name="T80" fmla="*/ 0 w 1040"/>
                <a:gd name="T81" fmla="*/ 0 h 984"/>
                <a:gd name="T82" fmla="*/ 0 w 1040"/>
                <a:gd name="T83" fmla="*/ 0 h 984"/>
                <a:gd name="T84" fmla="*/ 0 w 1040"/>
                <a:gd name="T85" fmla="*/ 0 h 984"/>
                <a:gd name="T86" fmla="*/ 0 w 1040"/>
                <a:gd name="T87" fmla="*/ 0 h 984"/>
                <a:gd name="T88" fmla="*/ 0 w 1040"/>
                <a:gd name="T89" fmla="*/ 0 h 9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0"/>
                <a:gd name="T136" fmla="*/ 0 h 984"/>
                <a:gd name="T137" fmla="*/ 1040 w 1040"/>
                <a:gd name="T138" fmla="*/ 984 h 9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0" h="984">
                  <a:moveTo>
                    <a:pt x="217" y="971"/>
                  </a:moveTo>
                  <a:lnTo>
                    <a:pt x="176" y="917"/>
                  </a:lnTo>
                  <a:lnTo>
                    <a:pt x="140" y="868"/>
                  </a:lnTo>
                  <a:lnTo>
                    <a:pt x="109" y="822"/>
                  </a:lnTo>
                  <a:lnTo>
                    <a:pt x="81" y="782"/>
                  </a:lnTo>
                  <a:lnTo>
                    <a:pt x="55" y="737"/>
                  </a:lnTo>
                  <a:lnTo>
                    <a:pt x="32" y="692"/>
                  </a:lnTo>
                  <a:lnTo>
                    <a:pt x="14" y="648"/>
                  </a:lnTo>
                  <a:lnTo>
                    <a:pt x="0" y="607"/>
                  </a:lnTo>
                  <a:lnTo>
                    <a:pt x="122" y="521"/>
                  </a:lnTo>
                  <a:lnTo>
                    <a:pt x="243" y="440"/>
                  </a:lnTo>
                  <a:lnTo>
                    <a:pt x="365" y="359"/>
                  </a:lnTo>
                  <a:lnTo>
                    <a:pt x="486" y="288"/>
                  </a:lnTo>
                  <a:lnTo>
                    <a:pt x="609" y="207"/>
                  </a:lnTo>
                  <a:lnTo>
                    <a:pt x="734" y="134"/>
                  </a:lnTo>
                  <a:lnTo>
                    <a:pt x="864" y="67"/>
                  </a:lnTo>
                  <a:lnTo>
                    <a:pt x="1000" y="0"/>
                  </a:lnTo>
                  <a:lnTo>
                    <a:pt x="1022" y="8"/>
                  </a:lnTo>
                  <a:lnTo>
                    <a:pt x="1040" y="22"/>
                  </a:lnTo>
                  <a:lnTo>
                    <a:pt x="964" y="71"/>
                  </a:lnTo>
                  <a:lnTo>
                    <a:pt x="860" y="138"/>
                  </a:lnTo>
                  <a:lnTo>
                    <a:pt x="739" y="219"/>
                  </a:lnTo>
                  <a:lnTo>
                    <a:pt x="617" y="310"/>
                  </a:lnTo>
                  <a:lnTo>
                    <a:pt x="492" y="391"/>
                  </a:lnTo>
                  <a:lnTo>
                    <a:pt x="388" y="472"/>
                  </a:lnTo>
                  <a:lnTo>
                    <a:pt x="307" y="539"/>
                  </a:lnTo>
                  <a:lnTo>
                    <a:pt x="267" y="598"/>
                  </a:lnTo>
                  <a:lnTo>
                    <a:pt x="298" y="652"/>
                  </a:lnTo>
                  <a:lnTo>
                    <a:pt x="361" y="688"/>
                  </a:lnTo>
                  <a:lnTo>
                    <a:pt x="437" y="710"/>
                  </a:lnTo>
                  <a:lnTo>
                    <a:pt x="536" y="723"/>
                  </a:lnTo>
                  <a:lnTo>
                    <a:pt x="640" y="729"/>
                  </a:lnTo>
                  <a:lnTo>
                    <a:pt x="743" y="733"/>
                  </a:lnTo>
                  <a:lnTo>
                    <a:pt x="838" y="747"/>
                  </a:lnTo>
                  <a:lnTo>
                    <a:pt x="927" y="769"/>
                  </a:lnTo>
                  <a:lnTo>
                    <a:pt x="874" y="814"/>
                  </a:lnTo>
                  <a:lnTo>
                    <a:pt x="797" y="836"/>
                  </a:lnTo>
                  <a:lnTo>
                    <a:pt x="694" y="845"/>
                  </a:lnTo>
                  <a:lnTo>
                    <a:pt x="591" y="854"/>
                  </a:lnTo>
                  <a:lnTo>
                    <a:pt x="478" y="858"/>
                  </a:lnTo>
                  <a:lnTo>
                    <a:pt x="379" y="877"/>
                  </a:lnTo>
                  <a:lnTo>
                    <a:pt x="293" y="913"/>
                  </a:lnTo>
                  <a:lnTo>
                    <a:pt x="239" y="984"/>
                  </a:lnTo>
                  <a:lnTo>
                    <a:pt x="221" y="976"/>
                  </a:lnTo>
                  <a:lnTo>
                    <a:pt x="217" y="971"/>
                  </a:lnTo>
                  <a:close/>
                </a:path>
              </a:pathLst>
            </a:custGeom>
            <a:solidFill>
              <a:srgbClr val="C7E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25"/>
            <p:cNvSpPr>
              <a:spLocks/>
            </p:cNvSpPr>
            <p:nvPr/>
          </p:nvSpPr>
          <p:spPr bwMode="auto">
            <a:xfrm flipH="1">
              <a:off x="428" y="3036"/>
              <a:ext cx="132" cy="165"/>
            </a:xfrm>
            <a:custGeom>
              <a:avLst/>
              <a:gdLst>
                <a:gd name="T0" fmla="*/ 0 w 725"/>
                <a:gd name="T1" fmla="*/ 0 h 887"/>
                <a:gd name="T2" fmla="*/ 0 w 725"/>
                <a:gd name="T3" fmla="*/ 0 h 887"/>
                <a:gd name="T4" fmla="*/ 0 w 725"/>
                <a:gd name="T5" fmla="*/ 0 h 887"/>
                <a:gd name="T6" fmla="*/ 0 w 725"/>
                <a:gd name="T7" fmla="*/ 0 h 887"/>
                <a:gd name="T8" fmla="*/ 0 w 725"/>
                <a:gd name="T9" fmla="*/ 0 h 887"/>
                <a:gd name="T10" fmla="*/ 0 w 725"/>
                <a:gd name="T11" fmla="*/ 0 h 887"/>
                <a:gd name="T12" fmla="*/ 0 w 725"/>
                <a:gd name="T13" fmla="*/ 0 h 887"/>
                <a:gd name="T14" fmla="*/ 0 w 725"/>
                <a:gd name="T15" fmla="*/ 0 h 887"/>
                <a:gd name="T16" fmla="*/ 0 w 725"/>
                <a:gd name="T17" fmla="*/ 0 h 887"/>
                <a:gd name="T18" fmla="*/ 0 w 725"/>
                <a:gd name="T19" fmla="*/ 0 h 887"/>
                <a:gd name="T20" fmla="*/ 0 w 725"/>
                <a:gd name="T21" fmla="*/ 0 h 887"/>
                <a:gd name="T22" fmla="*/ 0 w 725"/>
                <a:gd name="T23" fmla="*/ 0 h 887"/>
                <a:gd name="T24" fmla="*/ 0 w 725"/>
                <a:gd name="T25" fmla="*/ 0 h 887"/>
                <a:gd name="T26" fmla="*/ 0 w 725"/>
                <a:gd name="T27" fmla="*/ 0 h 887"/>
                <a:gd name="T28" fmla="*/ 0 w 725"/>
                <a:gd name="T29" fmla="*/ 0 h 887"/>
                <a:gd name="T30" fmla="*/ 0 w 725"/>
                <a:gd name="T31" fmla="*/ 0 h 887"/>
                <a:gd name="T32" fmla="*/ 0 w 725"/>
                <a:gd name="T33" fmla="*/ 0 h 887"/>
                <a:gd name="T34" fmla="*/ 0 w 725"/>
                <a:gd name="T35" fmla="*/ 0 h 887"/>
                <a:gd name="T36" fmla="*/ 0 w 725"/>
                <a:gd name="T37" fmla="*/ 0 h 887"/>
                <a:gd name="T38" fmla="*/ 0 w 725"/>
                <a:gd name="T39" fmla="*/ 0 h 887"/>
                <a:gd name="T40" fmla="*/ 0 w 725"/>
                <a:gd name="T41" fmla="*/ 0 h 887"/>
                <a:gd name="T42" fmla="*/ 0 w 725"/>
                <a:gd name="T43" fmla="*/ 0 h 887"/>
                <a:gd name="T44" fmla="*/ 0 w 725"/>
                <a:gd name="T45" fmla="*/ 0 h 887"/>
                <a:gd name="T46" fmla="*/ 0 w 725"/>
                <a:gd name="T47" fmla="*/ 0 h 887"/>
                <a:gd name="T48" fmla="*/ 0 w 725"/>
                <a:gd name="T49" fmla="*/ 0 h 887"/>
                <a:gd name="T50" fmla="*/ 0 w 725"/>
                <a:gd name="T51" fmla="*/ 0 h 887"/>
                <a:gd name="T52" fmla="*/ 0 w 725"/>
                <a:gd name="T53" fmla="*/ 0 h 887"/>
                <a:gd name="T54" fmla="*/ 0 w 725"/>
                <a:gd name="T55" fmla="*/ 0 h 887"/>
                <a:gd name="T56" fmla="*/ 0 w 725"/>
                <a:gd name="T57" fmla="*/ 0 h 8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5"/>
                <a:gd name="T88" fmla="*/ 0 h 887"/>
                <a:gd name="T89" fmla="*/ 725 w 725"/>
                <a:gd name="T90" fmla="*/ 887 h 8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5" h="887">
                  <a:moveTo>
                    <a:pt x="0" y="887"/>
                  </a:moveTo>
                  <a:lnTo>
                    <a:pt x="0" y="859"/>
                  </a:lnTo>
                  <a:lnTo>
                    <a:pt x="0" y="832"/>
                  </a:lnTo>
                  <a:lnTo>
                    <a:pt x="0" y="806"/>
                  </a:lnTo>
                  <a:lnTo>
                    <a:pt x="0" y="783"/>
                  </a:lnTo>
                  <a:lnTo>
                    <a:pt x="0" y="756"/>
                  </a:lnTo>
                  <a:lnTo>
                    <a:pt x="0" y="729"/>
                  </a:lnTo>
                  <a:lnTo>
                    <a:pt x="4" y="707"/>
                  </a:lnTo>
                  <a:lnTo>
                    <a:pt x="13" y="684"/>
                  </a:lnTo>
                  <a:lnTo>
                    <a:pt x="90" y="612"/>
                  </a:lnTo>
                  <a:lnTo>
                    <a:pt x="180" y="545"/>
                  </a:lnTo>
                  <a:lnTo>
                    <a:pt x="270" y="472"/>
                  </a:lnTo>
                  <a:lnTo>
                    <a:pt x="360" y="405"/>
                  </a:lnTo>
                  <a:lnTo>
                    <a:pt x="441" y="324"/>
                  </a:lnTo>
                  <a:lnTo>
                    <a:pt x="522" y="243"/>
                  </a:lnTo>
                  <a:lnTo>
                    <a:pt x="585" y="153"/>
                  </a:lnTo>
                  <a:lnTo>
                    <a:pt x="634" y="63"/>
                  </a:lnTo>
                  <a:lnTo>
                    <a:pt x="670" y="23"/>
                  </a:lnTo>
                  <a:lnTo>
                    <a:pt x="711" y="0"/>
                  </a:lnTo>
                  <a:lnTo>
                    <a:pt x="715" y="9"/>
                  </a:lnTo>
                  <a:lnTo>
                    <a:pt x="725" y="23"/>
                  </a:lnTo>
                  <a:lnTo>
                    <a:pt x="656" y="126"/>
                  </a:lnTo>
                  <a:lnTo>
                    <a:pt x="585" y="248"/>
                  </a:lnTo>
                  <a:lnTo>
                    <a:pt x="504" y="373"/>
                  </a:lnTo>
                  <a:lnTo>
                    <a:pt x="414" y="504"/>
                  </a:lnTo>
                  <a:lnTo>
                    <a:pt x="314" y="620"/>
                  </a:lnTo>
                  <a:lnTo>
                    <a:pt x="211" y="729"/>
                  </a:lnTo>
                  <a:lnTo>
                    <a:pt x="103" y="814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C7E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26"/>
            <p:cNvSpPr>
              <a:spLocks/>
            </p:cNvSpPr>
            <p:nvPr/>
          </p:nvSpPr>
          <p:spPr bwMode="auto">
            <a:xfrm flipH="1">
              <a:off x="1890" y="2617"/>
              <a:ext cx="93" cy="213"/>
            </a:xfrm>
            <a:custGeom>
              <a:avLst/>
              <a:gdLst>
                <a:gd name="T0" fmla="*/ 0 w 512"/>
                <a:gd name="T1" fmla="*/ 0 h 1148"/>
                <a:gd name="T2" fmla="*/ 0 w 512"/>
                <a:gd name="T3" fmla="*/ 0 h 1148"/>
                <a:gd name="T4" fmla="*/ 0 w 512"/>
                <a:gd name="T5" fmla="*/ 0 h 1148"/>
                <a:gd name="T6" fmla="*/ 0 w 512"/>
                <a:gd name="T7" fmla="*/ 0 h 1148"/>
                <a:gd name="T8" fmla="*/ 0 w 512"/>
                <a:gd name="T9" fmla="*/ 0 h 1148"/>
                <a:gd name="T10" fmla="*/ 0 w 512"/>
                <a:gd name="T11" fmla="*/ 0 h 1148"/>
                <a:gd name="T12" fmla="*/ 0 w 512"/>
                <a:gd name="T13" fmla="*/ 0 h 1148"/>
                <a:gd name="T14" fmla="*/ 0 w 512"/>
                <a:gd name="T15" fmla="*/ 0 h 1148"/>
                <a:gd name="T16" fmla="*/ 0 w 512"/>
                <a:gd name="T17" fmla="*/ 0 h 1148"/>
                <a:gd name="T18" fmla="*/ 0 w 512"/>
                <a:gd name="T19" fmla="*/ 0 h 1148"/>
                <a:gd name="T20" fmla="*/ 0 w 512"/>
                <a:gd name="T21" fmla="*/ 0 h 1148"/>
                <a:gd name="T22" fmla="*/ 0 w 512"/>
                <a:gd name="T23" fmla="*/ 0 h 1148"/>
                <a:gd name="T24" fmla="*/ 0 w 512"/>
                <a:gd name="T25" fmla="*/ 0 h 1148"/>
                <a:gd name="T26" fmla="*/ 0 w 512"/>
                <a:gd name="T27" fmla="*/ 0 h 1148"/>
                <a:gd name="T28" fmla="*/ 0 w 512"/>
                <a:gd name="T29" fmla="*/ 0 h 1148"/>
                <a:gd name="T30" fmla="*/ 0 w 512"/>
                <a:gd name="T31" fmla="*/ 0 h 1148"/>
                <a:gd name="T32" fmla="*/ 0 w 512"/>
                <a:gd name="T33" fmla="*/ 0 h 1148"/>
                <a:gd name="T34" fmla="*/ 0 w 512"/>
                <a:gd name="T35" fmla="*/ 0 h 1148"/>
                <a:gd name="T36" fmla="*/ 0 w 512"/>
                <a:gd name="T37" fmla="*/ 0 h 1148"/>
                <a:gd name="T38" fmla="*/ 0 w 512"/>
                <a:gd name="T39" fmla="*/ 0 h 1148"/>
                <a:gd name="T40" fmla="*/ 0 w 512"/>
                <a:gd name="T41" fmla="*/ 0 h 1148"/>
                <a:gd name="T42" fmla="*/ 0 w 512"/>
                <a:gd name="T43" fmla="*/ 0 h 1148"/>
                <a:gd name="T44" fmla="*/ 0 w 512"/>
                <a:gd name="T45" fmla="*/ 0 h 1148"/>
                <a:gd name="T46" fmla="*/ 0 w 512"/>
                <a:gd name="T47" fmla="*/ 0 h 1148"/>
                <a:gd name="T48" fmla="*/ 0 w 512"/>
                <a:gd name="T49" fmla="*/ 0 h 1148"/>
                <a:gd name="T50" fmla="*/ 0 w 512"/>
                <a:gd name="T51" fmla="*/ 0 h 1148"/>
                <a:gd name="T52" fmla="*/ 0 w 512"/>
                <a:gd name="T53" fmla="*/ 0 h 1148"/>
                <a:gd name="T54" fmla="*/ 0 w 512"/>
                <a:gd name="T55" fmla="*/ 0 h 1148"/>
                <a:gd name="T56" fmla="*/ 0 w 512"/>
                <a:gd name="T57" fmla="*/ 0 h 11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2"/>
                <a:gd name="T88" fmla="*/ 0 h 1148"/>
                <a:gd name="T89" fmla="*/ 512 w 512"/>
                <a:gd name="T90" fmla="*/ 1148 h 11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2" h="1148">
                  <a:moveTo>
                    <a:pt x="85" y="1148"/>
                  </a:moveTo>
                  <a:lnTo>
                    <a:pt x="12" y="1030"/>
                  </a:lnTo>
                  <a:lnTo>
                    <a:pt x="0" y="887"/>
                  </a:lnTo>
                  <a:lnTo>
                    <a:pt x="22" y="720"/>
                  </a:lnTo>
                  <a:lnTo>
                    <a:pt x="80" y="554"/>
                  </a:lnTo>
                  <a:lnTo>
                    <a:pt x="152" y="383"/>
                  </a:lnTo>
                  <a:lnTo>
                    <a:pt x="238" y="226"/>
                  </a:lnTo>
                  <a:lnTo>
                    <a:pt x="323" y="95"/>
                  </a:lnTo>
                  <a:lnTo>
                    <a:pt x="413" y="0"/>
                  </a:lnTo>
                  <a:lnTo>
                    <a:pt x="435" y="10"/>
                  </a:lnTo>
                  <a:lnTo>
                    <a:pt x="459" y="19"/>
                  </a:lnTo>
                  <a:lnTo>
                    <a:pt x="481" y="28"/>
                  </a:lnTo>
                  <a:lnTo>
                    <a:pt x="512" y="37"/>
                  </a:lnTo>
                  <a:lnTo>
                    <a:pt x="508" y="64"/>
                  </a:lnTo>
                  <a:lnTo>
                    <a:pt x="499" y="95"/>
                  </a:lnTo>
                  <a:lnTo>
                    <a:pt x="490" y="118"/>
                  </a:lnTo>
                  <a:lnTo>
                    <a:pt x="481" y="145"/>
                  </a:lnTo>
                  <a:lnTo>
                    <a:pt x="467" y="168"/>
                  </a:lnTo>
                  <a:lnTo>
                    <a:pt x="459" y="194"/>
                  </a:lnTo>
                  <a:lnTo>
                    <a:pt x="449" y="221"/>
                  </a:lnTo>
                  <a:lnTo>
                    <a:pt x="449" y="261"/>
                  </a:lnTo>
                  <a:lnTo>
                    <a:pt x="463" y="320"/>
                  </a:lnTo>
                  <a:lnTo>
                    <a:pt x="463" y="437"/>
                  </a:lnTo>
                  <a:lnTo>
                    <a:pt x="435" y="577"/>
                  </a:lnTo>
                  <a:lnTo>
                    <a:pt x="395" y="739"/>
                  </a:lnTo>
                  <a:lnTo>
                    <a:pt x="332" y="887"/>
                  </a:lnTo>
                  <a:lnTo>
                    <a:pt x="261" y="1018"/>
                  </a:lnTo>
                  <a:lnTo>
                    <a:pt x="174" y="1107"/>
                  </a:lnTo>
                  <a:lnTo>
                    <a:pt x="85" y="1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27"/>
            <p:cNvSpPr>
              <a:spLocks/>
            </p:cNvSpPr>
            <p:nvPr/>
          </p:nvSpPr>
          <p:spPr bwMode="auto">
            <a:xfrm flipH="1">
              <a:off x="1947" y="2750"/>
              <a:ext cx="16" cy="47"/>
            </a:xfrm>
            <a:custGeom>
              <a:avLst/>
              <a:gdLst>
                <a:gd name="T0" fmla="*/ 0 w 87"/>
                <a:gd name="T1" fmla="*/ 0 h 251"/>
                <a:gd name="T2" fmla="*/ 0 w 87"/>
                <a:gd name="T3" fmla="*/ 0 h 251"/>
                <a:gd name="T4" fmla="*/ 0 w 87"/>
                <a:gd name="T5" fmla="*/ 0 h 251"/>
                <a:gd name="T6" fmla="*/ 0 w 87"/>
                <a:gd name="T7" fmla="*/ 0 h 251"/>
                <a:gd name="T8" fmla="*/ 0 w 87"/>
                <a:gd name="T9" fmla="*/ 0 h 251"/>
                <a:gd name="T10" fmla="*/ 0 w 87"/>
                <a:gd name="T11" fmla="*/ 0 h 251"/>
                <a:gd name="T12" fmla="*/ 0 w 87"/>
                <a:gd name="T13" fmla="*/ 0 h 251"/>
                <a:gd name="T14" fmla="*/ 0 w 87"/>
                <a:gd name="T15" fmla="*/ 0 h 251"/>
                <a:gd name="T16" fmla="*/ 0 w 87"/>
                <a:gd name="T17" fmla="*/ 0 h 251"/>
                <a:gd name="T18" fmla="*/ 0 w 87"/>
                <a:gd name="T19" fmla="*/ 0 h 251"/>
                <a:gd name="T20" fmla="*/ 0 w 87"/>
                <a:gd name="T21" fmla="*/ 0 h 251"/>
                <a:gd name="T22" fmla="*/ 0 w 87"/>
                <a:gd name="T23" fmla="*/ 0 h 251"/>
                <a:gd name="T24" fmla="*/ 0 w 87"/>
                <a:gd name="T25" fmla="*/ 0 h 251"/>
                <a:gd name="T26" fmla="*/ 0 w 87"/>
                <a:gd name="T27" fmla="*/ 0 h 251"/>
                <a:gd name="T28" fmla="*/ 0 w 87"/>
                <a:gd name="T29" fmla="*/ 0 h 251"/>
                <a:gd name="T30" fmla="*/ 0 w 87"/>
                <a:gd name="T31" fmla="*/ 0 h 251"/>
                <a:gd name="T32" fmla="*/ 0 w 87"/>
                <a:gd name="T33" fmla="*/ 0 h 251"/>
                <a:gd name="T34" fmla="*/ 0 w 87"/>
                <a:gd name="T35" fmla="*/ 0 h 251"/>
                <a:gd name="T36" fmla="*/ 0 w 87"/>
                <a:gd name="T37" fmla="*/ 0 h 2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251"/>
                <a:gd name="T59" fmla="*/ 87 w 87"/>
                <a:gd name="T60" fmla="*/ 251 h 2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251">
                  <a:moveTo>
                    <a:pt x="0" y="251"/>
                  </a:moveTo>
                  <a:lnTo>
                    <a:pt x="6" y="184"/>
                  </a:lnTo>
                  <a:lnTo>
                    <a:pt x="14" y="139"/>
                  </a:lnTo>
                  <a:lnTo>
                    <a:pt x="19" y="99"/>
                  </a:lnTo>
                  <a:lnTo>
                    <a:pt x="23" y="76"/>
                  </a:lnTo>
                  <a:lnTo>
                    <a:pt x="32" y="40"/>
                  </a:lnTo>
                  <a:lnTo>
                    <a:pt x="50" y="13"/>
                  </a:lnTo>
                  <a:lnTo>
                    <a:pt x="69" y="8"/>
                  </a:lnTo>
                  <a:lnTo>
                    <a:pt x="87" y="0"/>
                  </a:lnTo>
                  <a:lnTo>
                    <a:pt x="77" y="27"/>
                  </a:lnTo>
                  <a:lnTo>
                    <a:pt x="73" y="58"/>
                  </a:lnTo>
                  <a:lnTo>
                    <a:pt x="63" y="89"/>
                  </a:lnTo>
                  <a:lnTo>
                    <a:pt x="59" y="121"/>
                  </a:lnTo>
                  <a:lnTo>
                    <a:pt x="50" y="148"/>
                  </a:lnTo>
                  <a:lnTo>
                    <a:pt x="46" y="180"/>
                  </a:lnTo>
                  <a:lnTo>
                    <a:pt x="37" y="207"/>
                  </a:lnTo>
                  <a:lnTo>
                    <a:pt x="37" y="237"/>
                  </a:lnTo>
                  <a:lnTo>
                    <a:pt x="19" y="247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53" name="Group 28"/>
            <p:cNvGrpSpPr>
              <a:grpSpLocks/>
            </p:cNvGrpSpPr>
            <p:nvPr/>
          </p:nvGrpSpPr>
          <p:grpSpPr bwMode="auto">
            <a:xfrm flipH="1">
              <a:off x="1467" y="1770"/>
              <a:ext cx="1007" cy="2226"/>
              <a:chOff x="1813" y="2305"/>
              <a:chExt cx="1116" cy="2410"/>
            </a:xfrm>
          </p:grpSpPr>
          <p:sp>
            <p:nvSpPr>
              <p:cNvPr id="21570" name="Freeform 29"/>
              <p:cNvSpPr>
                <a:spLocks/>
              </p:cNvSpPr>
              <p:nvPr/>
            </p:nvSpPr>
            <p:spPr bwMode="auto">
              <a:xfrm>
                <a:off x="1841" y="4042"/>
                <a:ext cx="696" cy="673"/>
              </a:xfrm>
              <a:custGeom>
                <a:avLst/>
                <a:gdLst>
                  <a:gd name="T0" fmla="*/ 0 w 3482"/>
                  <a:gd name="T1" fmla="*/ 0 h 3368"/>
                  <a:gd name="T2" fmla="*/ 0 w 3482"/>
                  <a:gd name="T3" fmla="*/ 0 h 3368"/>
                  <a:gd name="T4" fmla="*/ 0 w 3482"/>
                  <a:gd name="T5" fmla="*/ 0 h 3368"/>
                  <a:gd name="T6" fmla="*/ 0 w 3482"/>
                  <a:gd name="T7" fmla="*/ 0 h 3368"/>
                  <a:gd name="T8" fmla="*/ 0 w 3482"/>
                  <a:gd name="T9" fmla="*/ 0 h 3368"/>
                  <a:gd name="T10" fmla="*/ 0 w 3482"/>
                  <a:gd name="T11" fmla="*/ 0 h 3368"/>
                  <a:gd name="T12" fmla="*/ 0 w 3482"/>
                  <a:gd name="T13" fmla="*/ 0 h 3368"/>
                  <a:gd name="T14" fmla="*/ 0 w 3482"/>
                  <a:gd name="T15" fmla="*/ 0 h 3368"/>
                  <a:gd name="T16" fmla="*/ 0 w 3482"/>
                  <a:gd name="T17" fmla="*/ 0 h 3368"/>
                  <a:gd name="T18" fmla="*/ 0 w 3482"/>
                  <a:gd name="T19" fmla="*/ 0 h 3368"/>
                  <a:gd name="T20" fmla="*/ 0 w 3482"/>
                  <a:gd name="T21" fmla="*/ 0 h 3368"/>
                  <a:gd name="T22" fmla="*/ 0 w 3482"/>
                  <a:gd name="T23" fmla="*/ 0 h 3368"/>
                  <a:gd name="T24" fmla="*/ 0 w 3482"/>
                  <a:gd name="T25" fmla="*/ 0 h 3368"/>
                  <a:gd name="T26" fmla="*/ 0 w 3482"/>
                  <a:gd name="T27" fmla="*/ 0 h 3368"/>
                  <a:gd name="T28" fmla="*/ 0 w 3482"/>
                  <a:gd name="T29" fmla="*/ 0 h 3368"/>
                  <a:gd name="T30" fmla="*/ 0 w 3482"/>
                  <a:gd name="T31" fmla="*/ 0 h 3368"/>
                  <a:gd name="T32" fmla="*/ 0 w 3482"/>
                  <a:gd name="T33" fmla="*/ 0 h 3368"/>
                  <a:gd name="T34" fmla="*/ 0 w 3482"/>
                  <a:gd name="T35" fmla="*/ 0 h 3368"/>
                  <a:gd name="T36" fmla="*/ 0 w 3482"/>
                  <a:gd name="T37" fmla="*/ 0 h 3368"/>
                  <a:gd name="T38" fmla="*/ 0 w 3482"/>
                  <a:gd name="T39" fmla="*/ 0 h 3368"/>
                  <a:gd name="T40" fmla="*/ 0 w 3482"/>
                  <a:gd name="T41" fmla="*/ 0 h 3368"/>
                  <a:gd name="T42" fmla="*/ 0 w 3482"/>
                  <a:gd name="T43" fmla="*/ 0 h 3368"/>
                  <a:gd name="T44" fmla="*/ 0 w 3482"/>
                  <a:gd name="T45" fmla="*/ 0 h 3368"/>
                  <a:gd name="T46" fmla="*/ 0 w 3482"/>
                  <a:gd name="T47" fmla="*/ 0 h 3368"/>
                  <a:gd name="T48" fmla="*/ 0 w 3482"/>
                  <a:gd name="T49" fmla="*/ 0 h 3368"/>
                  <a:gd name="T50" fmla="*/ 0 w 3482"/>
                  <a:gd name="T51" fmla="*/ 0 h 3368"/>
                  <a:gd name="T52" fmla="*/ 0 w 3482"/>
                  <a:gd name="T53" fmla="*/ 0 h 3368"/>
                  <a:gd name="T54" fmla="*/ 0 w 3482"/>
                  <a:gd name="T55" fmla="*/ 0 h 3368"/>
                  <a:gd name="T56" fmla="*/ 0 w 3482"/>
                  <a:gd name="T57" fmla="*/ 0 h 3368"/>
                  <a:gd name="T58" fmla="*/ 0 w 3482"/>
                  <a:gd name="T59" fmla="*/ 0 h 3368"/>
                  <a:gd name="T60" fmla="*/ 0 w 3482"/>
                  <a:gd name="T61" fmla="*/ 0 h 3368"/>
                  <a:gd name="T62" fmla="*/ 0 w 3482"/>
                  <a:gd name="T63" fmla="*/ 0 h 3368"/>
                  <a:gd name="T64" fmla="*/ 0 w 3482"/>
                  <a:gd name="T65" fmla="*/ 0 h 3368"/>
                  <a:gd name="T66" fmla="*/ 0 w 3482"/>
                  <a:gd name="T67" fmla="*/ 0 h 3368"/>
                  <a:gd name="T68" fmla="*/ 0 w 3482"/>
                  <a:gd name="T69" fmla="*/ 0 h 3368"/>
                  <a:gd name="T70" fmla="*/ 0 w 3482"/>
                  <a:gd name="T71" fmla="*/ 0 h 3368"/>
                  <a:gd name="T72" fmla="*/ 0 w 3482"/>
                  <a:gd name="T73" fmla="*/ 0 h 3368"/>
                  <a:gd name="T74" fmla="*/ 0 w 3482"/>
                  <a:gd name="T75" fmla="*/ 0 h 3368"/>
                  <a:gd name="T76" fmla="*/ 0 w 3482"/>
                  <a:gd name="T77" fmla="*/ 0 h 3368"/>
                  <a:gd name="T78" fmla="*/ 0 w 3482"/>
                  <a:gd name="T79" fmla="*/ 0 h 3368"/>
                  <a:gd name="T80" fmla="*/ 0 w 3482"/>
                  <a:gd name="T81" fmla="*/ 0 h 3368"/>
                  <a:gd name="T82" fmla="*/ 0 w 3482"/>
                  <a:gd name="T83" fmla="*/ 0 h 3368"/>
                  <a:gd name="T84" fmla="*/ 0 w 3482"/>
                  <a:gd name="T85" fmla="*/ 0 h 3368"/>
                  <a:gd name="T86" fmla="*/ 0 w 3482"/>
                  <a:gd name="T87" fmla="*/ 0 h 3368"/>
                  <a:gd name="T88" fmla="*/ 0 w 3482"/>
                  <a:gd name="T89" fmla="*/ 0 h 3368"/>
                  <a:gd name="T90" fmla="*/ 0 w 3482"/>
                  <a:gd name="T91" fmla="*/ 0 h 3368"/>
                  <a:gd name="T92" fmla="*/ 0 w 3482"/>
                  <a:gd name="T93" fmla="*/ 0 h 3368"/>
                  <a:gd name="T94" fmla="*/ 0 w 3482"/>
                  <a:gd name="T95" fmla="*/ 0 h 3368"/>
                  <a:gd name="T96" fmla="*/ 0 w 3482"/>
                  <a:gd name="T97" fmla="*/ 0 h 3368"/>
                  <a:gd name="T98" fmla="*/ 0 w 3482"/>
                  <a:gd name="T99" fmla="*/ 0 h 3368"/>
                  <a:gd name="T100" fmla="*/ 0 w 3482"/>
                  <a:gd name="T101" fmla="*/ 0 h 3368"/>
                  <a:gd name="T102" fmla="*/ 0 w 3482"/>
                  <a:gd name="T103" fmla="*/ 0 h 3368"/>
                  <a:gd name="T104" fmla="*/ 0 w 3482"/>
                  <a:gd name="T105" fmla="*/ 0 h 3368"/>
                  <a:gd name="T106" fmla="*/ 0 w 3482"/>
                  <a:gd name="T107" fmla="*/ 0 h 3368"/>
                  <a:gd name="T108" fmla="*/ 0 w 3482"/>
                  <a:gd name="T109" fmla="*/ 0 h 3368"/>
                  <a:gd name="T110" fmla="*/ 0 w 3482"/>
                  <a:gd name="T111" fmla="*/ 0 h 3368"/>
                  <a:gd name="T112" fmla="*/ 0 w 3482"/>
                  <a:gd name="T113" fmla="*/ 0 h 3368"/>
                  <a:gd name="T114" fmla="*/ 0 w 3482"/>
                  <a:gd name="T115" fmla="*/ 0 h 33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82"/>
                  <a:gd name="T175" fmla="*/ 0 h 3368"/>
                  <a:gd name="T176" fmla="*/ 3482 w 3482"/>
                  <a:gd name="T177" fmla="*/ 3368 h 33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82" h="3368">
                    <a:moveTo>
                      <a:pt x="737" y="3368"/>
                    </a:moveTo>
                    <a:lnTo>
                      <a:pt x="620" y="3297"/>
                    </a:lnTo>
                    <a:lnTo>
                      <a:pt x="499" y="3238"/>
                    </a:lnTo>
                    <a:lnTo>
                      <a:pt x="373" y="3175"/>
                    </a:lnTo>
                    <a:lnTo>
                      <a:pt x="260" y="3112"/>
                    </a:lnTo>
                    <a:lnTo>
                      <a:pt x="153" y="3031"/>
                    </a:lnTo>
                    <a:lnTo>
                      <a:pt x="72" y="2937"/>
                    </a:lnTo>
                    <a:lnTo>
                      <a:pt x="17" y="2819"/>
                    </a:lnTo>
                    <a:lnTo>
                      <a:pt x="0" y="2680"/>
                    </a:lnTo>
                    <a:lnTo>
                      <a:pt x="41" y="2617"/>
                    </a:lnTo>
                    <a:lnTo>
                      <a:pt x="98" y="2523"/>
                    </a:lnTo>
                    <a:lnTo>
                      <a:pt x="162" y="2410"/>
                    </a:lnTo>
                    <a:lnTo>
                      <a:pt x="243" y="2289"/>
                    </a:lnTo>
                    <a:lnTo>
                      <a:pt x="319" y="2172"/>
                    </a:lnTo>
                    <a:lnTo>
                      <a:pt x="400" y="2078"/>
                    </a:lnTo>
                    <a:lnTo>
                      <a:pt x="472" y="2020"/>
                    </a:lnTo>
                    <a:lnTo>
                      <a:pt x="549" y="2006"/>
                    </a:lnTo>
                    <a:lnTo>
                      <a:pt x="571" y="2028"/>
                    </a:lnTo>
                    <a:lnTo>
                      <a:pt x="598" y="2056"/>
                    </a:lnTo>
                    <a:lnTo>
                      <a:pt x="626" y="2082"/>
                    </a:lnTo>
                    <a:lnTo>
                      <a:pt x="652" y="2109"/>
                    </a:lnTo>
                    <a:lnTo>
                      <a:pt x="679" y="2131"/>
                    </a:lnTo>
                    <a:lnTo>
                      <a:pt x="715" y="2159"/>
                    </a:lnTo>
                    <a:lnTo>
                      <a:pt x="751" y="2181"/>
                    </a:lnTo>
                    <a:lnTo>
                      <a:pt x="796" y="2208"/>
                    </a:lnTo>
                    <a:lnTo>
                      <a:pt x="774" y="2240"/>
                    </a:lnTo>
                    <a:lnTo>
                      <a:pt x="747" y="2285"/>
                    </a:lnTo>
                    <a:lnTo>
                      <a:pt x="715" y="2334"/>
                    </a:lnTo>
                    <a:lnTo>
                      <a:pt x="688" y="2392"/>
                    </a:lnTo>
                    <a:lnTo>
                      <a:pt x="661" y="2447"/>
                    </a:lnTo>
                    <a:lnTo>
                      <a:pt x="638" y="2505"/>
                    </a:lnTo>
                    <a:lnTo>
                      <a:pt x="626" y="2554"/>
                    </a:lnTo>
                    <a:lnTo>
                      <a:pt x="626" y="2595"/>
                    </a:lnTo>
                    <a:lnTo>
                      <a:pt x="666" y="2554"/>
                    </a:lnTo>
                    <a:lnTo>
                      <a:pt x="711" y="2518"/>
                    </a:lnTo>
                    <a:lnTo>
                      <a:pt x="751" y="2473"/>
                    </a:lnTo>
                    <a:lnTo>
                      <a:pt x="792" y="2433"/>
                    </a:lnTo>
                    <a:lnTo>
                      <a:pt x="828" y="2384"/>
                    </a:lnTo>
                    <a:lnTo>
                      <a:pt x="863" y="2339"/>
                    </a:lnTo>
                    <a:lnTo>
                      <a:pt x="891" y="2289"/>
                    </a:lnTo>
                    <a:lnTo>
                      <a:pt x="922" y="2244"/>
                    </a:lnTo>
                    <a:lnTo>
                      <a:pt x="954" y="2244"/>
                    </a:lnTo>
                    <a:lnTo>
                      <a:pt x="985" y="2244"/>
                    </a:lnTo>
                    <a:lnTo>
                      <a:pt x="1017" y="2244"/>
                    </a:lnTo>
                    <a:lnTo>
                      <a:pt x="1053" y="2244"/>
                    </a:lnTo>
                    <a:lnTo>
                      <a:pt x="1084" y="2244"/>
                    </a:lnTo>
                    <a:lnTo>
                      <a:pt x="1116" y="2244"/>
                    </a:lnTo>
                    <a:lnTo>
                      <a:pt x="1148" y="2244"/>
                    </a:lnTo>
                    <a:lnTo>
                      <a:pt x="1183" y="2244"/>
                    </a:lnTo>
                    <a:lnTo>
                      <a:pt x="1160" y="2303"/>
                    </a:lnTo>
                    <a:lnTo>
                      <a:pt x="1142" y="2366"/>
                    </a:lnTo>
                    <a:lnTo>
                      <a:pt x="1129" y="2424"/>
                    </a:lnTo>
                    <a:lnTo>
                      <a:pt x="1116" y="2487"/>
                    </a:lnTo>
                    <a:lnTo>
                      <a:pt x="1098" y="2546"/>
                    </a:lnTo>
                    <a:lnTo>
                      <a:pt x="1079" y="2609"/>
                    </a:lnTo>
                    <a:lnTo>
                      <a:pt x="1061" y="2667"/>
                    </a:lnTo>
                    <a:lnTo>
                      <a:pt x="1048" y="2730"/>
                    </a:lnTo>
                    <a:lnTo>
                      <a:pt x="1057" y="2730"/>
                    </a:lnTo>
                    <a:lnTo>
                      <a:pt x="1071" y="2744"/>
                    </a:lnTo>
                    <a:lnTo>
                      <a:pt x="1107" y="2680"/>
                    </a:lnTo>
                    <a:lnTo>
                      <a:pt x="1142" y="2617"/>
                    </a:lnTo>
                    <a:lnTo>
                      <a:pt x="1170" y="2554"/>
                    </a:lnTo>
                    <a:lnTo>
                      <a:pt x="1201" y="2491"/>
                    </a:lnTo>
                    <a:lnTo>
                      <a:pt x="1223" y="2424"/>
                    </a:lnTo>
                    <a:lnTo>
                      <a:pt x="1246" y="2361"/>
                    </a:lnTo>
                    <a:lnTo>
                      <a:pt x="1269" y="2293"/>
                    </a:lnTo>
                    <a:lnTo>
                      <a:pt x="1296" y="2230"/>
                    </a:lnTo>
                    <a:lnTo>
                      <a:pt x="1565" y="2042"/>
                    </a:lnTo>
                    <a:lnTo>
                      <a:pt x="1781" y="1853"/>
                    </a:lnTo>
                    <a:lnTo>
                      <a:pt x="1953" y="1655"/>
                    </a:lnTo>
                    <a:lnTo>
                      <a:pt x="2101" y="1449"/>
                    </a:lnTo>
                    <a:lnTo>
                      <a:pt x="2222" y="1214"/>
                    </a:lnTo>
                    <a:lnTo>
                      <a:pt x="2340" y="971"/>
                    </a:lnTo>
                    <a:lnTo>
                      <a:pt x="2465" y="692"/>
                    </a:lnTo>
                    <a:lnTo>
                      <a:pt x="2609" y="387"/>
                    </a:lnTo>
                    <a:lnTo>
                      <a:pt x="2636" y="332"/>
                    </a:lnTo>
                    <a:lnTo>
                      <a:pt x="2663" y="292"/>
                    </a:lnTo>
                    <a:lnTo>
                      <a:pt x="2686" y="257"/>
                    </a:lnTo>
                    <a:lnTo>
                      <a:pt x="2708" y="225"/>
                    </a:lnTo>
                    <a:lnTo>
                      <a:pt x="2726" y="180"/>
                    </a:lnTo>
                    <a:lnTo>
                      <a:pt x="2749" y="139"/>
                    </a:lnTo>
                    <a:lnTo>
                      <a:pt x="2775" y="81"/>
                    </a:lnTo>
                    <a:lnTo>
                      <a:pt x="2821" y="8"/>
                    </a:lnTo>
                    <a:lnTo>
                      <a:pt x="2834" y="4"/>
                    </a:lnTo>
                    <a:lnTo>
                      <a:pt x="2856" y="0"/>
                    </a:lnTo>
                    <a:lnTo>
                      <a:pt x="2906" y="45"/>
                    </a:lnTo>
                    <a:lnTo>
                      <a:pt x="2969" y="103"/>
                    </a:lnTo>
                    <a:lnTo>
                      <a:pt x="3046" y="176"/>
                    </a:lnTo>
                    <a:lnTo>
                      <a:pt x="3135" y="251"/>
                    </a:lnTo>
                    <a:lnTo>
                      <a:pt x="3222" y="314"/>
                    </a:lnTo>
                    <a:lnTo>
                      <a:pt x="3311" y="378"/>
                    </a:lnTo>
                    <a:lnTo>
                      <a:pt x="3396" y="423"/>
                    </a:lnTo>
                    <a:lnTo>
                      <a:pt x="3482" y="449"/>
                    </a:lnTo>
                    <a:lnTo>
                      <a:pt x="3455" y="526"/>
                    </a:lnTo>
                    <a:lnTo>
                      <a:pt x="3401" y="634"/>
                    </a:lnTo>
                    <a:lnTo>
                      <a:pt x="3329" y="759"/>
                    </a:lnTo>
                    <a:lnTo>
                      <a:pt x="3248" y="899"/>
                    </a:lnTo>
                    <a:lnTo>
                      <a:pt x="3158" y="1038"/>
                    </a:lnTo>
                    <a:lnTo>
                      <a:pt x="3073" y="1174"/>
                    </a:lnTo>
                    <a:lnTo>
                      <a:pt x="2996" y="1291"/>
                    </a:lnTo>
                    <a:lnTo>
                      <a:pt x="2943" y="1394"/>
                    </a:lnTo>
                    <a:lnTo>
                      <a:pt x="2781" y="1597"/>
                    </a:lnTo>
                    <a:lnTo>
                      <a:pt x="2613" y="1821"/>
                    </a:lnTo>
                    <a:lnTo>
                      <a:pt x="2433" y="2046"/>
                    </a:lnTo>
                    <a:lnTo>
                      <a:pt x="2253" y="2275"/>
                    </a:lnTo>
                    <a:lnTo>
                      <a:pt x="2061" y="2496"/>
                    </a:lnTo>
                    <a:lnTo>
                      <a:pt x="1862" y="2703"/>
                    </a:lnTo>
                    <a:lnTo>
                      <a:pt x="1656" y="2882"/>
                    </a:lnTo>
                    <a:lnTo>
                      <a:pt x="1448" y="3040"/>
                    </a:lnTo>
                    <a:lnTo>
                      <a:pt x="1381" y="3062"/>
                    </a:lnTo>
                    <a:lnTo>
                      <a:pt x="1296" y="3108"/>
                    </a:lnTo>
                    <a:lnTo>
                      <a:pt x="1188" y="3157"/>
                    </a:lnTo>
                    <a:lnTo>
                      <a:pt x="1075" y="3220"/>
                    </a:lnTo>
                    <a:lnTo>
                      <a:pt x="962" y="3270"/>
                    </a:lnTo>
                    <a:lnTo>
                      <a:pt x="863" y="3319"/>
                    </a:lnTo>
                    <a:lnTo>
                      <a:pt x="782" y="3355"/>
                    </a:lnTo>
                    <a:lnTo>
                      <a:pt x="737" y="33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Freeform 30"/>
              <p:cNvSpPr>
                <a:spLocks/>
              </p:cNvSpPr>
              <p:nvPr/>
            </p:nvSpPr>
            <p:spPr bwMode="auto">
              <a:xfrm>
                <a:off x="1813" y="3174"/>
                <a:ext cx="342" cy="1364"/>
              </a:xfrm>
              <a:custGeom>
                <a:avLst/>
                <a:gdLst>
                  <a:gd name="T0" fmla="*/ 0 w 1708"/>
                  <a:gd name="T1" fmla="*/ 0 h 6824"/>
                  <a:gd name="T2" fmla="*/ 0 w 1708"/>
                  <a:gd name="T3" fmla="*/ 0 h 6824"/>
                  <a:gd name="T4" fmla="*/ 0 w 1708"/>
                  <a:gd name="T5" fmla="*/ 0 h 6824"/>
                  <a:gd name="T6" fmla="*/ 0 w 1708"/>
                  <a:gd name="T7" fmla="*/ 0 h 6824"/>
                  <a:gd name="T8" fmla="*/ 0 w 1708"/>
                  <a:gd name="T9" fmla="*/ 0 h 6824"/>
                  <a:gd name="T10" fmla="*/ 0 w 1708"/>
                  <a:gd name="T11" fmla="*/ 0 h 6824"/>
                  <a:gd name="T12" fmla="*/ 0 w 1708"/>
                  <a:gd name="T13" fmla="*/ 0 h 6824"/>
                  <a:gd name="T14" fmla="*/ 0 w 1708"/>
                  <a:gd name="T15" fmla="*/ 0 h 6824"/>
                  <a:gd name="T16" fmla="*/ 0 w 1708"/>
                  <a:gd name="T17" fmla="*/ 0 h 6824"/>
                  <a:gd name="T18" fmla="*/ 0 w 1708"/>
                  <a:gd name="T19" fmla="*/ 0 h 6824"/>
                  <a:gd name="T20" fmla="*/ 0 w 1708"/>
                  <a:gd name="T21" fmla="*/ 0 h 6824"/>
                  <a:gd name="T22" fmla="*/ 0 w 1708"/>
                  <a:gd name="T23" fmla="*/ 0 h 6824"/>
                  <a:gd name="T24" fmla="*/ 0 w 1708"/>
                  <a:gd name="T25" fmla="*/ 0 h 6824"/>
                  <a:gd name="T26" fmla="*/ 0 w 1708"/>
                  <a:gd name="T27" fmla="*/ 0 h 6824"/>
                  <a:gd name="T28" fmla="*/ 0 w 1708"/>
                  <a:gd name="T29" fmla="*/ 0 h 6824"/>
                  <a:gd name="T30" fmla="*/ 0 w 1708"/>
                  <a:gd name="T31" fmla="*/ 0 h 6824"/>
                  <a:gd name="T32" fmla="*/ 0 w 1708"/>
                  <a:gd name="T33" fmla="*/ 0 h 6824"/>
                  <a:gd name="T34" fmla="*/ 0 w 1708"/>
                  <a:gd name="T35" fmla="*/ 0 h 6824"/>
                  <a:gd name="T36" fmla="*/ 0 w 1708"/>
                  <a:gd name="T37" fmla="*/ 0 h 6824"/>
                  <a:gd name="T38" fmla="*/ 0 w 1708"/>
                  <a:gd name="T39" fmla="*/ 0 h 6824"/>
                  <a:gd name="T40" fmla="*/ 0 w 1708"/>
                  <a:gd name="T41" fmla="*/ 0 h 6824"/>
                  <a:gd name="T42" fmla="*/ 0 w 1708"/>
                  <a:gd name="T43" fmla="*/ 0 h 6824"/>
                  <a:gd name="T44" fmla="*/ 0 w 1708"/>
                  <a:gd name="T45" fmla="*/ 0 h 6824"/>
                  <a:gd name="T46" fmla="*/ 0 w 1708"/>
                  <a:gd name="T47" fmla="*/ 0 h 6824"/>
                  <a:gd name="T48" fmla="*/ 0 w 1708"/>
                  <a:gd name="T49" fmla="*/ 0 h 6824"/>
                  <a:gd name="T50" fmla="*/ 0 w 1708"/>
                  <a:gd name="T51" fmla="*/ 0 h 6824"/>
                  <a:gd name="T52" fmla="*/ 0 w 1708"/>
                  <a:gd name="T53" fmla="*/ 0 h 6824"/>
                  <a:gd name="T54" fmla="*/ 0 w 1708"/>
                  <a:gd name="T55" fmla="*/ 0 h 6824"/>
                  <a:gd name="T56" fmla="*/ 0 w 1708"/>
                  <a:gd name="T57" fmla="*/ 0 h 6824"/>
                  <a:gd name="T58" fmla="*/ 0 w 1708"/>
                  <a:gd name="T59" fmla="*/ 0 h 6824"/>
                  <a:gd name="T60" fmla="*/ 0 w 1708"/>
                  <a:gd name="T61" fmla="*/ 0 h 6824"/>
                  <a:gd name="T62" fmla="*/ 0 w 1708"/>
                  <a:gd name="T63" fmla="*/ 0 h 6824"/>
                  <a:gd name="T64" fmla="*/ 0 w 1708"/>
                  <a:gd name="T65" fmla="*/ 0 h 6824"/>
                  <a:gd name="T66" fmla="*/ 0 w 1708"/>
                  <a:gd name="T67" fmla="*/ 0 h 6824"/>
                  <a:gd name="T68" fmla="*/ 0 w 1708"/>
                  <a:gd name="T69" fmla="*/ 0 h 6824"/>
                  <a:gd name="T70" fmla="*/ 0 w 1708"/>
                  <a:gd name="T71" fmla="*/ 0 h 6824"/>
                  <a:gd name="T72" fmla="*/ 0 w 1708"/>
                  <a:gd name="T73" fmla="*/ 0 h 6824"/>
                  <a:gd name="T74" fmla="*/ 0 w 1708"/>
                  <a:gd name="T75" fmla="*/ 0 h 6824"/>
                  <a:gd name="T76" fmla="*/ 0 w 1708"/>
                  <a:gd name="T77" fmla="*/ 0 h 6824"/>
                  <a:gd name="T78" fmla="*/ 0 w 1708"/>
                  <a:gd name="T79" fmla="*/ 0 h 6824"/>
                  <a:gd name="T80" fmla="*/ 0 w 1708"/>
                  <a:gd name="T81" fmla="*/ 0 h 6824"/>
                  <a:gd name="T82" fmla="*/ 0 w 1708"/>
                  <a:gd name="T83" fmla="*/ 0 h 6824"/>
                  <a:gd name="T84" fmla="*/ 0 w 1708"/>
                  <a:gd name="T85" fmla="*/ 0 h 6824"/>
                  <a:gd name="T86" fmla="*/ 0 w 1708"/>
                  <a:gd name="T87" fmla="*/ 0 h 6824"/>
                  <a:gd name="T88" fmla="*/ 0 w 1708"/>
                  <a:gd name="T89" fmla="*/ 0 h 6824"/>
                  <a:gd name="T90" fmla="*/ 0 w 1708"/>
                  <a:gd name="T91" fmla="*/ 0 h 6824"/>
                  <a:gd name="T92" fmla="*/ 0 w 1708"/>
                  <a:gd name="T93" fmla="*/ 0 h 6824"/>
                  <a:gd name="T94" fmla="*/ 0 w 1708"/>
                  <a:gd name="T95" fmla="*/ 0 h 6824"/>
                  <a:gd name="T96" fmla="*/ 0 w 1708"/>
                  <a:gd name="T97" fmla="*/ 0 h 6824"/>
                  <a:gd name="T98" fmla="*/ 0 w 1708"/>
                  <a:gd name="T99" fmla="*/ 0 h 6824"/>
                  <a:gd name="T100" fmla="*/ 0 w 1708"/>
                  <a:gd name="T101" fmla="*/ 0 h 6824"/>
                  <a:gd name="T102" fmla="*/ 0 w 1708"/>
                  <a:gd name="T103" fmla="*/ 0 h 6824"/>
                  <a:gd name="T104" fmla="*/ 0 w 1708"/>
                  <a:gd name="T105" fmla="*/ 0 h 6824"/>
                  <a:gd name="T106" fmla="*/ 0 w 1708"/>
                  <a:gd name="T107" fmla="*/ 0 h 6824"/>
                  <a:gd name="T108" fmla="*/ 0 w 1708"/>
                  <a:gd name="T109" fmla="*/ 0 h 68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08"/>
                  <a:gd name="T166" fmla="*/ 0 h 6824"/>
                  <a:gd name="T167" fmla="*/ 1708 w 1708"/>
                  <a:gd name="T168" fmla="*/ 6824 h 68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08" h="6824">
                    <a:moveTo>
                      <a:pt x="89" y="6824"/>
                    </a:moveTo>
                    <a:lnTo>
                      <a:pt x="63" y="6729"/>
                    </a:lnTo>
                    <a:lnTo>
                      <a:pt x="49" y="6644"/>
                    </a:lnTo>
                    <a:lnTo>
                      <a:pt x="35" y="6559"/>
                    </a:lnTo>
                    <a:lnTo>
                      <a:pt x="31" y="6478"/>
                    </a:lnTo>
                    <a:lnTo>
                      <a:pt x="18" y="6397"/>
                    </a:lnTo>
                    <a:lnTo>
                      <a:pt x="12" y="6316"/>
                    </a:lnTo>
                    <a:lnTo>
                      <a:pt x="4" y="6239"/>
                    </a:lnTo>
                    <a:lnTo>
                      <a:pt x="0" y="6162"/>
                    </a:lnTo>
                    <a:lnTo>
                      <a:pt x="26" y="5703"/>
                    </a:lnTo>
                    <a:lnTo>
                      <a:pt x="40" y="5250"/>
                    </a:lnTo>
                    <a:lnTo>
                      <a:pt x="49" y="4800"/>
                    </a:lnTo>
                    <a:lnTo>
                      <a:pt x="58" y="4355"/>
                    </a:lnTo>
                    <a:lnTo>
                      <a:pt x="71" y="3909"/>
                    </a:lnTo>
                    <a:lnTo>
                      <a:pt x="103" y="3464"/>
                    </a:lnTo>
                    <a:lnTo>
                      <a:pt x="152" y="3023"/>
                    </a:lnTo>
                    <a:lnTo>
                      <a:pt x="237" y="2582"/>
                    </a:lnTo>
                    <a:lnTo>
                      <a:pt x="328" y="2240"/>
                    </a:lnTo>
                    <a:lnTo>
                      <a:pt x="417" y="1917"/>
                    </a:lnTo>
                    <a:lnTo>
                      <a:pt x="508" y="1597"/>
                    </a:lnTo>
                    <a:lnTo>
                      <a:pt x="603" y="1296"/>
                    </a:lnTo>
                    <a:lnTo>
                      <a:pt x="696" y="986"/>
                    </a:lnTo>
                    <a:lnTo>
                      <a:pt x="809" y="684"/>
                    </a:lnTo>
                    <a:lnTo>
                      <a:pt x="931" y="374"/>
                    </a:lnTo>
                    <a:lnTo>
                      <a:pt x="1075" y="59"/>
                    </a:lnTo>
                    <a:lnTo>
                      <a:pt x="1147" y="55"/>
                    </a:lnTo>
                    <a:lnTo>
                      <a:pt x="1223" y="50"/>
                    </a:lnTo>
                    <a:lnTo>
                      <a:pt x="1299" y="45"/>
                    </a:lnTo>
                    <a:lnTo>
                      <a:pt x="1380" y="41"/>
                    </a:lnTo>
                    <a:lnTo>
                      <a:pt x="1457" y="32"/>
                    </a:lnTo>
                    <a:lnTo>
                      <a:pt x="1538" y="23"/>
                    </a:lnTo>
                    <a:lnTo>
                      <a:pt x="1623" y="10"/>
                    </a:lnTo>
                    <a:lnTo>
                      <a:pt x="1708" y="0"/>
                    </a:lnTo>
                    <a:lnTo>
                      <a:pt x="1637" y="203"/>
                    </a:lnTo>
                    <a:lnTo>
                      <a:pt x="1574" y="409"/>
                    </a:lnTo>
                    <a:lnTo>
                      <a:pt x="1506" y="617"/>
                    </a:lnTo>
                    <a:lnTo>
                      <a:pt x="1453" y="824"/>
                    </a:lnTo>
                    <a:lnTo>
                      <a:pt x="1390" y="1026"/>
                    </a:lnTo>
                    <a:lnTo>
                      <a:pt x="1340" y="1237"/>
                    </a:lnTo>
                    <a:lnTo>
                      <a:pt x="1291" y="1449"/>
                    </a:lnTo>
                    <a:lnTo>
                      <a:pt x="1250" y="1669"/>
                    </a:lnTo>
                    <a:lnTo>
                      <a:pt x="1228" y="1692"/>
                    </a:lnTo>
                    <a:lnTo>
                      <a:pt x="1210" y="1732"/>
                    </a:lnTo>
                    <a:lnTo>
                      <a:pt x="1142" y="1696"/>
                    </a:lnTo>
                    <a:lnTo>
                      <a:pt x="1075" y="1692"/>
                    </a:lnTo>
                    <a:lnTo>
                      <a:pt x="1007" y="1710"/>
                    </a:lnTo>
                    <a:lnTo>
                      <a:pt x="939" y="1750"/>
                    </a:lnTo>
                    <a:lnTo>
                      <a:pt x="872" y="1795"/>
                    </a:lnTo>
                    <a:lnTo>
                      <a:pt x="818" y="1854"/>
                    </a:lnTo>
                    <a:lnTo>
                      <a:pt x="765" y="1903"/>
                    </a:lnTo>
                    <a:lnTo>
                      <a:pt x="724" y="1957"/>
                    </a:lnTo>
                    <a:lnTo>
                      <a:pt x="737" y="1961"/>
                    </a:lnTo>
                    <a:lnTo>
                      <a:pt x="751" y="1979"/>
                    </a:lnTo>
                    <a:lnTo>
                      <a:pt x="805" y="1971"/>
                    </a:lnTo>
                    <a:lnTo>
                      <a:pt x="858" y="1957"/>
                    </a:lnTo>
                    <a:lnTo>
                      <a:pt x="917" y="1930"/>
                    </a:lnTo>
                    <a:lnTo>
                      <a:pt x="976" y="1908"/>
                    </a:lnTo>
                    <a:lnTo>
                      <a:pt x="1030" y="1876"/>
                    </a:lnTo>
                    <a:lnTo>
                      <a:pt x="1093" y="1849"/>
                    </a:lnTo>
                    <a:lnTo>
                      <a:pt x="1156" y="1822"/>
                    </a:lnTo>
                    <a:lnTo>
                      <a:pt x="1223" y="1809"/>
                    </a:lnTo>
                    <a:lnTo>
                      <a:pt x="1214" y="1844"/>
                    </a:lnTo>
                    <a:lnTo>
                      <a:pt x="1210" y="1880"/>
                    </a:lnTo>
                    <a:lnTo>
                      <a:pt x="1206" y="1917"/>
                    </a:lnTo>
                    <a:lnTo>
                      <a:pt x="1200" y="1957"/>
                    </a:lnTo>
                    <a:lnTo>
                      <a:pt x="1192" y="1993"/>
                    </a:lnTo>
                    <a:lnTo>
                      <a:pt x="1187" y="2029"/>
                    </a:lnTo>
                    <a:lnTo>
                      <a:pt x="1178" y="2065"/>
                    </a:lnTo>
                    <a:lnTo>
                      <a:pt x="1174" y="2105"/>
                    </a:lnTo>
                    <a:lnTo>
                      <a:pt x="1083" y="2141"/>
                    </a:lnTo>
                    <a:lnTo>
                      <a:pt x="1007" y="2196"/>
                    </a:lnTo>
                    <a:lnTo>
                      <a:pt x="939" y="2254"/>
                    </a:lnTo>
                    <a:lnTo>
                      <a:pt x="872" y="2321"/>
                    </a:lnTo>
                    <a:lnTo>
                      <a:pt x="805" y="2380"/>
                    </a:lnTo>
                    <a:lnTo>
                      <a:pt x="737" y="2438"/>
                    </a:lnTo>
                    <a:lnTo>
                      <a:pt x="665" y="2483"/>
                    </a:lnTo>
                    <a:lnTo>
                      <a:pt x="589" y="2519"/>
                    </a:lnTo>
                    <a:lnTo>
                      <a:pt x="589" y="2556"/>
                    </a:lnTo>
                    <a:lnTo>
                      <a:pt x="589" y="2591"/>
                    </a:lnTo>
                    <a:lnTo>
                      <a:pt x="643" y="2605"/>
                    </a:lnTo>
                    <a:lnTo>
                      <a:pt x="710" y="2591"/>
                    </a:lnTo>
                    <a:lnTo>
                      <a:pt x="777" y="2550"/>
                    </a:lnTo>
                    <a:lnTo>
                      <a:pt x="854" y="2501"/>
                    </a:lnTo>
                    <a:lnTo>
                      <a:pt x="926" y="2438"/>
                    </a:lnTo>
                    <a:lnTo>
                      <a:pt x="1002" y="2380"/>
                    </a:lnTo>
                    <a:lnTo>
                      <a:pt x="1070" y="2330"/>
                    </a:lnTo>
                    <a:lnTo>
                      <a:pt x="1137" y="2307"/>
                    </a:lnTo>
                    <a:lnTo>
                      <a:pt x="1124" y="2344"/>
                    </a:lnTo>
                    <a:lnTo>
                      <a:pt x="1115" y="2384"/>
                    </a:lnTo>
                    <a:lnTo>
                      <a:pt x="1101" y="2425"/>
                    </a:lnTo>
                    <a:lnTo>
                      <a:pt x="1088" y="2479"/>
                    </a:lnTo>
                    <a:lnTo>
                      <a:pt x="1061" y="2550"/>
                    </a:lnTo>
                    <a:lnTo>
                      <a:pt x="1026" y="2655"/>
                    </a:lnTo>
                    <a:lnTo>
                      <a:pt x="976" y="2793"/>
                    </a:lnTo>
                    <a:lnTo>
                      <a:pt x="913" y="2977"/>
                    </a:lnTo>
                    <a:lnTo>
                      <a:pt x="741" y="3369"/>
                    </a:lnTo>
                    <a:lnTo>
                      <a:pt x="593" y="3760"/>
                    </a:lnTo>
                    <a:lnTo>
                      <a:pt x="467" y="4143"/>
                    </a:lnTo>
                    <a:lnTo>
                      <a:pt x="386" y="4534"/>
                    </a:lnTo>
                    <a:lnTo>
                      <a:pt x="342" y="4926"/>
                    </a:lnTo>
                    <a:lnTo>
                      <a:pt x="360" y="5330"/>
                    </a:lnTo>
                    <a:lnTo>
                      <a:pt x="441" y="5740"/>
                    </a:lnTo>
                    <a:lnTo>
                      <a:pt x="603" y="6171"/>
                    </a:lnTo>
                    <a:lnTo>
                      <a:pt x="579" y="6203"/>
                    </a:lnTo>
                    <a:lnTo>
                      <a:pt x="526" y="6275"/>
                    </a:lnTo>
                    <a:lnTo>
                      <a:pt x="449" y="6373"/>
                    </a:lnTo>
                    <a:lnTo>
                      <a:pt x="364" y="6486"/>
                    </a:lnTo>
                    <a:lnTo>
                      <a:pt x="269" y="6599"/>
                    </a:lnTo>
                    <a:lnTo>
                      <a:pt x="188" y="6702"/>
                    </a:lnTo>
                    <a:lnTo>
                      <a:pt x="121" y="6778"/>
                    </a:lnTo>
                    <a:lnTo>
                      <a:pt x="89" y="6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31"/>
              <p:cNvSpPr>
                <a:spLocks/>
              </p:cNvSpPr>
              <p:nvPr/>
            </p:nvSpPr>
            <p:spPr bwMode="auto">
              <a:xfrm>
                <a:off x="2428" y="3468"/>
                <a:ext cx="371" cy="658"/>
              </a:xfrm>
              <a:custGeom>
                <a:avLst/>
                <a:gdLst>
                  <a:gd name="T0" fmla="*/ 0 w 1858"/>
                  <a:gd name="T1" fmla="*/ 0 h 3293"/>
                  <a:gd name="T2" fmla="*/ 0 w 1858"/>
                  <a:gd name="T3" fmla="*/ 0 h 3293"/>
                  <a:gd name="T4" fmla="*/ 0 w 1858"/>
                  <a:gd name="T5" fmla="*/ 0 h 3293"/>
                  <a:gd name="T6" fmla="*/ 0 w 1858"/>
                  <a:gd name="T7" fmla="*/ 0 h 3293"/>
                  <a:gd name="T8" fmla="*/ 0 w 1858"/>
                  <a:gd name="T9" fmla="*/ 0 h 3293"/>
                  <a:gd name="T10" fmla="*/ 0 w 1858"/>
                  <a:gd name="T11" fmla="*/ 0 h 3293"/>
                  <a:gd name="T12" fmla="*/ 0 w 1858"/>
                  <a:gd name="T13" fmla="*/ 0 h 3293"/>
                  <a:gd name="T14" fmla="*/ 0 w 1858"/>
                  <a:gd name="T15" fmla="*/ 0 h 3293"/>
                  <a:gd name="T16" fmla="*/ 0 w 1858"/>
                  <a:gd name="T17" fmla="*/ 0 h 3293"/>
                  <a:gd name="T18" fmla="*/ 0 w 1858"/>
                  <a:gd name="T19" fmla="*/ 0 h 3293"/>
                  <a:gd name="T20" fmla="*/ 0 w 1858"/>
                  <a:gd name="T21" fmla="*/ 0 h 3293"/>
                  <a:gd name="T22" fmla="*/ 0 w 1858"/>
                  <a:gd name="T23" fmla="*/ 0 h 3293"/>
                  <a:gd name="T24" fmla="*/ 0 w 1858"/>
                  <a:gd name="T25" fmla="*/ 0 h 3293"/>
                  <a:gd name="T26" fmla="*/ 0 w 1858"/>
                  <a:gd name="T27" fmla="*/ 0 h 3293"/>
                  <a:gd name="T28" fmla="*/ 0 w 1858"/>
                  <a:gd name="T29" fmla="*/ 0 h 3293"/>
                  <a:gd name="T30" fmla="*/ 0 w 1858"/>
                  <a:gd name="T31" fmla="*/ 0 h 3293"/>
                  <a:gd name="T32" fmla="*/ 0 w 1858"/>
                  <a:gd name="T33" fmla="*/ 0 h 3293"/>
                  <a:gd name="T34" fmla="*/ 0 w 1858"/>
                  <a:gd name="T35" fmla="*/ 0 h 3293"/>
                  <a:gd name="T36" fmla="*/ 0 w 1858"/>
                  <a:gd name="T37" fmla="*/ 0 h 3293"/>
                  <a:gd name="T38" fmla="*/ 0 w 1858"/>
                  <a:gd name="T39" fmla="*/ 0 h 3293"/>
                  <a:gd name="T40" fmla="*/ 0 w 1858"/>
                  <a:gd name="T41" fmla="*/ 0 h 3293"/>
                  <a:gd name="T42" fmla="*/ 0 w 1858"/>
                  <a:gd name="T43" fmla="*/ 0 h 3293"/>
                  <a:gd name="T44" fmla="*/ 0 w 1858"/>
                  <a:gd name="T45" fmla="*/ 0 h 3293"/>
                  <a:gd name="T46" fmla="*/ 0 w 1858"/>
                  <a:gd name="T47" fmla="*/ 0 h 3293"/>
                  <a:gd name="T48" fmla="*/ 0 w 1858"/>
                  <a:gd name="T49" fmla="*/ 0 h 3293"/>
                  <a:gd name="T50" fmla="*/ 0 w 1858"/>
                  <a:gd name="T51" fmla="*/ 0 h 3293"/>
                  <a:gd name="T52" fmla="*/ 0 w 1858"/>
                  <a:gd name="T53" fmla="*/ 0 h 3293"/>
                  <a:gd name="T54" fmla="*/ 0 w 1858"/>
                  <a:gd name="T55" fmla="*/ 0 h 3293"/>
                  <a:gd name="T56" fmla="*/ 0 w 1858"/>
                  <a:gd name="T57" fmla="*/ 0 h 3293"/>
                  <a:gd name="T58" fmla="*/ 0 w 1858"/>
                  <a:gd name="T59" fmla="*/ 0 h 3293"/>
                  <a:gd name="T60" fmla="*/ 0 w 1858"/>
                  <a:gd name="T61" fmla="*/ 0 h 3293"/>
                  <a:gd name="T62" fmla="*/ 0 w 1858"/>
                  <a:gd name="T63" fmla="*/ 0 h 3293"/>
                  <a:gd name="T64" fmla="*/ 0 w 1858"/>
                  <a:gd name="T65" fmla="*/ 0 h 3293"/>
                  <a:gd name="T66" fmla="*/ 0 w 1858"/>
                  <a:gd name="T67" fmla="*/ 0 h 3293"/>
                  <a:gd name="T68" fmla="*/ 0 w 1858"/>
                  <a:gd name="T69" fmla="*/ 0 h 3293"/>
                  <a:gd name="T70" fmla="*/ 0 w 1858"/>
                  <a:gd name="T71" fmla="*/ 0 h 3293"/>
                  <a:gd name="T72" fmla="*/ 0 w 1858"/>
                  <a:gd name="T73" fmla="*/ 0 h 3293"/>
                  <a:gd name="T74" fmla="*/ 0 w 1858"/>
                  <a:gd name="T75" fmla="*/ 0 h 3293"/>
                  <a:gd name="T76" fmla="*/ 0 w 1858"/>
                  <a:gd name="T77" fmla="*/ 0 h 3293"/>
                  <a:gd name="T78" fmla="*/ 0 w 1858"/>
                  <a:gd name="T79" fmla="*/ 0 h 3293"/>
                  <a:gd name="T80" fmla="*/ 0 w 1858"/>
                  <a:gd name="T81" fmla="*/ 0 h 3293"/>
                  <a:gd name="T82" fmla="*/ 0 w 1858"/>
                  <a:gd name="T83" fmla="*/ 0 h 3293"/>
                  <a:gd name="T84" fmla="*/ 0 w 1858"/>
                  <a:gd name="T85" fmla="*/ 0 h 3293"/>
                  <a:gd name="T86" fmla="*/ 0 w 1858"/>
                  <a:gd name="T87" fmla="*/ 0 h 3293"/>
                  <a:gd name="T88" fmla="*/ 0 w 1858"/>
                  <a:gd name="T89" fmla="*/ 0 h 3293"/>
                  <a:gd name="T90" fmla="*/ 0 w 1858"/>
                  <a:gd name="T91" fmla="*/ 0 h 3293"/>
                  <a:gd name="T92" fmla="*/ 0 w 1858"/>
                  <a:gd name="T93" fmla="*/ 0 h 3293"/>
                  <a:gd name="T94" fmla="*/ 0 w 1858"/>
                  <a:gd name="T95" fmla="*/ 0 h 3293"/>
                  <a:gd name="T96" fmla="*/ 0 w 1858"/>
                  <a:gd name="T97" fmla="*/ 0 h 3293"/>
                  <a:gd name="T98" fmla="*/ 0 w 1858"/>
                  <a:gd name="T99" fmla="*/ 0 h 3293"/>
                  <a:gd name="T100" fmla="*/ 0 w 1858"/>
                  <a:gd name="T101" fmla="*/ 0 h 3293"/>
                  <a:gd name="T102" fmla="*/ 0 w 1858"/>
                  <a:gd name="T103" fmla="*/ 0 h 3293"/>
                  <a:gd name="T104" fmla="*/ 0 w 1858"/>
                  <a:gd name="T105" fmla="*/ 0 h 3293"/>
                  <a:gd name="T106" fmla="*/ 0 w 1858"/>
                  <a:gd name="T107" fmla="*/ 0 h 3293"/>
                  <a:gd name="T108" fmla="*/ 0 w 1858"/>
                  <a:gd name="T109" fmla="*/ 0 h 3293"/>
                  <a:gd name="T110" fmla="*/ 0 w 1858"/>
                  <a:gd name="T111" fmla="*/ 0 h 3293"/>
                  <a:gd name="T112" fmla="*/ 0 w 1858"/>
                  <a:gd name="T113" fmla="*/ 0 h 3293"/>
                  <a:gd name="T114" fmla="*/ 0 w 1858"/>
                  <a:gd name="T115" fmla="*/ 0 h 3293"/>
                  <a:gd name="T116" fmla="*/ 0 w 1858"/>
                  <a:gd name="T117" fmla="*/ 0 h 32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58"/>
                  <a:gd name="T178" fmla="*/ 0 h 3293"/>
                  <a:gd name="T179" fmla="*/ 1858 w 1858"/>
                  <a:gd name="T180" fmla="*/ 3293 h 32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58" h="3293">
                    <a:moveTo>
                      <a:pt x="558" y="3293"/>
                    </a:moveTo>
                    <a:lnTo>
                      <a:pt x="468" y="3184"/>
                    </a:lnTo>
                    <a:lnTo>
                      <a:pt x="364" y="3099"/>
                    </a:lnTo>
                    <a:lnTo>
                      <a:pt x="261" y="3022"/>
                    </a:lnTo>
                    <a:lnTo>
                      <a:pt x="166" y="2959"/>
                    </a:lnTo>
                    <a:lnTo>
                      <a:pt x="81" y="2888"/>
                    </a:lnTo>
                    <a:lnTo>
                      <a:pt x="28" y="2816"/>
                    </a:lnTo>
                    <a:lnTo>
                      <a:pt x="0" y="2726"/>
                    </a:lnTo>
                    <a:lnTo>
                      <a:pt x="22" y="2617"/>
                    </a:lnTo>
                    <a:lnTo>
                      <a:pt x="103" y="2631"/>
                    </a:lnTo>
                    <a:lnTo>
                      <a:pt x="184" y="2672"/>
                    </a:lnTo>
                    <a:lnTo>
                      <a:pt x="257" y="2726"/>
                    </a:lnTo>
                    <a:lnTo>
                      <a:pt x="333" y="2793"/>
                    </a:lnTo>
                    <a:lnTo>
                      <a:pt x="401" y="2852"/>
                    </a:lnTo>
                    <a:lnTo>
                      <a:pt x="482" y="2910"/>
                    </a:lnTo>
                    <a:lnTo>
                      <a:pt x="567" y="2951"/>
                    </a:lnTo>
                    <a:lnTo>
                      <a:pt x="670" y="2969"/>
                    </a:lnTo>
                    <a:lnTo>
                      <a:pt x="680" y="2955"/>
                    </a:lnTo>
                    <a:lnTo>
                      <a:pt x="684" y="2955"/>
                    </a:lnTo>
                    <a:lnTo>
                      <a:pt x="617" y="2888"/>
                    </a:lnTo>
                    <a:lnTo>
                      <a:pt x="544" y="2816"/>
                    </a:lnTo>
                    <a:lnTo>
                      <a:pt x="468" y="2744"/>
                    </a:lnTo>
                    <a:lnTo>
                      <a:pt x="392" y="2676"/>
                    </a:lnTo>
                    <a:lnTo>
                      <a:pt x="311" y="2613"/>
                    </a:lnTo>
                    <a:lnTo>
                      <a:pt x="243" y="2564"/>
                    </a:lnTo>
                    <a:lnTo>
                      <a:pt x="176" y="2524"/>
                    </a:lnTo>
                    <a:lnTo>
                      <a:pt x="121" y="2506"/>
                    </a:lnTo>
                    <a:lnTo>
                      <a:pt x="131" y="2447"/>
                    </a:lnTo>
                    <a:lnTo>
                      <a:pt x="153" y="2380"/>
                    </a:lnTo>
                    <a:lnTo>
                      <a:pt x="190" y="2307"/>
                    </a:lnTo>
                    <a:lnTo>
                      <a:pt x="239" y="2236"/>
                    </a:lnTo>
                    <a:lnTo>
                      <a:pt x="283" y="2159"/>
                    </a:lnTo>
                    <a:lnTo>
                      <a:pt x="338" y="2097"/>
                    </a:lnTo>
                    <a:lnTo>
                      <a:pt x="382" y="2034"/>
                    </a:lnTo>
                    <a:lnTo>
                      <a:pt x="423" y="1984"/>
                    </a:lnTo>
                    <a:lnTo>
                      <a:pt x="482" y="1831"/>
                    </a:lnTo>
                    <a:lnTo>
                      <a:pt x="540" y="1678"/>
                    </a:lnTo>
                    <a:lnTo>
                      <a:pt x="594" y="1520"/>
                    </a:lnTo>
                    <a:lnTo>
                      <a:pt x="657" y="1363"/>
                    </a:lnTo>
                    <a:lnTo>
                      <a:pt x="716" y="1206"/>
                    </a:lnTo>
                    <a:lnTo>
                      <a:pt x="787" y="1061"/>
                    </a:lnTo>
                    <a:lnTo>
                      <a:pt x="860" y="923"/>
                    </a:lnTo>
                    <a:lnTo>
                      <a:pt x="945" y="796"/>
                    </a:lnTo>
                    <a:lnTo>
                      <a:pt x="1017" y="508"/>
                    </a:lnTo>
                    <a:lnTo>
                      <a:pt x="1071" y="292"/>
                    </a:lnTo>
                    <a:lnTo>
                      <a:pt x="1111" y="140"/>
                    </a:lnTo>
                    <a:lnTo>
                      <a:pt x="1170" y="45"/>
                    </a:lnTo>
                    <a:lnTo>
                      <a:pt x="1251" y="0"/>
                    </a:lnTo>
                    <a:lnTo>
                      <a:pt x="1386" y="14"/>
                    </a:lnTo>
                    <a:lnTo>
                      <a:pt x="1580" y="73"/>
                    </a:lnTo>
                    <a:lnTo>
                      <a:pt x="1858" y="176"/>
                    </a:lnTo>
                    <a:lnTo>
                      <a:pt x="1777" y="423"/>
                    </a:lnTo>
                    <a:lnTo>
                      <a:pt x="1633" y="842"/>
                    </a:lnTo>
                    <a:lnTo>
                      <a:pt x="1440" y="1354"/>
                    </a:lnTo>
                    <a:lnTo>
                      <a:pt x="1228" y="1917"/>
                    </a:lnTo>
                    <a:lnTo>
                      <a:pt x="1008" y="2447"/>
                    </a:lnTo>
                    <a:lnTo>
                      <a:pt x="810" y="2901"/>
                    </a:lnTo>
                    <a:lnTo>
                      <a:pt x="648" y="3198"/>
                    </a:lnTo>
                    <a:lnTo>
                      <a:pt x="558" y="32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32"/>
              <p:cNvSpPr>
                <a:spLocks/>
              </p:cNvSpPr>
              <p:nvPr/>
            </p:nvSpPr>
            <p:spPr bwMode="auto">
              <a:xfrm>
                <a:off x="2674" y="3250"/>
                <a:ext cx="187" cy="230"/>
              </a:xfrm>
              <a:custGeom>
                <a:avLst/>
                <a:gdLst>
                  <a:gd name="T0" fmla="*/ 0 w 936"/>
                  <a:gd name="T1" fmla="*/ 0 h 1151"/>
                  <a:gd name="T2" fmla="*/ 0 w 936"/>
                  <a:gd name="T3" fmla="*/ 0 h 1151"/>
                  <a:gd name="T4" fmla="*/ 0 w 936"/>
                  <a:gd name="T5" fmla="*/ 0 h 1151"/>
                  <a:gd name="T6" fmla="*/ 0 w 936"/>
                  <a:gd name="T7" fmla="*/ 0 h 1151"/>
                  <a:gd name="T8" fmla="*/ 0 w 936"/>
                  <a:gd name="T9" fmla="*/ 0 h 1151"/>
                  <a:gd name="T10" fmla="*/ 0 w 936"/>
                  <a:gd name="T11" fmla="*/ 0 h 1151"/>
                  <a:gd name="T12" fmla="*/ 0 w 936"/>
                  <a:gd name="T13" fmla="*/ 0 h 1151"/>
                  <a:gd name="T14" fmla="*/ 0 w 936"/>
                  <a:gd name="T15" fmla="*/ 0 h 1151"/>
                  <a:gd name="T16" fmla="*/ 0 w 936"/>
                  <a:gd name="T17" fmla="*/ 0 h 1151"/>
                  <a:gd name="T18" fmla="*/ 0 w 936"/>
                  <a:gd name="T19" fmla="*/ 0 h 1151"/>
                  <a:gd name="T20" fmla="*/ 0 w 936"/>
                  <a:gd name="T21" fmla="*/ 0 h 1151"/>
                  <a:gd name="T22" fmla="*/ 0 w 936"/>
                  <a:gd name="T23" fmla="*/ 0 h 1151"/>
                  <a:gd name="T24" fmla="*/ 0 w 936"/>
                  <a:gd name="T25" fmla="*/ 0 h 1151"/>
                  <a:gd name="T26" fmla="*/ 0 w 936"/>
                  <a:gd name="T27" fmla="*/ 0 h 1151"/>
                  <a:gd name="T28" fmla="*/ 0 w 936"/>
                  <a:gd name="T29" fmla="*/ 0 h 1151"/>
                  <a:gd name="T30" fmla="*/ 0 w 936"/>
                  <a:gd name="T31" fmla="*/ 0 h 1151"/>
                  <a:gd name="T32" fmla="*/ 0 w 936"/>
                  <a:gd name="T33" fmla="*/ 0 h 1151"/>
                  <a:gd name="T34" fmla="*/ 0 w 936"/>
                  <a:gd name="T35" fmla="*/ 0 h 1151"/>
                  <a:gd name="T36" fmla="*/ 0 w 936"/>
                  <a:gd name="T37" fmla="*/ 0 h 1151"/>
                  <a:gd name="T38" fmla="*/ 0 w 936"/>
                  <a:gd name="T39" fmla="*/ 0 h 1151"/>
                  <a:gd name="T40" fmla="*/ 0 w 936"/>
                  <a:gd name="T41" fmla="*/ 0 h 1151"/>
                  <a:gd name="T42" fmla="*/ 0 w 936"/>
                  <a:gd name="T43" fmla="*/ 0 h 1151"/>
                  <a:gd name="T44" fmla="*/ 0 w 936"/>
                  <a:gd name="T45" fmla="*/ 0 h 1151"/>
                  <a:gd name="T46" fmla="*/ 0 w 936"/>
                  <a:gd name="T47" fmla="*/ 0 h 1151"/>
                  <a:gd name="T48" fmla="*/ 0 w 936"/>
                  <a:gd name="T49" fmla="*/ 0 h 1151"/>
                  <a:gd name="T50" fmla="*/ 0 w 936"/>
                  <a:gd name="T51" fmla="*/ 0 h 1151"/>
                  <a:gd name="T52" fmla="*/ 0 w 936"/>
                  <a:gd name="T53" fmla="*/ 0 h 1151"/>
                  <a:gd name="T54" fmla="*/ 0 w 936"/>
                  <a:gd name="T55" fmla="*/ 0 h 1151"/>
                  <a:gd name="T56" fmla="*/ 0 w 936"/>
                  <a:gd name="T57" fmla="*/ 0 h 1151"/>
                  <a:gd name="T58" fmla="*/ 0 w 936"/>
                  <a:gd name="T59" fmla="*/ 0 h 1151"/>
                  <a:gd name="T60" fmla="*/ 0 w 936"/>
                  <a:gd name="T61" fmla="*/ 0 h 1151"/>
                  <a:gd name="T62" fmla="*/ 0 w 936"/>
                  <a:gd name="T63" fmla="*/ 0 h 1151"/>
                  <a:gd name="T64" fmla="*/ 0 w 936"/>
                  <a:gd name="T65" fmla="*/ 0 h 1151"/>
                  <a:gd name="T66" fmla="*/ 0 w 936"/>
                  <a:gd name="T67" fmla="*/ 0 h 1151"/>
                  <a:gd name="T68" fmla="*/ 0 w 936"/>
                  <a:gd name="T69" fmla="*/ 0 h 1151"/>
                  <a:gd name="T70" fmla="*/ 0 w 936"/>
                  <a:gd name="T71" fmla="*/ 0 h 1151"/>
                  <a:gd name="T72" fmla="*/ 0 w 936"/>
                  <a:gd name="T73" fmla="*/ 0 h 1151"/>
                  <a:gd name="T74" fmla="*/ 0 w 936"/>
                  <a:gd name="T75" fmla="*/ 0 h 1151"/>
                  <a:gd name="T76" fmla="*/ 0 w 936"/>
                  <a:gd name="T77" fmla="*/ 0 h 11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6"/>
                  <a:gd name="T118" fmla="*/ 0 h 1151"/>
                  <a:gd name="T119" fmla="*/ 936 w 936"/>
                  <a:gd name="T120" fmla="*/ 1151 h 11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6" h="1151">
                    <a:moveTo>
                      <a:pt x="612" y="1151"/>
                    </a:moveTo>
                    <a:lnTo>
                      <a:pt x="544" y="1129"/>
                    </a:lnTo>
                    <a:lnTo>
                      <a:pt x="477" y="1111"/>
                    </a:lnTo>
                    <a:lnTo>
                      <a:pt x="410" y="1088"/>
                    </a:lnTo>
                    <a:lnTo>
                      <a:pt x="347" y="1074"/>
                    </a:lnTo>
                    <a:lnTo>
                      <a:pt x="279" y="1056"/>
                    </a:lnTo>
                    <a:lnTo>
                      <a:pt x="216" y="1039"/>
                    </a:lnTo>
                    <a:lnTo>
                      <a:pt x="153" y="1025"/>
                    </a:lnTo>
                    <a:lnTo>
                      <a:pt x="90" y="1012"/>
                    </a:lnTo>
                    <a:lnTo>
                      <a:pt x="81" y="989"/>
                    </a:lnTo>
                    <a:lnTo>
                      <a:pt x="63" y="963"/>
                    </a:lnTo>
                    <a:lnTo>
                      <a:pt x="36" y="963"/>
                    </a:lnTo>
                    <a:lnTo>
                      <a:pt x="0" y="963"/>
                    </a:lnTo>
                    <a:lnTo>
                      <a:pt x="32" y="841"/>
                    </a:lnTo>
                    <a:lnTo>
                      <a:pt x="68" y="720"/>
                    </a:lnTo>
                    <a:lnTo>
                      <a:pt x="104" y="589"/>
                    </a:lnTo>
                    <a:lnTo>
                      <a:pt x="139" y="463"/>
                    </a:lnTo>
                    <a:lnTo>
                      <a:pt x="171" y="333"/>
                    </a:lnTo>
                    <a:lnTo>
                      <a:pt x="202" y="216"/>
                    </a:lnTo>
                    <a:lnTo>
                      <a:pt x="230" y="107"/>
                    </a:lnTo>
                    <a:lnTo>
                      <a:pt x="261" y="13"/>
                    </a:lnTo>
                    <a:lnTo>
                      <a:pt x="270" y="4"/>
                    </a:lnTo>
                    <a:lnTo>
                      <a:pt x="288" y="4"/>
                    </a:lnTo>
                    <a:lnTo>
                      <a:pt x="319" y="0"/>
                    </a:lnTo>
                    <a:lnTo>
                      <a:pt x="373" y="9"/>
                    </a:lnTo>
                    <a:lnTo>
                      <a:pt x="450" y="13"/>
                    </a:lnTo>
                    <a:lnTo>
                      <a:pt x="567" y="26"/>
                    </a:lnTo>
                    <a:lnTo>
                      <a:pt x="724" y="44"/>
                    </a:lnTo>
                    <a:lnTo>
                      <a:pt x="936" y="76"/>
                    </a:lnTo>
                    <a:lnTo>
                      <a:pt x="926" y="184"/>
                    </a:lnTo>
                    <a:lnTo>
                      <a:pt x="904" y="319"/>
                    </a:lnTo>
                    <a:lnTo>
                      <a:pt x="869" y="459"/>
                    </a:lnTo>
                    <a:lnTo>
                      <a:pt x="833" y="611"/>
                    </a:lnTo>
                    <a:lnTo>
                      <a:pt x="783" y="756"/>
                    </a:lnTo>
                    <a:lnTo>
                      <a:pt x="738" y="904"/>
                    </a:lnTo>
                    <a:lnTo>
                      <a:pt x="697" y="1034"/>
                    </a:lnTo>
                    <a:lnTo>
                      <a:pt x="661" y="1151"/>
                    </a:lnTo>
                    <a:lnTo>
                      <a:pt x="630" y="1151"/>
                    </a:lnTo>
                    <a:lnTo>
                      <a:pt x="612" y="11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33"/>
              <p:cNvSpPr>
                <a:spLocks/>
              </p:cNvSpPr>
              <p:nvPr/>
            </p:nvSpPr>
            <p:spPr bwMode="auto">
              <a:xfrm>
                <a:off x="2131" y="2305"/>
                <a:ext cx="798" cy="938"/>
              </a:xfrm>
              <a:custGeom>
                <a:avLst/>
                <a:gdLst>
                  <a:gd name="T0" fmla="*/ 0 w 3992"/>
                  <a:gd name="T1" fmla="*/ 0 h 4691"/>
                  <a:gd name="T2" fmla="*/ 0 w 3992"/>
                  <a:gd name="T3" fmla="*/ 0 h 4691"/>
                  <a:gd name="T4" fmla="*/ 0 w 3992"/>
                  <a:gd name="T5" fmla="*/ 0 h 4691"/>
                  <a:gd name="T6" fmla="*/ 0 w 3992"/>
                  <a:gd name="T7" fmla="*/ 0 h 4691"/>
                  <a:gd name="T8" fmla="*/ 0 w 3992"/>
                  <a:gd name="T9" fmla="*/ 0 h 4691"/>
                  <a:gd name="T10" fmla="*/ 0 w 3992"/>
                  <a:gd name="T11" fmla="*/ 0 h 4691"/>
                  <a:gd name="T12" fmla="*/ 0 w 3992"/>
                  <a:gd name="T13" fmla="*/ 0 h 4691"/>
                  <a:gd name="T14" fmla="*/ 0 w 3992"/>
                  <a:gd name="T15" fmla="*/ 0 h 4691"/>
                  <a:gd name="T16" fmla="*/ 0 w 3992"/>
                  <a:gd name="T17" fmla="*/ 0 h 4691"/>
                  <a:gd name="T18" fmla="*/ 0 w 3992"/>
                  <a:gd name="T19" fmla="*/ 0 h 4691"/>
                  <a:gd name="T20" fmla="*/ 0 w 3992"/>
                  <a:gd name="T21" fmla="*/ 0 h 4691"/>
                  <a:gd name="T22" fmla="*/ 0 w 3992"/>
                  <a:gd name="T23" fmla="*/ 0 h 4691"/>
                  <a:gd name="T24" fmla="*/ 0 w 3992"/>
                  <a:gd name="T25" fmla="*/ 0 h 4691"/>
                  <a:gd name="T26" fmla="*/ 0 w 3992"/>
                  <a:gd name="T27" fmla="*/ 0 h 4691"/>
                  <a:gd name="T28" fmla="*/ 0 w 3992"/>
                  <a:gd name="T29" fmla="*/ 0 h 4691"/>
                  <a:gd name="T30" fmla="*/ 0 w 3992"/>
                  <a:gd name="T31" fmla="*/ 0 h 4691"/>
                  <a:gd name="T32" fmla="*/ 0 w 3992"/>
                  <a:gd name="T33" fmla="*/ 0 h 4691"/>
                  <a:gd name="T34" fmla="*/ 0 w 3992"/>
                  <a:gd name="T35" fmla="*/ 0 h 4691"/>
                  <a:gd name="T36" fmla="*/ 0 w 3992"/>
                  <a:gd name="T37" fmla="*/ 0 h 4691"/>
                  <a:gd name="T38" fmla="*/ 0 w 3992"/>
                  <a:gd name="T39" fmla="*/ 0 h 4691"/>
                  <a:gd name="T40" fmla="*/ 0 w 3992"/>
                  <a:gd name="T41" fmla="*/ 0 h 4691"/>
                  <a:gd name="T42" fmla="*/ 0 w 3992"/>
                  <a:gd name="T43" fmla="*/ 0 h 4691"/>
                  <a:gd name="T44" fmla="*/ 0 w 3992"/>
                  <a:gd name="T45" fmla="*/ 0 h 4691"/>
                  <a:gd name="T46" fmla="*/ 0 w 3992"/>
                  <a:gd name="T47" fmla="*/ 0 h 4691"/>
                  <a:gd name="T48" fmla="*/ 0 w 3992"/>
                  <a:gd name="T49" fmla="*/ 0 h 4691"/>
                  <a:gd name="T50" fmla="*/ 0 w 3992"/>
                  <a:gd name="T51" fmla="*/ 0 h 4691"/>
                  <a:gd name="T52" fmla="*/ 0 w 3992"/>
                  <a:gd name="T53" fmla="*/ 0 h 4691"/>
                  <a:gd name="T54" fmla="*/ 0 w 3992"/>
                  <a:gd name="T55" fmla="*/ 0 h 4691"/>
                  <a:gd name="T56" fmla="*/ 0 w 3992"/>
                  <a:gd name="T57" fmla="*/ 0 h 4691"/>
                  <a:gd name="T58" fmla="*/ 0 w 3992"/>
                  <a:gd name="T59" fmla="*/ 0 h 4691"/>
                  <a:gd name="T60" fmla="*/ 0 w 3992"/>
                  <a:gd name="T61" fmla="*/ 0 h 4691"/>
                  <a:gd name="T62" fmla="*/ 0 w 3992"/>
                  <a:gd name="T63" fmla="*/ 0 h 4691"/>
                  <a:gd name="T64" fmla="*/ 0 w 3992"/>
                  <a:gd name="T65" fmla="*/ 0 h 4691"/>
                  <a:gd name="T66" fmla="*/ 0 w 3992"/>
                  <a:gd name="T67" fmla="*/ 0 h 4691"/>
                  <a:gd name="T68" fmla="*/ 0 w 3992"/>
                  <a:gd name="T69" fmla="*/ 0 h 4691"/>
                  <a:gd name="T70" fmla="*/ 0 w 3992"/>
                  <a:gd name="T71" fmla="*/ 0 h 4691"/>
                  <a:gd name="T72" fmla="*/ 0 w 3992"/>
                  <a:gd name="T73" fmla="*/ 0 h 4691"/>
                  <a:gd name="T74" fmla="*/ 0 w 3992"/>
                  <a:gd name="T75" fmla="*/ 0 h 4691"/>
                  <a:gd name="T76" fmla="*/ 0 w 3992"/>
                  <a:gd name="T77" fmla="*/ 0 h 4691"/>
                  <a:gd name="T78" fmla="*/ 0 w 3992"/>
                  <a:gd name="T79" fmla="*/ 0 h 4691"/>
                  <a:gd name="T80" fmla="*/ 0 w 3992"/>
                  <a:gd name="T81" fmla="*/ 0 h 4691"/>
                  <a:gd name="T82" fmla="*/ 0 w 3992"/>
                  <a:gd name="T83" fmla="*/ 0 h 4691"/>
                  <a:gd name="T84" fmla="*/ 0 w 3992"/>
                  <a:gd name="T85" fmla="*/ 0 h 4691"/>
                  <a:gd name="T86" fmla="*/ 0 w 3992"/>
                  <a:gd name="T87" fmla="*/ 0 h 4691"/>
                  <a:gd name="T88" fmla="*/ 0 w 3992"/>
                  <a:gd name="T89" fmla="*/ 0 h 4691"/>
                  <a:gd name="T90" fmla="*/ 0 w 3992"/>
                  <a:gd name="T91" fmla="*/ 0 h 4691"/>
                  <a:gd name="T92" fmla="*/ 0 w 3992"/>
                  <a:gd name="T93" fmla="*/ 0 h 4691"/>
                  <a:gd name="T94" fmla="*/ 0 w 3992"/>
                  <a:gd name="T95" fmla="*/ 0 h 4691"/>
                  <a:gd name="T96" fmla="*/ 0 w 3992"/>
                  <a:gd name="T97" fmla="*/ 0 h 4691"/>
                  <a:gd name="T98" fmla="*/ 0 w 3992"/>
                  <a:gd name="T99" fmla="*/ 0 h 4691"/>
                  <a:gd name="T100" fmla="*/ 0 w 3992"/>
                  <a:gd name="T101" fmla="*/ 0 h 4691"/>
                  <a:gd name="T102" fmla="*/ 0 w 3992"/>
                  <a:gd name="T103" fmla="*/ 0 h 4691"/>
                  <a:gd name="T104" fmla="*/ 0 w 3992"/>
                  <a:gd name="T105" fmla="*/ 0 h 4691"/>
                  <a:gd name="T106" fmla="*/ 0 w 3992"/>
                  <a:gd name="T107" fmla="*/ 0 h 4691"/>
                  <a:gd name="T108" fmla="*/ 0 w 3992"/>
                  <a:gd name="T109" fmla="*/ 0 h 4691"/>
                  <a:gd name="T110" fmla="*/ 0 w 3992"/>
                  <a:gd name="T111" fmla="*/ 0 h 4691"/>
                  <a:gd name="T112" fmla="*/ 0 w 3992"/>
                  <a:gd name="T113" fmla="*/ 0 h 4691"/>
                  <a:gd name="T114" fmla="*/ 0 w 3992"/>
                  <a:gd name="T115" fmla="*/ 0 h 4691"/>
                  <a:gd name="T116" fmla="*/ 0 w 3992"/>
                  <a:gd name="T117" fmla="*/ 0 h 4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92"/>
                  <a:gd name="T178" fmla="*/ 0 h 4691"/>
                  <a:gd name="T179" fmla="*/ 3992 w 3992"/>
                  <a:gd name="T180" fmla="*/ 4691 h 4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92" h="4691">
                    <a:moveTo>
                      <a:pt x="3618" y="4691"/>
                    </a:moveTo>
                    <a:lnTo>
                      <a:pt x="3541" y="4679"/>
                    </a:lnTo>
                    <a:lnTo>
                      <a:pt x="3464" y="4665"/>
                    </a:lnTo>
                    <a:lnTo>
                      <a:pt x="3389" y="4651"/>
                    </a:lnTo>
                    <a:lnTo>
                      <a:pt x="3316" y="4642"/>
                    </a:lnTo>
                    <a:lnTo>
                      <a:pt x="3240" y="4629"/>
                    </a:lnTo>
                    <a:lnTo>
                      <a:pt x="3168" y="4620"/>
                    </a:lnTo>
                    <a:lnTo>
                      <a:pt x="3091" y="4611"/>
                    </a:lnTo>
                    <a:lnTo>
                      <a:pt x="3019" y="4606"/>
                    </a:lnTo>
                    <a:lnTo>
                      <a:pt x="3083" y="4274"/>
                    </a:lnTo>
                    <a:lnTo>
                      <a:pt x="3186" y="3792"/>
                    </a:lnTo>
                    <a:lnTo>
                      <a:pt x="3302" y="3208"/>
                    </a:lnTo>
                    <a:lnTo>
                      <a:pt x="3407" y="2592"/>
                    </a:lnTo>
                    <a:lnTo>
                      <a:pt x="3464" y="1993"/>
                    </a:lnTo>
                    <a:lnTo>
                      <a:pt x="3456" y="1476"/>
                    </a:lnTo>
                    <a:lnTo>
                      <a:pt x="3352" y="1099"/>
                    </a:lnTo>
                    <a:lnTo>
                      <a:pt x="3132" y="927"/>
                    </a:lnTo>
                    <a:lnTo>
                      <a:pt x="3141" y="882"/>
                    </a:lnTo>
                    <a:lnTo>
                      <a:pt x="3164" y="828"/>
                    </a:lnTo>
                    <a:lnTo>
                      <a:pt x="3186" y="761"/>
                    </a:lnTo>
                    <a:lnTo>
                      <a:pt x="3213" y="698"/>
                    </a:lnTo>
                    <a:lnTo>
                      <a:pt x="3231" y="626"/>
                    </a:lnTo>
                    <a:lnTo>
                      <a:pt x="3249" y="563"/>
                    </a:lnTo>
                    <a:lnTo>
                      <a:pt x="3249" y="504"/>
                    </a:lnTo>
                    <a:lnTo>
                      <a:pt x="3245" y="464"/>
                    </a:lnTo>
                    <a:lnTo>
                      <a:pt x="3213" y="459"/>
                    </a:lnTo>
                    <a:lnTo>
                      <a:pt x="3181" y="451"/>
                    </a:lnTo>
                    <a:lnTo>
                      <a:pt x="3168" y="496"/>
                    </a:lnTo>
                    <a:lnTo>
                      <a:pt x="3154" y="540"/>
                    </a:lnTo>
                    <a:lnTo>
                      <a:pt x="3141" y="585"/>
                    </a:lnTo>
                    <a:lnTo>
                      <a:pt x="3132" y="631"/>
                    </a:lnTo>
                    <a:lnTo>
                      <a:pt x="3118" y="671"/>
                    </a:lnTo>
                    <a:lnTo>
                      <a:pt x="3110" y="716"/>
                    </a:lnTo>
                    <a:lnTo>
                      <a:pt x="3100" y="757"/>
                    </a:lnTo>
                    <a:lnTo>
                      <a:pt x="3091" y="801"/>
                    </a:lnTo>
                    <a:lnTo>
                      <a:pt x="3019" y="788"/>
                    </a:lnTo>
                    <a:lnTo>
                      <a:pt x="2979" y="765"/>
                    </a:lnTo>
                    <a:lnTo>
                      <a:pt x="2956" y="725"/>
                    </a:lnTo>
                    <a:lnTo>
                      <a:pt x="2960" y="676"/>
                    </a:lnTo>
                    <a:lnTo>
                      <a:pt x="2970" y="617"/>
                    </a:lnTo>
                    <a:lnTo>
                      <a:pt x="2988" y="554"/>
                    </a:lnTo>
                    <a:lnTo>
                      <a:pt x="3006" y="491"/>
                    </a:lnTo>
                    <a:lnTo>
                      <a:pt x="3019" y="429"/>
                    </a:lnTo>
                    <a:lnTo>
                      <a:pt x="2984" y="405"/>
                    </a:lnTo>
                    <a:lnTo>
                      <a:pt x="2956" y="388"/>
                    </a:lnTo>
                    <a:lnTo>
                      <a:pt x="2925" y="415"/>
                    </a:lnTo>
                    <a:lnTo>
                      <a:pt x="2907" y="455"/>
                    </a:lnTo>
                    <a:lnTo>
                      <a:pt x="2893" y="500"/>
                    </a:lnTo>
                    <a:lnTo>
                      <a:pt x="2885" y="558"/>
                    </a:lnTo>
                    <a:lnTo>
                      <a:pt x="2875" y="613"/>
                    </a:lnTo>
                    <a:lnTo>
                      <a:pt x="2871" y="666"/>
                    </a:lnTo>
                    <a:lnTo>
                      <a:pt x="2867" y="720"/>
                    </a:lnTo>
                    <a:lnTo>
                      <a:pt x="2857" y="775"/>
                    </a:lnTo>
                    <a:lnTo>
                      <a:pt x="2781" y="769"/>
                    </a:lnTo>
                    <a:lnTo>
                      <a:pt x="2705" y="761"/>
                    </a:lnTo>
                    <a:lnTo>
                      <a:pt x="2628" y="747"/>
                    </a:lnTo>
                    <a:lnTo>
                      <a:pt x="2556" y="739"/>
                    </a:lnTo>
                    <a:lnTo>
                      <a:pt x="2480" y="725"/>
                    </a:lnTo>
                    <a:lnTo>
                      <a:pt x="2416" y="720"/>
                    </a:lnTo>
                    <a:lnTo>
                      <a:pt x="2353" y="716"/>
                    </a:lnTo>
                    <a:lnTo>
                      <a:pt x="2308" y="725"/>
                    </a:lnTo>
                    <a:lnTo>
                      <a:pt x="2133" y="882"/>
                    </a:lnTo>
                    <a:lnTo>
                      <a:pt x="1967" y="1058"/>
                    </a:lnTo>
                    <a:lnTo>
                      <a:pt x="1805" y="1247"/>
                    </a:lnTo>
                    <a:lnTo>
                      <a:pt x="1657" y="1449"/>
                    </a:lnTo>
                    <a:lnTo>
                      <a:pt x="1507" y="1651"/>
                    </a:lnTo>
                    <a:lnTo>
                      <a:pt x="1373" y="1862"/>
                    </a:lnTo>
                    <a:lnTo>
                      <a:pt x="1238" y="2070"/>
                    </a:lnTo>
                    <a:lnTo>
                      <a:pt x="1121" y="2272"/>
                    </a:lnTo>
                    <a:lnTo>
                      <a:pt x="1054" y="2407"/>
                    </a:lnTo>
                    <a:lnTo>
                      <a:pt x="973" y="2592"/>
                    </a:lnTo>
                    <a:lnTo>
                      <a:pt x="878" y="2803"/>
                    </a:lnTo>
                    <a:lnTo>
                      <a:pt x="774" y="3032"/>
                    </a:lnTo>
                    <a:lnTo>
                      <a:pt x="662" y="3248"/>
                    </a:lnTo>
                    <a:lnTo>
                      <a:pt x="558" y="3455"/>
                    </a:lnTo>
                    <a:lnTo>
                      <a:pt x="455" y="3617"/>
                    </a:lnTo>
                    <a:lnTo>
                      <a:pt x="374" y="3734"/>
                    </a:lnTo>
                    <a:lnTo>
                      <a:pt x="329" y="3680"/>
                    </a:lnTo>
                    <a:lnTo>
                      <a:pt x="279" y="3621"/>
                    </a:lnTo>
                    <a:lnTo>
                      <a:pt x="226" y="3558"/>
                    </a:lnTo>
                    <a:lnTo>
                      <a:pt x="176" y="3495"/>
                    </a:lnTo>
                    <a:lnTo>
                      <a:pt x="121" y="3432"/>
                    </a:lnTo>
                    <a:lnTo>
                      <a:pt x="72" y="3383"/>
                    </a:lnTo>
                    <a:lnTo>
                      <a:pt x="28" y="3343"/>
                    </a:lnTo>
                    <a:lnTo>
                      <a:pt x="0" y="3333"/>
                    </a:lnTo>
                    <a:lnTo>
                      <a:pt x="64" y="3068"/>
                    </a:lnTo>
                    <a:lnTo>
                      <a:pt x="208" y="2740"/>
                    </a:lnTo>
                    <a:lnTo>
                      <a:pt x="406" y="2362"/>
                    </a:lnTo>
                    <a:lnTo>
                      <a:pt x="643" y="1975"/>
                    </a:lnTo>
                    <a:lnTo>
                      <a:pt x="896" y="1597"/>
                    </a:lnTo>
                    <a:lnTo>
                      <a:pt x="1139" y="1273"/>
                    </a:lnTo>
                    <a:lnTo>
                      <a:pt x="1355" y="1022"/>
                    </a:lnTo>
                    <a:lnTo>
                      <a:pt x="1521" y="887"/>
                    </a:lnTo>
                    <a:lnTo>
                      <a:pt x="1675" y="707"/>
                    </a:lnTo>
                    <a:lnTo>
                      <a:pt x="1837" y="540"/>
                    </a:lnTo>
                    <a:lnTo>
                      <a:pt x="2003" y="388"/>
                    </a:lnTo>
                    <a:lnTo>
                      <a:pt x="2187" y="261"/>
                    </a:lnTo>
                    <a:lnTo>
                      <a:pt x="2376" y="149"/>
                    </a:lnTo>
                    <a:lnTo>
                      <a:pt x="2588" y="68"/>
                    </a:lnTo>
                    <a:lnTo>
                      <a:pt x="2808" y="14"/>
                    </a:lnTo>
                    <a:lnTo>
                      <a:pt x="3055" y="0"/>
                    </a:lnTo>
                    <a:lnTo>
                      <a:pt x="3298" y="118"/>
                    </a:lnTo>
                    <a:lnTo>
                      <a:pt x="3496" y="320"/>
                    </a:lnTo>
                    <a:lnTo>
                      <a:pt x="3654" y="590"/>
                    </a:lnTo>
                    <a:lnTo>
                      <a:pt x="3780" y="900"/>
                    </a:lnTo>
                    <a:lnTo>
                      <a:pt x="3865" y="1224"/>
                    </a:lnTo>
                    <a:lnTo>
                      <a:pt x="3929" y="1557"/>
                    </a:lnTo>
                    <a:lnTo>
                      <a:pt x="3969" y="1868"/>
                    </a:lnTo>
                    <a:lnTo>
                      <a:pt x="3992" y="2137"/>
                    </a:lnTo>
                    <a:lnTo>
                      <a:pt x="3974" y="2313"/>
                    </a:lnTo>
                    <a:lnTo>
                      <a:pt x="3960" y="2614"/>
                    </a:lnTo>
                    <a:lnTo>
                      <a:pt x="3933" y="2997"/>
                    </a:lnTo>
                    <a:lnTo>
                      <a:pt x="3905" y="3419"/>
                    </a:lnTo>
                    <a:lnTo>
                      <a:pt x="3861" y="3837"/>
                    </a:lnTo>
                    <a:lnTo>
                      <a:pt x="3812" y="4220"/>
                    </a:lnTo>
                    <a:lnTo>
                      <a:pt x="3749" y="4517"/>
                    </a:lnTo>
                    <a:lnTo>
                      <a:pt x="3681" y="4691"/>
                    </a:lnTo>
                    <a:lnTo>
                      <a:pt x="3650" y="4691"/>
                    </a:lnTo>
                    <a:lnTo>
                      <a:pt x="3618" y="46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34"/>
              <p:cNvSpPr>
                <a:spLocks/>
              </p:cNvSpPr>
              <p:nvPr/>
            </p:nvSpPr>
            <p:spPr bwMode="auto">
              <a:xfrm>
                <a:off x="2043" y="2981"/>
                <a:ext cx="147" cy="180"/>
              </a:xfrm>
              <a:custGeom>
                <a:avLst/>
                <a:gdLst>
                  <a:gd name="T0" fmla="*/ 0 w 733"/>
                  <a:gd name="T1" fmla="*/ 0 h 899"/>
                  <a:gd name="T2" fmla="*/ 0 w 733"/>
                  <a:gd name="T3" fmla="*/ 0 h 899"/>
                  <a:gd name="T4" fmla="*/ 0 w 733"/>
                  <a:gd name="T5" fmla="*/ 0 h 899"/>
                  <a:gd name="T6" fmla="*/ 0 w 733"/>
                  <a:gd name="T7" fmla="*/ 0 h 899"/>
                  <a:gd name="T8" fmla="*/ 0 w 733"/>
                  <a:gd name="T9" fmla="*/ 0 h 899"/>
                  <a:gd name="T10" fmla="*/ 0 w 733"/>
                  <a:gd name="T11" fmla="*/ 0 h 899"/>
                  <a:gd name="T12" fmla="*/ 0 w 733"/>
                  <a:gd name="T13" fmla="*/ 0 h 899"/>
                  <a:gd name="T14" fmla="*/ 0 w 733"/>
                  <a:gd name="T15" fmla="*/ 0 h 899"/>
                  <a:gd name="T16" fmla="*/ 0 w 733"/>
                  <a:gd name="T17" fmla="*/ 0 h 899"/>
                  <a:gd name="T18" fmla="*/ 0 w 733"/>
                  <a:gd name="T19" fmla="*/ 0 h 899"/>
                  <a:gd name="T20" fmla="*/ 0 w 733"/>
                  <a:gd name="T21" fmla="*/ 0 h 899"/>
                  <a:gd name="T22" fmla="*/ 0 w 733"/>
                  <a:gd name="T23" fmla="*/ 0 h 899"/>
                  <a:gd name="T24" fmla="*/ 0 w 733"/>
                  <a:gd name="T25" fmla="*/ 0 h 899"/>
                  <a:gd name="T26" fmla="*/ 0 w 733"/>
                  <a:gd name="T27" fmla="*/ 0 h 899"/>
                  <a:gd name="T28" fmla="*/ 0 w 733"/>
                  <a:gd name="T29" fmla="*/ 0 h 899"/>
                  <a:gd name="T30" fmla="*/ 0 w 733"/>
                  <a:gd name="T31" fmla="*/ 0 h 899"/>
                  <a:gd name="T32" fmla="*/ 0 w 733"/>
                  <a:gd name="T33" fmla="*/ 0 h 899"/>
                  <a:gd name="T34" fmla="*/ 0 w 733"/>
                  <a:gd name="T35" fmla="*/ 0 h 899"/>
                  <a:gd name="T36" fmla="*/ 0 w 733"/>
                  <a:gd name="T37" fmla="*/ 0 h 899"/>
                  <a:gd name="T38" fmla="*/ 0 w 733"/>
                  <a:gd name="T39" fmla="*/ 0 h 899"/>
                  <a:gd name="T40" fmla="*/ 0 w 733"/>
                  <a:gd name="T41" fmla="*/ 0 h 899"/>
                  <a:gd name="T42" fmla="*/ 0 w 733"/>
                  <a:gd name="T43" fmla="*/ 0 h 899"/>
                  <a:gd name="T44" fmla="*/ 0 w 733"/>
                  <a:gd name="T45" fmla="*/ 0 h 899"/>
                  <a:gd name="T46" fmla="*/ 0 w 733"/>
                  <a:gd name="T47" fmla="*/ 0 h 899"/>
                  <a:gd name="T48" fmla="*/ 0 w 733"/>
                  <a:gd name="T49" fmla="*/ 0 h 899"/>
                  <a:gd name="T50" fmla="*/ 0 w 733"/>
                  <a:gd name="T51" fmla="*/ 0 h 899"/>
                  <a:gd name="T52" fmla="*/ 0 w 733"/>
                  <a:gd name="T53" fmla="*/ 0 h 899"/>
                  <a:gd name="T54" fmla="*/ 0 w 733"/>
                  <a:gd name="T55" fmla="*/ 0 h 899"/>
                  <a:gd name="T56" fmla="*/ 0 w 733"/>
                  <a:gd name="T57" fmla="*/ 0 h 899"/>
                  <a:gd name="T58" fmla="*/ 0 w 733"/>
                  <a:gd name="T59" fmla="*/ 0 h 899"/>
                  <a:gd name="T60" fmla="*/ 0 w 733"/>
                  <a:gd name="T61" fmla="*/ 0 h 899"/>
                  <a:gd name="T62" fmla="*/ 0 w 733"/>
                  <a:gd name="T63" fmla="*/ 0 h 899"/>
                  <a:gd name="T64" fmla="*/ 0 w 733"/>
                  <a:gd name="T65" fmla="*/ 0 h 8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3"/>
                  <a:gd name="T100" fmla="*/ 0 h 899"/>
                  <a:gd name="T101" fmla="*/ 733 w 733"/>
                  <a:gd name="T102" fmla="*/ 899 h 8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3" h="899">
                    <a:moveTo>
                      <a:pt x="0" y="899"/>
                    </a:moveTo>
                    <a:lnTo>
                      <a:pt x="41" y="782"/>
                    </a:lnTo>
                    <a:lnTo>
                      <a:pt x="90" y="670"/>
                    </a:lnTo>
                    <a:lnTo>
                      <a:pt x="136" y="557"/>
                    </a:lnTo>
                    <a:lnTo>
                      <a:pt x="185" y="450"/>
                    </a:lnTo>
                    <a:lnTo>
                      <a:pt x="229" y="333"/>
                    </a:lnTo>
                    <a:lnTo>
                      <a:pt x="279" y="221"/>
                    </a:lnTo>
                    <a:lnTo>
                      <a:pt x="333" y="108"/>
                    </a:lnTo>
                    <a:lnTo>
                      <a:pt x="387" y="0"/>
                    </a:lnTo>
                    <a:lnTo>
                      <a:pt x="414" y="18"/>
                    </a:lnTo>
                    <a:lnTo>
                      <a:pt x="454" y="63"/>
                    </a:lnTo>
                    <a:lnTo>
                      <a:pt x="495" y="122"/>
                    </a:lnTo>
                    <a:lnTo>
                      <a:pt x="545" y="193"/>
                    </a:lnTo>
                    <a:lnTo>
                      <a:pt x="585" y="266"/>
                    </a:lnTo>
                    <a:lnTo>
                      <a:pt x="634" y="342"/>
                    </a:lnTo>
                    <a:lnTo>
                      <a:pt x="684" y="409"/>
                    </a:lnTo>
                    <a:lnTo>
                      <a:pt x="733" y="472"/>
                    </a:lnTo>
                    <a:lnTo>
                      <a:pt x="729" y="504"/>
                    </a:lnTo>
                    <a:lnTo>
                      <a:pt x="720" y="545"/>
                    </a:lnTo>
                    <a:lnTo>
                      <a:pt x="707" y="585"/>
                    </a:lnTo>
                    <a:lnTo>
                      <a:pt x="697" y="626"/>
                    </a:lnTo>
                    <a:lnTo>
                      <a:pt x="680" y="666"/>
                    </a:lnTo>
                    <a:lnTo>
                      <a:pt x="662" y="711"/>
                    </a:lnTo>
                    <a:lnTo>
                      <a:pt x="648" y="751"/>
                    </a:lnTo>
                    <a:lnTo>
                      <a:pt x="634" y="796"/>
                    </a:lnTo>
                    <a:lnTo>
                      <a:pt x="553" y="818"/>
                    </a:lnTo>
                    <a:lnTo>
                      <a:pt x="472" y="837"/>
                    </a:lnTo>
                    <a:lnTo>
                      <a:pt x="391" y="850"/>
                    </a:lnTo>
                    <a:lnTo>
                      <a:pt x="310" y="868"/>
                    </a:lnTo>
                    <a:lnTo>
                      <a:pt x="229" y="877"/>
                    </a:lnTo>
                    <a:lnTo>
                      <a:pt x="148" y="887"/>
                    </a:lnTo>
                    <a:lnTo>
                      <a:pt x="72" y="891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54" name="Freeform 35"/>
            <p:cNvSpPr>
              <a:spLocks/>
            </p:cNvSpPr>
            <p:nvPr/>
          </p:nvSpPr>
          <p:spPr bwMode="auto">
            <a:xfrm flipH="1">
              <a:off x="802" y="1814"/>
              <a:ext cx="498" cy="501"/>
            </a:xfrm>
            <a:custGeom>
              <a:avLst/>
              <a:gdLst>
                <a:gd name="T0" fmla="*/ 0 w 2758"/>
                <a:gd name="T1" fmla="*/ 0 h 2712"/>
                <a:gd name="T2" fmla="*/ 0 w 2758"/>
                <a:gd name="T3" fmla="*/ 0 h 2712"/>
                <a:gd name="T4" fmla="*/ 0 w 2758"/>
                <a:gd name="T5" fmla="*/ 0 h 2712"/>
                <a:gd name="T6" fmla="*/ 0 w 2758"/>
                <a:gd name="T7" fmla="*/ 0 h 2712"/>
                <a:gd name="T8" fmla="*/ 0 w 2758"/>
                <a:gd name="T9" fmla="*/ 0 h 2712"/>
                <a:gd name="T10" fmla="*/ 0 w 2758"/>
                <a:gd name="T11" fmla="*/ 0 h 2712"/>
                <a:gd name="T12" fmla="*/ 0 w 2758"/>
                <a:gd name="T13" fmla="*/ 0 h 2712"/>
                <a:gd name="T14" fmla="*/ 0 w 2758"/>
                <a:gd name="T15" fmla="*/ 0 h 2712"/>
                <a:gd name="T16" fmla="*/ 0 w 2758"/>
                <a:gd name="T17" fmla="*/ 0 h 2712"/>
                <a:gd name="T18" fmla="*/ 0 w 2758"/>
                <a:gd name="T19" fmla="*/ 0 h 2712"/>
                <a:gd name="T20" fmla="*/ 0 w 2758"/>
                <a:gd name="T21" fmla="*/ 0 h 2712"/>
                <a:gd name="T22" fmla="*/ 0 w 2758"/>
                <a:gd name="T23" fmla="*/ 0 h 2712"/>
                <a:gd name="T24" fmla="*/ 0 w 2758"/>
                <a:gd name="T25" fmla="*/ 0 h 2712"/>
                <a:gd name="T26" fmla="*/ 0 w 2758"/>
                <a:gd name="T27" fmla="*/ 0 h 2712"/>
                <a:gd name="T28" fmla="*/ 0 w 2758"/>
                <a:gd name="T29" fmla="*/ 0 h 2712"/>
                <a:gd name="T30" fmla="*/ 0 w 2758"/>
                <a:gd name="T31" fmla="*/ 0 h 2712"/>
                <a:gd name="T32" fmla="*/ 0 w 2758"/>
                <a:gd name="T33" fmla="*/ 0 h 2712"/>
                <a:gd name="T34" fmla="*/ 0 w 2758"/>
                <a:gd name="T35" fmla="*/ 0 h 2712"/>
                <a:gd name="T36" fmla="*/ 0 w 2758"/>
                <a:gd name="T37" fmla="*/ 0 h 2712"/>
                <a:gd name="T38" fmla="*/ 0 w 2758"/>
                <a:gd name="T39" fmla="*/ 0 h 2712"/>
                <a:gd name="T40" fmla="*/ 0 w 2758"/>
                <a:gd name="T41" fmla="*/ 0 h 2712"/>
                <a:gd name="T42" fmla="*/ 0 w 2758"/>
                <a:gd name="T43" fmla="*/ 0 h 2712"/>
                <a:gd name="T44" fmla="*/ 0 w 2758"/>
                <a:gd name="T45" fmla="*/ 0 h 2712"/>
                <a:gd name="T46" fmla="*/ 0 w 2758"/>
                <a:gd name="T47" fmla="*/ 0 h 2712"/>
                <a:gd name="T48" fmla="*/ 0 w 2758"/>
                <a:gd name="T49" fmla="*/ 0 h 2712"/>
                <a:gd name="T50" fmla="*/ 0 w 2758"/>
                <a:gd name="T51" fmla="*/ 0 h 2712"/>
                <a:gd name="T52" fmla="*/ 0 w 2758"/>
                <a:gd name="T53" fmla="*/ 0 h 2712"/>
                <a:gd name="T54" fmla="*/ 0 w 2758"/>
                <a:gd name="T55" fmla="*/ 0 h 2712"/>
                <a:gd name="T56" fmla="*/ 0 w 2758"/>
                <a:gd name="T57" fmla="*/ 0 h 2712"/>
                <a:gd name="T58" fmla="*/ 0 w 2758"/>
                <a:gd name="T59" fmla="*/ 0 h 2712"/>
                <a:gd name="T60" fmla="*/ 0 w 2758"/>
                <a:gd name="T61" fmla="*/ 0 h 2712"/>
                <a:gd name="T62" fmla="*/ 0 w 2758"/>
                <a:gd name="T63" fmla="*/ 0 h 2712"/>
                <a:gd name="T64" fmla="*/ 0 w 2758"/>
                <a:gd name="T65" fmla="*/ 0 h 2712"/>
                <a:gd name="T66" fmla="*/ 0 w 2758"/>
                <a:gd name="T67" fmla="*/ 0 h 2712"/>
                <a:gd name="T68" fmla="*/ 0 w 2758"/>
                <a:gd name="T69" fmla="*/ 0 h 27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58"/>
                <a:gd name="T106" fmla="*/ 0 h 2712"/>
                <a:gd name="T107" fmla="*/ 2758 w 2758"/>
                <a:gd name="T108" fmla="*/ 2712 h 27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58" h="2712">
                  <a:moveTo>
                    <a:pt x="2750" y="2708"/>
                  </a:moveTo>
                  <a:lnTo>
                    <a:pt x="2574" y="2479"/>
                  </a:lnTo>
                  <a:lnTo>
                    <a:pt x="2403" y="2254"/>
                  </a:lnTo>
                  <a:lnTo>
                    <a:pt x="2228" y="2020"/>
                  </a:lnTo>
                  <a:lnTo>
                    <a:pt x="2057" y="1791"/>
                  </a:lnTo>
                  <a:lnTo>
                    <a:pt x="1877" y="1560"/>
                  </a:lnTo>
                  <a:lnTo>
                    <a:pt x="1701" y="1336"/>
                  </a:lnTo>
                  <a:lnTo>
                    <a:pt x="1526" y="1120"/>
                  </a:lnTo>
                  <a:lnTo>
                    <a:pt x="1350" y="922"/>
                  </a:lnTo>
                  <a:lnTo>
                    <a:pt x="1211" y="814"/>
                  </a:lnTo>
                  <a:lnTo>
                    <a:pt x="1022" y="688"/>
                  </a:lnTo>
                  <a:lnTo>
                    <a:pt x="797" y="544"/>
                  </a:lnTo>
                  <a:lnTo>
                    <a:pt x="572" y="405"/>
                  </a:lnTo>
                  <a:lnTo>
                    <a:pt x="352" y="265"/>
                  </a:lnTo>
                  <a:lnTo>
                    <a:pt x="172" y="149"/>
                  </a:lnTo>
                  <a:lnTo>
                    <a:pt x="46" y="59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235" y="54"/>
                  </a:lnTo>
                  <a:lnTo>
                    <a:pt x="415" y="149"/>
                  </a:lnTo>
                  <a:lnTo>
                    <a:pt x="621" y="283"/>
                  </a:lnTo>
                  <a:lnTo>
                    <a:pt x="829" y="423"/>
                  </a:lnTo>
                  <a:lnTo>
                    <a:pt x="1026" y="571"/>
                  </a:lnTo>
                  <a:lnTo>
                    <a:pt x="1193" y="698"/>
                  </a:lnTo>
                  <a:lnTo>
                    <a:pt x="1323" y="801"/>
                  </a:lnTo>
                  <a:lnTo>
                    <a:pt x="1499" y="1003"/>
                  </a:lnTo>
                  <a:lnTo>
                    <a:pt x="1692" y="1228"/>
                  </a:lnTo>
                  <a:lnTo>
                    <a:pt x="1886" y="1461"/>
                  </a:lnTo>
                  <a:lnTo>
                    <a:pt x="2084" y="1710"/>
                  </a:lnTo>
                  <a:lnTo>
                    <a:pt x="2268" y="1952"/>
                  </a:lnTo>
                  <a:lnTo>
                    <a:pt x="2448" y="2204"/>
                  </a:lnTo>
                  <a:lnTo>
                    <a:pt x="2610" y="2447"/>
                  </a:lnTo>
                  <a:lnTo>
                    <a:pt x="2758" y="2694"/>
                  </a:lnTo>
                  <a:lnTo>
                    <a:pt x="2754" y="2712"/>
                  </a:lnTo>
                  <a:lnTo>
                    <a:pt x="2750" y="27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36"/>
            <p:cNvSpPr>
              <a:spLocks/>
            </p:cNvSpPr>
            <p:nvPr/>
          </p:nvSpPr>
          <p:spPr bwMode="auto">
            <a:xfrm flipH="1">
              <a:off x="1392" y="1864"/>
              <a:ext cx="72" cy="83"/>
            </a:xfrm>
            <a:custGeom>
              <a:avLst/>
              <a:gdLst>
                <a:gd name="T0" fmla="*/ 0 w 401"/>
                <a:gd name="T1" fmla="*/ 0 h 449"/>
                <a:gd name="T2" fmla="*/ 0 w 401"/>
                <a:gd name="T3" fmla="*/ 0 h 449"/>
                <a:gd name="T4" fmla="*/ 0 w 401"/>
                <a:gd name="T5" fmla="*/ 0 h 449"/>
                <a:gd name="T6" fmla="*/ 0 w 401"/>
                <a:gd name="T7" fmla="*/ 0 h 449"/>
                <a:gd name="T8" fmla="*/ 0 w 401"/>
                <a:gd name="T9" fmla="*/ 0 h 449"/>
                <a:gd name="T10" fmla="*/ 0 w 401"/>
                <a:gd name="T11" fmla="*/ 0 h 449"/>
                <a:gd name="T12" fmla="*/ 0 w 401"/>
                <a:gd name="T13" fmla="*/ 0 h 449"/>
                <a:gd name="T14" fmla="*/ 0 w 401"/>
                <a:gd name="T15" fmla="*/ 0 h 449"/>
                <a:gd name="T16" fmla="*/ 0 w 401"/>
                <a:gd name="T17" fmla="*/ 0 h 449"/>
                <a:gd name="T18" fmla="*/ 0 w 401"/>
                <a:gd name="T19" fmla="*/ 0 h 449"/>
                <a:gd name="T20" fmla="*/ 0 w 401"/>
                <a:gd name="T21" fmla="*/ 0 h 449"/>
                <a:gd name="T22" fmla="*/ 0 w 401"/>
                <a:gd name="T23" fmla="*/ 0 h 449"/>
                <a:gd name="T24" fmla="*/ 0 w 401"/>
                <a:gd name="T25" fmla="*/ 0 h 449"/>
                <a:gd name="T26" fmla="*/ 0 w 401"/>
                <a:gd name="T27" fmla="*/ 0 h 449"/>
                <a:gd name="T28" fmla="*/ 0 w 401"/>
                <a:gd name="T29" fmla="*/ 0 h 449"/>
                <a:gd name="T30" fmla="*/ 0 w 401"/>
                <a:gd name="T31" fmla="*/ 0 h 449"/>
                <a:gd name="T32" fmla="*/ 0 w 401"/>
                <a:gd name="T33" fmla="*/ 0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1"/>
                <a:gd name="T52" fmla="*/ 0 h 449"/>
                <a:gd name="T53" fmla="*/ 401 w 401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1" h="449">
                  <a:moveTo>
                    <a:pt x="0" y="449"/>
                  </a:moveTo>
                  <a:lnTo>
                    <a:pt x="23" y="391"/>
                  </a:lnTo>
                  <a:lnTo>
                    <a:pt x="59" y="332"/>
                  </a:lnTo>
                  <a:lnTo>
                    <a:pt x="109" y="269"/>
                  </a:lnTo>
                  <a:lnTo>
                    <a:pt x="172" y="211"/>
                  </a:lnTo>
                  <a:lnTo>
                    <a:pt x="231" y="148"/>
                  </a:lnTo>
                  <a:lnTo>
                    <a:pt x="293" y="94"/>
                  </a:lnTo>
                  <a:lnTo>
                    <a:pt x="348" y="40"/>
                  </a:lnTo>
                  <a:lnTo>
                    <a:pt x="401" y="0"/>
                  </a:lnTo>
                  <a:lnTo>
                    <a:pt x="383" y="36"/>
                  </a:lnTo>
                  <a:lnTo>
                    <a:pt x="352" y="89"/>
                  </a:lnTo>
                  <a:lnTo>
                    <a:pt x="298" y="152"/>
                  </a:lnTo>
                  <a:lnTo>
                    <a:pt x="235" y="225"/>
                  </a:lnTo>
                  <a:lnTo>
                    <a:pt x="168" y="287"/>
                  </a:lnTo>
                  <a:lnTo>
                    <a:pt x="104" y="354"/>
                  </a:lnTo>
                  <a:lnTo>
                    <a:pt x="41" y="40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Text Box 38"/>
            <p:cNvSpPr txBox="1">
              <a:spLocks noChangeArrowheads="1"/>
            </p:cNvSpPr>
            <p:nvPr/>
          </p:nvSpPr>
          <p:spPr bwMode="auto">
            <a:xfrm flipH="1">
              <a:off x="1155" y="3583"/>
              <a:ext cx="4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Education</a:t>
              </a:r>
            </a:p>
          </p:txBody>
        </p:sp>
        <p:sp>
          <p:nvSpPr>
            <p:cNvPr id="21557" name="Text Box 39"/>
            <p:cNvSpPr txBox="1">
              <a:spLocks noChangeArrowheads="1"/>
            </p:cNvSpPr>
            <p:nvPr/>
          </p:nvSpPr>
          <p:spPr bwMode="auto">
            <a:xfrm flipH="1">
              <a:off x="744" y="2754"/>
              <a:ext cx="4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Weather</a:t>
              </a:r>
            </a:p>
          </p:txBody>
        </p:sp>
        <p:sp>
          <p:nvSpPr>
            <p:cNvPr id="21558" name="Text Box 40"/>
            <p:cNvSpPr txBox="1">
              <a:spLocks noChangeArrowheads="1"/>
            </p:cNvSpPr>
            <p:nvPr/>
          </p:nvSpPr>
          <p:spPr bwMode="auto">
            <a:xfrm flipH="1">
              <a:off x="870" y="2552"/>
              <a:ext cx="42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Hobbies</a:t>
              </a:r>
            </a:p>
          </p:txBody>
        </p:sp>
        <p:sp>
          <p:nvSpPr>
            <p:cNvPr id="21559" name="Text Box 41"/>
            <p:cNvSpPr txBox="1">
              <a:spLocks noChangeArrowheads="1"/>
            </p:cNvSpPr>
            <p:nvPr/>
          </p:nvSpPr>
          <p:spPr bwMode="auto">
            <a:xfrm flipH="1">
              <a:off x="995" y="1945"/>
              <a:ext cx="31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Work</a:t>
              </a:r>
            </a:p>
          </p:txBody>
        </p:sp>
        <p:sp>
          <p:nvSpPr>
            <p:cNvPr id="21560" name="Text Box 42"/>
            <p:cNvSpPr txBox="1">
              <a:spLocks noChangeArrowheads="1"/>
            </p:cNvSpPr>
            <p:nvPr/>
          </p:nvSpPr>
          <p:spPr bwMode="auto">
            <a:xfrm flipH="1">
              <a:off x="1416" y="3765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Family</a:t>
              </a:r>
            </a:p>
          </p:txBody>
        </p:sp>
        <p:sp>
          <p:nvSpPr>
            <p:cNvPr id="21561" name="Text Box 43"/>
            <p:cNvSpPr txBox="1">
              <a:spLocks noChangeArrowheads="1"/>
            </p:cNvSpPr>
            <p:nvPr/>
          </p:nvSpPr>
          <p:spPr bwMode="auto">
            <a:xfrm flipH="1">
              <a:off x="942" y="3389"/>
              <a:ext cx="6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Local interests</a:t>
              </a:r>
            </a:p>
          </p:txBody>
        </p:sp>
        <p:sp>
          <p:nvSpPr>
            <p:cNvPr id="21562" name="Text Box 44"/>
            <p:cNvSpPr txBox="1">
              <a:spLocks noChangeArrowheads="1"/>
            </p:cNvSpPr>
            <p:nvPr/>
          </p:nvSpPr>
          <p:spPr bwMode="auto">
            <a:xfrm flipH="1">
              <a:off x="745" y="2957"/>
              <a:ext cx="6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World events</a:t>
              </a:r>
            </a:p>
          </p:txBody>
        </p:sp>
        <p:sp>
          <p:nvSpPr>
            <p:cNvPr id="21563" name="Text Box 45"/>
            <p:cNvSpPr txBox="1">
              <a:spLocks noChangeArrowheads="1"/>
            </p:cNvSpPr>
            <p:nvPr/>
          </p:nvSpPr>
          <p:spPr bwMode="auto">
            <a:xfrm flipH="1">
              <a:off x="951" y="2353"/>
              <a:ext cx="3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Travel</a:t>
              </a:r>
            </a:p>
          </p:txBody>
        </p:sp>
        <p:sp>
          <p:nvSpPr>
            <p:cNvPr id="21564" name="Freeform 46"/>
            <p:cNvSpPr>
              <a:spLocks/>
            </p:cNvSpPr>
            <p:nvPr/>
          </p:nvSpPr>
          <p:spPr bwMode="auto">
            <a:xfrm flipH="1">
              <a:off x="986" y="2075"/>
              <a:ext cx="253" cy="216"/>
            </a:xfrm>
            <a:custGeom>
              <a:avLst/>
              <a:gdLst>
                <a:gd name="T0" fmla="*/ 82836 w 183"/>
                <a:gd name="T1" fmla="*/ 57967 h 156"/>
                <a:gd name="T2" fmla="*/ 51629 w 183"/>
                <a:gd name="T3" fmla="*/ 75486 h 156"/>
                <a:gd name="T4" fmla="*/ 29318 w 183"/>
                <a:gd name="T5" fmla="*/ 72721 h 156"/>
                <a:gd name="T6" fmla="*/ 12198 w 183"/>
                <a:gd name="T7" fmla="*/ 60931 h 156"/>
                <a:gd name="T8" fmla="*/ 1013 w 183"/>
                <a:gd name="T9" fmla="*/ 34869 h 156"/>
                <a:gd name="T10" fmla="*/ 14920 w 183"/>
                <a:gd name="T11" fmla="*/ 2712 h 156"/>
                <a:gd name="T12" fmla="*/ 60398 w 183"/>
                <a:gd name="T13" fmla="*/ 8647 h 156"/>
                <a:gd name="T14" fmla="*/ 80032 w 183"/>
                <a:gd name="T15" fmla="*/ 40758 h 156"/>
                <a:gd name="T16" fmla="*/ 85654 w 183"/>
                <a:gd name="T17" fmla="*/ 49313 h 156"/>
                <a:gd name="T18" fmla="*/ 82836 w 183"/>
                <a:gd name="T19" fmla="*/ 63953 h 156"/>
                <a:gd name="T20" fmla="*/ 82836 w 183"/>
                <a:gd name="T21" fmla="*/ 57967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"/>
                <a:gd name="T34" fmla="*/ 0 h 156"/>
                <a:gd name="T35" fmla="*/ 183 w 183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" h="156">
                  <a:moveTo>
                    <a:pt x="176" y="120"/>
                  </a:moveTo>
                  <a:cubicBezTo>
                    <a:pt x="139" y="145"/>
                    <a:pt x="162" y="147"/>
                    <a:pt x="110" y="156"/>
                  </a:cubicBezTo>
                  <a:cubicBezTo>
                    <a:pt x="94" y="154"/>
                    <a:pt x="77" y="155"/>
                    <a:pt x="62" y="150"/>
                  </a:cubicBezTo>
                  <a:cubicBezTo>
                    <a:pt x="48" y="145"/>
                    <a:pt x="26" y="126"/>
                    <a:pt x="26" y="126"/>
                  </a:cubicBezTo>
                  <a:cubicBezTo>
                    <a:pt x="19" y="106"/>
                    <a:pt x="9" y="92"/>
                    <a:pt x="2" y="72"/>
                  </a:cubicBezTo>
                  <a:cubicBezTo>
                    <a:pt x="7" y="39"/>
                    <a:pt x="0" y="17"/>
                    <a:pt x="32" y="6"/>
                  </a:cubicBezTo>
                  <a:cubicBezTo>
                    <a:pt x="64" y="9"/>
                    <a:pt x="101" y="0"/>
                    <a:pt x="128" y="18"/>
                  </a:cubicBezTo>
                  <a:cubicBezTo>
                    <a:pt x="151" y="33"/>
                    <a:pt x="140" y="64"/>
                    <a:pt x="170" y="84"/>
                  </a:cubicBezTo>
                  <a:cubicBezTo>
                    <a:pt x="174" y="90"/>
                    <a:pt x="181" y="95"/>
                    <a:pt x="182" y="102"/>
                  </a:cubicBezTo>
                  <a:cubicBezTo>
                    <a:pt x="183" y="112"/>
                    <a:pt x="179" y="122"/>
                    <a:pt x="176" y="132"/>
                  </a:cubicBezTo>
                  <a:cubicBezTo>
                    <a:pt x="175" y="136"/>
                    <a:pt x="176" y="124"/>
                    <a:pt x="176" y="120"/>
                  </a:cubicBezTo>
                  <a:close/>
                </a:path>
              </a:pathLst>
            </a:custGeom>
            <a:solidFill>
              <a:srgbClr val="E9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565" name="Text Box 47"/>
            <p:cNvSpPr txBox="1">
              <a:spLocks noChangeArrowheads="1"/>
            </p:cNvSpPr>
            <p:nvPr/>
          </p:nvSpPr>
          <p:spPr bwMode="auto">
            <a:xfrm flipH="1">
              <a:off x="919" y="2146"/>
              <a:ext cx="3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Health</a:t>
              </a:r>
            </a:p>
          </p:txBody>
        </p:sp>
        <p:sp>
          <p:nvSpPr>
            <p:cNvPr id="21566" name="Freeform 48"/>
            <p:cNvSpPr>
              <a:spLocks/>
            </p:cNvSpPr>
            <p:nvPr/>
          </p:nvSpPr>
          <p:spPr bwMode="auto">
            <a:xfrm flipH="1">
              <a:off x="1616" y="3927"/>
              <a:ext cx="251" cy="196"/>
            </a:xfrm>
            <a:custGeom>
              <a:avLst/>
              <a:gdLst>
                <a:gd name="T0" fmla="*/ 20833 w 181"/>
                <a:gd name="T1" fmla="*/ 15836 h 142"/>
                <a:gd name="T2" fmla="*/ 80914 w 181"/>
                <a:gd name="T3" fmla="*/ 10566 h 142"/>
                <a:gd name="T4" fmla="*/ 86555 w 181"/>
                <a:gd name="T5" fmla="*/ 18878 h 142"/>
                <a:gd name="T6" fmla="*/ 36223 w 181"/>
                <a:gd name="T7" fmla="*/ 51552 h 142"/>
                <a:gd name="T8" fmla="*/ 9123 w 181"/>
                <a:gd name="T9" fmla="*/ 48917 h 142"/>
                <a:gd name="T10" fmla="*/ 20833 w 181"/>
                <a:gd name="T11" fmla="*/ 15836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42"/>
                <a:gd name="T20" fmla="*/ 181 w 181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42">
                  <a:moveTo>
                    <a:pt x="42" y="35"/>
                  </a:moveTo>
                  <a:cubicBezTo>
                    <a:pt x="94" y="0"/>
                    <a:pt x="96" y="10"/>
                    <a:pt x="162" y="23"/>
                  </a:cubicBezTo>
                  <a:cubicBezTo>
                    <a:pt x="166" y="29"/>
                    <a:pt x="173" y="34"/>
                    <a:pt x="174" y="41"/>
                  </a:cubicBezTo>
                  <a:cubicBezTo>
                    <a:pt x="181" y="111"/>
                    <a:pt x="120" y="108"/>
                    <a:pt x="72" y="113"/>
                  </a:cubicBezTo>
                  <a:cubicBezTo>
                    <a:pt x="44" y="122"/>
                    <a:pt x="30" y="142"/>
                    <a:pt x="18" y="107"/>
                  </a:cubicBezTo>
                  <a:cubicBezTo>
                    <a:pt x="24" y="29"/>
                    <a:pt x="0" y="35"/>
                    <a:pt x="42" y="35"/>
                  </a:cubicBezTo>
                  <a:close/>
                </a:path>
              </a:pathLst>
            </a:custGeom>
            <a:solidFill>
              <a:srgbClr val="E9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567" name="Text Box 49"/>
            <p:cNvSpPr txBox="1">
              <a:spLocks noChangeArrowheads="1"/>
            </p:cNvSpPr>
            <p:nvPr/>
          </p:nvSpPr>
          <p:spPr bwMode="auto">
            <a:xfrm flipH="1">
              <a:off x="1618" y="3971"/>
              <a:ext cx="32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Other</a:t>
              </a:r>
            </a:p>
          </p:txBody>
        </p:sp>
        <p:sp>
          <p:nvSpPr>
            <p:cNvPr id="21568" name="Freeform 72"/>
            <p:cNvSpPr>
              <a:spLocks/>
            </p:cNvSpPr>
            <p:nvPr/>
          </p:nvSpPr>
          <p:spPr bwMode="auto">
            <a:xfrm>
              <a:off x="756" y="3183"/>
              <a:ext cx="315" cy="198"/>
            </a:xfrm>
            <a:custGeom>
              <a:avLst/>
              <a:gdLst>
                <a:gd name="T0" fmla="*/ 132 w 315"/>
                <a:gd name="T1" fmla="*/ 0 h 198"/>
                <a:gd name="T2" fmla="*/ 120 w 315"/>
                <a:gd name="T3" fmla="*/ 9 h 198"/>
                <a:gd name="T4" fmla="*/ 117 w 315"/>
                <a:gd name="T5" fmla="*/ 18 h 198"/>
                <a:gd name="T6" fmla="*/ 57 w 315"/>
                <a:gd name="T7" fmla="*/ 48 h 198"/>
                <a:gd name="T8" fmla="*/ 6 w 315"/>
                <a:gd name="T9" fmla="*/ 90 h 198"/>
                <a:gd name="T10" fmla="*/ 6 w 315"/>
                <a:gd name="T11" fmla="*/ 111 h 198"/>
                <a:gd name="T12" fmla="*/ 33 w 315"/>
                <a:gd name="T13" fmla="*/ 123 h 198"/>
                <a:gd name="T14" fmla="*/ 87 w 315"/>
                <a:gd name="T15" fmla="*/ 138 h 198"/>
                <a:gd name="T16" fmla="*/ 135 w 315"/>
                <a:gd name="T17" fmla="*/ 162 h 198"/>
                <a:gd name="T18" fmla="*/ 309 w 315"/>
                <a:gd name="T19" fmla="*/ 126 h 198"/>
                <a:gd name="T20" fmla="*/ 309 w 315"/>
                <a:gd name="T21" fmla="*/ 84 h 198"/>
                <a:gd name="T22" fmla="*/ 237 w 315"/>
                <a:gd name="T23" fmla="*/ 39 h 198"/>
                <a:gd name="T24" fmla="*/ 159 w 315"/>
                <a:gd name="T25" fmla="*/ 24 h 198"/>
                <a:gd name="T26" fmla="*/ 111 w 315"/>
                <a:gd name="T27" fmla="*/ 12 h 198"/>
                <a:gd name="T28" fmla="*/ 156 w 315"/>
                <a:gd name="T29" fmla="*/ 33 h 1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5"/>
                <a:gd name="T46" fmla="*/ 0 h 198"/>
                <a:gd name="T47" fmla="*/ 315 w 315"/>
                <a:gd name="T48" fmla="*/ 198 h 1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5" h="198">
                  <a:moveTo>
                    <a:pt x="132" y="0"/>
                  </a:moveTo>
                  <a:cubicBezTo>
                    <a:pt x="128" y="3"/>
                    <a:pt x="123" y="5"/>
                    <a:pt x="120" y="9"/>
                  </a:cubicBezTo>
                  <a:cubicBezTo>
                    <a:pt x="118" y="11"/>
                    <a:pt x="120" y="16"/>
                    <a:pt x="117" y="18"/>
                  </a:cubicBezTo>
                  <a:cubicBezTo>
                    <a:pt x="101" y="30"/>
                    <a:pt x="72" y="33"/>
                    <a:pt x="57" y="48"/>
                  </a:cubicBezTo>
                  <a:cubicBezTo>
                    <a:pt x="42" y="63"/>
                    <a:pt x="26" y="83"/>
                    <a:pt x="6" y="90"/>
                  </a:cubicBezTo>
                  <a:cubicBezTo>
                    <a:pt x="3" y="98"/>
                    <a:pt x="0" y="102"/>
                    <a:pt x="6" y="111"/>
                  </a:cubicBezTo>
                  <a:cubicBezTo>
                    <a:pt x="10" y="117"/>
                    <a:pt x="30" y="122"/>
                    <a:pt x="33" y="123"/>
                  </a:cubicBezTo>
                  <a:cubicBezTo>
                    <a:pt x="51" y="128"/>
                    <a:pt x="69" y="133"/>
                    <a:pt x="87" y="138"/>
                  </a:cubicBezTo>
                  <a:cubicBezTo>
                    <a:pt x="105" y="150"/>
                    <a:pt x="114" y="157"/>
                    <a:pt x="135" y="162"/>
                  </a:cubicBezTo>
                  <a:cubicBezTo>
                    <a:pt x="236" y="160"/>
                    <a:pt x="280" y="198"/>
                    <a:pt x="309" y="126"/>
                  </a:cubicBezTo>
                  <a:cubicBezTo>
                    <a:pt x="311" y="108"/>
                    <a:pt x="315" y="101"/>
                    <a:pt x="309" y="84"/>
                  </a:cubicBezTo>
                  <a:cubicBezTo>
                    <a:pt x="302" y="64"/>
                    <a:pt x="256" y="43"/>
                    <a:pt x="237" y="39"/>
                  </a:cubicBezTo>
                  <a:cubicBezTo>
                    <a:pt x="211" y="26"/>
                    <a:pt x="190" y="26"/>
                    <a:pt x="159" y="24"/>
                  </a:cubicBezTo>
                  <a:cubicBezTo>
                    <a:pt x="142" y="20"/>
                    <a:pt x="127" y="12"/>
                    <a:pt x="111" y="12"/>
                  </a:cubicBezTo>
                  <a:lnTo>
                    <a:pt x="156" y="33"/>
                  </a:lnTo>
                </a:path>
              </a:pathLst>
            </a:custGeom>
            <a:solidFill>
              <a:srgbClr val="E9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Text Box 37"/>
            <p:cNvSpPr txBox="1">
              <a:spLocks noChangeArrowheads="1"/>
            </p:cNvSpPr>
            <p:nvPr/>
          </p:nvSpPr>
          <p:spPr bwMode="auto">
            <a:xfrm flipH="1">
              <a:off x="765" y="3180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200"/>
                <a:t>Personal history</a:t>
              </a:r>
            </a:p>
          </p:txBody>
        </p:sp>
      </p:grpSp>
      <p:grpSp>
        <p:nvGrpSpPr>
          <p:cNvPr id="21519" name="Group 75"/>
          <p:cNvGrpSpPr>
            <a:grpSpLocks/>
          </p:cNvGrpSpPr>
          <p:nvPr/>
        </p:nvGrpSpPr>
        <p:grpSpPr bwMode="auto">
          <a:xfrm>
            <a:off x="2036763" y="1816100"/>
            <a:ext cx="4400550" cy="965200"/>
            <a:chOff x="1283" y="1144"/>
            <a:chExt cx="2772" cy="608"/>
          </a:xfrm>
        </p:grpSpPr>
        <p:sp>
          <p:nvSpPr>
            <p:cNvPr id="21536" name="Line 63"/>
            <p:cNvSpPr>
              <a:spLocks noChangeShapeType="1"/>
            </p:cNvSpPr>
            <p:nvPr/>
          </p:nvSpPr>
          <p:spPr bwMode="auto">
            <a:xfrm rot="-5400000" flipH="1" flipV="1">
              <a:off x="997" y="1448"/>
              <a:ext cx="6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7" name="Line 64"/>
            <p:cNvSpPr>
              <a:spLocks noChangeShapeType="1"/>
            </p:cNvSpPr>
            <p:nvPr/>
          </p:nvSpPr>
          <p:spPr bwMode="auto">
            <a:xfrm>
              <a:off x="1283" y="1144"/>
              <a:ext cx="27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1520" name="AutoShape 65"/>
          <p:cNvSpPr>
            <a:spLocks noChangeArrowheads="1"/>
          </p:cNvSpPr>
          <p:nvPr/>
        </p:nvSpPr>
        <p:spPr bwMode="auto">
          <a:xfrm rot="-5400000">
            <a:off x="5995987" y="1533526"/>
            <a:ext cx="822325" cy="558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</a:rPr>
              <a:t>5</a:t>
            </a:r>
          </a:p>
        </p:txBody>
      </p:sp>
      <p:grpSp>
        <p:nvGrpSpPr>
          <p:cNvPr id="21521" name="Group 50"/>
          <p:cNvGrpSpPr>
            <a:grpSpLocks/>
          </p:cNvGrpSpPr>
          <p:nvPr/>
        </p:nvGrpSpPr>
        <p:grpSpPr bwMode="auto">
          <a:xfrm>
            <a:off x="2536825" y="2252663"/>
            <a:ext cx="4149725" cy="822325"/>
            <a:chOff x="1125" y="3439"/>
            <a:chExt cx="2029" cy="402"/>
          </a:xfrm>
        </p:grpSpPr>
        <p:sp>
          <p:nvSpPr>
            <p:cNvPr id="21534" name="Line 51"/>
            <p:cNvSpPr>
              <a:spLocks noChangeShapeType="1"/>
            </p:cNvSpPr>
            <p:nvPr/>
          </p:nvSpPr>
          <p:spPr bwMode="auto">
            <a:xfrm flipH="1">
              <a:off x="1125" y="3642"/>
              <a:ext cx="185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5" name="AutoShape 52"/>
            <p:cNvSpPr>
              <a:spLocks noChangeArrowheads="1"/>
            </p:cNvSpPr>
            <p:nvPr/>
          </p:nvSpPr>
          <p:spPr bwMode="auto">
            <a:xfrm rot="-5400000">
              <a:off x="2817" y="3503"/>
              <a:ext cx="402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21522" name="Group 53"/>
          <p:cNvGrpSpPr>
            <a:grpSpLocks/>
          </p:cNvGrpSpPr>
          <p:nvPr/>
        </p:nvGrpSpPr>
        <p:grpSpPr bwMode="auto">
          <a:xfrm>
            <a:off x="3228975" y="3095625"/>
            <a:ext cx="3457575" cy="822325"/>
            <a:chOff x="1464" y="3851"/>
            <a:chExt cx="1690" cy="402"/>
          </a:xfrm>
        </p:grpSpPr>
        <p:sp>
          <p:nvSpPr>
            <p:cNvPr id="21532" name="Line 54"/>
            <p:cNvSpPr>
              <a:spLocks noChangeShapeType="1"/>
            </p:cNvSpPr>
            <p:nvPr/>
          </p:nvSpPr>
          <p:spPr bwMode="auto">
            <a:xfrm flipH="1">
              <a:off x="1464" y="4056"/>
              <a:ext cx="16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3" name="AutoShape 55"/>
            <p:cNvSpPr>
              <a:spLocks noChangeArrowheads="1"/>
            </p:cNvSpPr>
            <p:nvPr/>
          </p:nvSpPr>
          <p:spPr bwMode="auto">
            <a:xfrm rot="-5400000">
              <a:off x="2817" y="3915"/>
              <a:ext cx="402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21523" name="Group 56"/>
          <p:cNvGrpSpPr>
            <a:grpSpLocks/>
          </p:cNvGrpSpPr>
          <p:nvPr/>
        </p:nvGrpSpPr>
        <p:grpSpPr bwMode="auto">
          <a:xfrm>
            <a:off x="3321050" y="3938588"/>
            <a:ext cx="3365500" cy="822325"/>
            <a:chOff x="1509" y="4263"/>
            <a:chExt cx="1645" cy="402"/>
          </a:xfrm>
        </p:grpSpPr>
        <p:sp>
          <p:nvSpPr>
            <p:cNvPr id="21530" name="Line 57"/>
            <p:cNvSpPr>
              <a:spLocks noChangeShapeType="1"/>
            </p:cNvSpPr>
            <p:nvPr/>
          </p:nvSpPr>
          <p:spPr bwMode="auto">
            <a:xfrm flipH="1">
              <a:off x="1509" y="4463"/>
              <a:ext cx="1482" cy="1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1" name="AutoShape 58"/>
            <p:cNvSpPr>
              <a:spLocks noChangeArrowheads="1"/>
            </p:cNvSpPr>
            <p:nvPr/>
          </p:nvSpPr>
          <p:spPr bwMode="auto">
            <a:xfrm rot="-5400000">
              <a:off x="2817" y="4327"/>
              <a:ext cx="402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21524" name="Group 59"/>
          <p:cNvGrpSpPr>
            <a:grpSpLocks/>
          </p:cNvGrpSpPr>
          <p:nvPr/>
        </p:nvGrpSpPr>
        <p:grpSpPr bwMode="auto">
          <a:xfrm>
            <a:off x="3438525" y="4779963"/>
            <a:ext cx="3248025" cy="822325"/>
            <a:chOff x="1566" y="4675"/>
            <a:chExt cx="1588" cy="401"/>
          </a:xfrm>
        </p:grpSpPr>
        <p:sp>
          <p:nvSpPr>
            <p:cNvPr id="21528" name="Line 60"/>
            <p:cNvSpPr>
              <a:spLocks noChangeShapeType="1"/>
            </p:cNvSpPr>
            <p:nvPr/>
          </p:nvSpPr>
          <p:spPr bwMode="auto">
            <a:xfrm flipH="1">
              <a:off x="1566" y="4878"/>
              <a:ext cx="14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9" name="AutoShape 61"/>
            <p:cNvSpPr>
              <a:spLocks noChangeArrowheads="1"/>
            </p:cNvSpPr>
            <p:nvPr/>
          </p:nvSpPr>
          <p:spPr bwMode="auto">
            <a:xfrm rot="-5400000">
              <a:off x="2817" y="4739"/>
              <a:ext cx="401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152900" y="5181600"/>
            <a:ext cx="2282825" cy="792163"/>
            <a:chOff x="2616" y="3264"/>
            <a:chExt cx="1438" cy="499"/>
          </a:xfrm>
        </p:grpSpPr>
        <p:sp>
          <p:nvSpPr>
            <p:cNvPr id="21526" name="Text Box 78"/>
            <p:cNvSpPr txBox="1">
              <a:spLocks noChangeArrowheads="1"/>
            </p:cNvSpPr>
            <p:nvPr/>
          </p:nvSpPr>
          <p:spPr bwMode="auto">
            <a:xfrm>
              <a:off x="2616" y="3264"/>
              <a:ext cx="132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buFontTx/>
                <a:buChar char="•"/>
              </a:pPr>
              <a:r>
                <a:rPr lang="en-US" sz="1400" b="0"/>
                <a:t>Initially influenced by </a:t>
              </a:r>
              <a:r>
                <a:rPr lang="en-US" sz="1400">
                  <a:solidFill>
                    <a:srgbClr val="993300"/>
                  </a:solidFill>
                </a:rPr>
                <a:t>culture</a:t>
              </a:r>
            </a:p>
          </p:txBody>
        </p:sp>
        <p:sp>
          <p:nvSpPr>
            <p:cNvPr id="21527" name="Text Box 79"/>
            <p:cNvSpPr txBox="1">
              <a:spLocks noChangeArrowheads="1"/>
            </p:cNvSpPr>
            <p:nvPr/>
          </p:nvSpPr>
          <p:spPr bwMode="auto">
            <a:xfrm>
              <a:off x="2616" y="3463"/>
              <a:ext cx="143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US" sz="1400" b="0"/>
                <a:t>Changed through </a:t>
              </a:r>
              <a:r>
                <a:rPr lang="en-US" sz="1400">
                  <a:solidFill>
                    <a:srgbClr val="993300"/>
                  </a:solidFill>
                </a:rPr>
                <a:t>crisis</a:t>
              </a:r>
              <a:r>
                <a:rPr lang="en-US" sz="1400" b="0"/>
                <a:t> and/or </a:t>
              </a:r>
              <a:br>
                <a:rPr lang="en-US" sz="1400" b="0"/>
              </a:br>
              <a:r>
                <a:rPr lang="en-US" sz="1400" b="0"/>
                <a:t>  </a:t>
              </a:r>
              <a:r>
                <a:rPr lang="en-US" sz="1400">
                  <a:solidFill>
                    <a:srgbClr val="993300"/>
                  </a:solidFill>
                </a:rPr>
                <a:t>confrontation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088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30" grpId="0"/>
      <p:bldP spid="5187" grpId="0"/>
      <p:bldP spid="5188" grpId="0"/>
      <p:bldP spid="5189" grpId="0"/>
      <p:bldP spid="51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3200" y="171450"/>
            <a:ext cx="8737600" cy="28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Deficiencies in Essential Gospel Knowledge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 flipV="1">
            <a:off x="225427" y="796925"/>
            <a:ext cx="4171951" cy="56943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00" name="Rectangle 30"/>
          <p:cNvSpPr>
            <a:spLocks noChangeArrowheads="1"/>
          </p:cNvSpPr>
          <p:nvPr/>
        </p:nvSpPr>
        <p:spPr bwMode="auto">
          <a:xfrm>
            <a:off x="3368675" y="793752"/>
            <a:ext cx="1016000" cy="469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1" name="Rectangle 31"/>
          <p:cNvSpPr>
            <a:spLocks noChangeArrowheads="1"/>
          </p:cNvSpPr>
          <p:nvPr/>
        </p:nvSpPr>
        <p:spPr bwMode="auto">
          <a:xfrm>
            <a:off x="3368675" y="1263651"/>
            <a:ext cx="1016000" cy="469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2" name="Rectangle 32"/>
          <p:cNvSpPr>
            <a:spLocks noChangeArrowheads="1"/>
          </p:cNvSpPr>
          <p:nvPr/>
        </p:nvSpPr>
        <p:spPr bwMode="auto">
          <a:xfrm>
            <a:off x="3368675" y="1733551"/>
            <a:ext cx="1016000" cy="4714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3" name="Rectangle 33"/>
          <p:cNvSpPr>
            <a:spLocks noChangeArrowheads="1"/>
          </p:cNvSpPr>
          <p:nvPr/>
        </p:nvSpPr>
        <p:spPr bwMode="auto">
          <a:xfrm>
            <a:off x="3368675" y="2205039"/>
            <a:ext cx="1016000" cy="469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4" name="Rectangle 34"/>
          <p:cNvSpPr>
            <a:spLocks noChangeArrowheads="1"/>
          </p:cNvSpPr>
          <p:nvPr/>
        </p:nvSpPr>
        <p:spPr bwMode="auto">
          <a:xfrm>
            <a:off x="3368675" y="2674940"/>
            <a:ext cx="1016000" cy="471487"/>
          </a:xfrm>
          <a:prstGeom prst="rect">
            <a:avLst/>
          </a:prstGeom>
          <a:solidFill>
            <a:srgbClr val="B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5" name="Rectangle 35"/>
          <p:cNvSpPr>
            <a:spLocks noChangeArrowheads="1"/>
          </p:cNvSpPr>
          <p:nvPr/>
        </p:nvSpPr>
        <p:spPr bwMode="auto">
          <a:xfrm>
            <a:off x="3368675" y="3146427"/>
            <a:ext cx="1016000" cy="469900"/>
          </a:xfrm>
          <a:prstGeom prst="rect">
            <a:avLst/>
          </a:prstGeom>
          <a:solidFill>
            <a:srgbClr val="B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6" name="Rectangle 36"/>
          <p:cNvSpPr>
            <a:spLocks noChangeArrowheads="1"/>
          </p:cNvSpPr>
          <p:nvPr/>
        </p:nvSpPr>
        <p:spPr bwMode="auto">
          <a:xfrm>
            <a:off x="3368675" y="3616326"/>
            <a:ext cx="1016000" cy="471488"/>
          </a:xfrm>
          <a:prstGeom prst="rect">
            <a:avLst/>
          </a:prstGeom>
          <a:solidFill>
            <a:srgbClr val="B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7" name="Rectangle 37"/>
          <p:cNvSpPr>
            <a:spLocks noChangeArrowheads="1"/>
          </p:cNvSpPr>
          <p:nvPr/>
        </p:nvSpPr>
        <p:spPr bwMode="auto">
          <a:xfrm>
            <a:off x="3368675" y="4557715"/>
            <a:ext cx="1016000" cy="471487"/>
          </a:xfrm>
          <a:prstGeom prst="rect">
            <a:avLst/>
          </a:prstGeom>
          <a:solidFill>
            <a:srgbClr val="50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8" name="Rectangle 38"/>
          <p:cNvSpPr>
            <a:spLocks noChangeArrowheads="1"/>
          </p:cNvSpPr>
          <p:nvPr/>
        </p:nvSpPr>
        <p:spPr bwMode="auto">
          <a:xfrm>
            <a:off x="3368675" y="5029200"/>
            <a:ext cx="1016000" cy="469900"/>
          </a:xfrm>
          <a:prstGeom prst="rect">
            <a:avLst/>
          </a:prstGeom>
          <a:solidFill>
            <a:srgbClr val="50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09" name="Rectangle 39"/>
          <p:cNvSpPr>
            <a:spLocks noChangeArrowheads="1"/>
          </p:cNvSpPr>
          <p:nvPr/>
        </p:nvSpPr>
        <p:spPr bwMode="auto">
          <a:xfrm>
            <a:off x="3368675" y="5499100"/>
            <a:ext cx="1016000" cy="471488"/>
          </a:xfrm>
          <a:prstGeom prst="rect">
            <a:avLst/>
          </a:prstGeom>
          <a:solidFill>
            <a:srgbClr val="50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10" name="Rectangle 40"/>
          <p:cNvSpPr>
            <a:spLocks noChangeArrowheads="1"/>
          </p:cNvSpPr>
          <p:nvPr/>
        </p:nvSpPr>
        <p:spPr bwMode="auto">
          <a:xfrm>
            <a:off x="3368675" y="5940425"/>
            <a:ext cx="1016000" cy="522288"/>
          </a:xfrm>
          <a:prstGeom prst="rect">
            <a:avLst/>
          </a:prstGeom>
          <a:solidFill>
            <a:srgbClr val="50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11" name="Line 42"/>
          <p:cNvSpPr>
            <a:spLocks noChangeShapeType="1"/>
          </p:cNvSpPr>
          <p:nvPr/>
        </p:nvSpPr>
        <p:spPr bwMode="auto">
          <a:xfrm>
            <a:off x="3368675" y="5970588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2" name="Line 43"/>
          <p:cNvSpPr>
            <a:spLocks noChangeShapeType="1"/>
          </p:cNvSpPr>
          <p:nvPr/>
        </p:nvSpPr>
        <p:spPr bwMode="auto">
          <a:xfrm>
            <a:off x="3368675" y="54991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3" name="Line 44"/>
          <p:cNvSpPr>
            <a:spLocks noChangeShapeType="1"/>
          </p:cNvSpPr>
          <p:nvPr/>
        </p:nvSpPr>
        <p:spPr bwMode="auto">
          <a:xfrm>
            <a:off x="3368675" y="50292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4" name="Line 45"/>
          <p:cNvSpPr>
            <a:spLocks noChangeShapeType="1"/>
          </p:cNvSpPr>
          <p:nvPr/>
        </p:nvSpPr>
        <p:spPr bwMode="auto">
          <a:xfrm>
            <a:off x="3368675" y="4557713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5" name="Line 46"/>
          <p:cNvSpPr>
            <a:spLocks noChangeShapeType="1"/>
          </p:cNvSpPr>
          <p:nvPr/>
        </p:nvSpPr>
        <p:spPr bwMode="auto">
          <a:xfrm>
            <a:off x="3368675" y="3616325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6" name="Line 47"/>
          <p:cNvSpPr>
            <a:spLocks noChangeShapeType="1"/>
          </p:cNvSpPr>
          <p:nvPr/>
        </p:nvSpPr>
        <p:spPr bwMode="auto">
          <a:xfrm>
            <a:off x="3368675" y="3146425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3368675" y="2674938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8" name="Line 49"/>
          <p:cNvSpPr>
            <a:spLocks noChangeShapeType="1"/>
          </p:cNvSpPr>
          <p:nvPr/>
        </p:nvSpPr>
        <p:spPr bwMode="auto">
          <a:xfrm>
            <a:off x="3368675" y="2205038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3368675" y="173355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20" name="Line 51"/>
          <p:cNvSpPr>
            <a:spLocks noChangeShapeType="1"/>
          </p:cNvSpPr>
          <p:nvPr/>
        </p:nvSpPr>
        <p:spPr bwMode="auto">
          <a:xfrm>
            <a:off x="3368675" y="126365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21" name="Line 52"/>
          <p:cNvSpPr>
            <a:spLocks noChangeShapeType="1"/>
          </p:cNvSpPr>
          <p:nvPr/>
        </p:nvSpPr>
        <p:spPr bwMode="auto">
          <a:xfrm>
            <a:off x="3368675" y="79375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22" name="Line 68"/>
          <p:cNvSpPr>
            <a:spLocks noChangeShapeType="1"/>
          </p:cNvSpPr>
          <p:nvPr/>
        </p:nvSpPr>
        <p:spPr bwMode="auto">
          <a:xfrm>
            <a:off x="3368675" y="4087813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723" name="Text Box 13"/>
          <p:cNvSpPr txBox="1">
            <a:spLocks noChangeArrowheads="1"/>
          </p:cNvSpPr>
          <p:nvPr/>
        </p:nvSpPr>
        <p:spPr bwMode="auto">
          <a:xfrm>
            <a:off x="3244851" y="485775"/>
            <a:ext cx="1847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300" b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24" name="Text Box 115"/>
          <p:cNvSpPr txBox="1">
            <a:spLocks noChangeArrowheads="1"/>
          </p:cNvSpPr>
          <p:nvPr/>
        </p:nvSpPr>
        <p:spPr bwMode="auto">
          <a:xfrm>
            <a:off x="739778" y="904876"/>
            <a:ext cx="26885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Counts cost of a faith response</a:t>
            </a:r>
          </a:p>
        </p:txBody>
      </p:sp>
      <p:sp>
        <p:nvSpPr>
          <p:cNvPr id="29725" name="Text Box 116"/>
          <p:cNvSpPr txBox="1">
            <a:spLocks noChangeArrowheads="1"/>
          </p:cNvSpPr>
          <p:nvPr/>
        </p:nvSpPr>
        <p:spPr bwMode="auto">
          <a:xfrm>
            <a:off x="630237" y="1365251"/>
            <a:ext cx="27991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Confronted with a faith response</a:t>
            </a:r>
          </a:p>
        </p:txBody>
      </p:sp>
      <p:sp>
        <p:nvSpPr>
          <p:cNvPr id="29726" name="Text Box 117"/>
          <p:cNvSpPr txBox="1">
            <a:spLocks noChangeArrowheads="1"/>
          </p:cNvSpPr>
          <p:nvPr/>
        </p:nvSpPr>
        <p:spPr bwMode="auto">
          <a:xfrm>
            <a:off x="369890" y="2306639"/>
            <a:ext cx="305885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Understands some gospel concepts</a:t>
            </a:r>
          </a:p>
        </p:txBody>
      </p:sp>
      <p:sp>
        <p:nvSpPr>
          <p:cNvPr id="29727" name="Text Box 118"/>
          <p:cNvSpPr txBox="1">
            <a:spLocks noChangeArrowheads="1"/>
          </p:cNvSpPr>
          <p:nvPr/>
        </p:nvSpPr>
        <p:spPr bwMode="auto">
          <a:xfrm>
            <a:off x="333378" y="1835150"/>
            <a:ext cx="309571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Senses personal spiritual conviction</a:t>
            </a:r>
          </a:p>
        </p:txBody>
      </p:sp>
      <p:sp>
        <p:nvSpPr>
          <p:cNvPr id="29728" name="Text Box 119"/>
          <p:cNvSpPr txBox="1">
            <a:spLocks noChangeArrowheads="1"/>
          </p:cNvSpPr>
          <p:nvPr/>
        </p:nvSpPr>
        <p:spPr bwMode="auto">
          <a:xfrm>
            <a:off x="498475" y="2776538"/>
            <a:ext cx="29306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Interested in Jesus and the gospel</a:t>
            </a:r>
          </a:p>
        </p:txBody>
      </p:sp>
      <p:sp>
        <p:nvSpPr>
          <p:cNvPr id="29729" name="Text Box 120"/>
          <p:cNvSpPr txBox="1">
            <a:spLocks noChangeArrowheads="1"/>
          </p:cNvSpPr>
          <p:nvPr/>
        </p:nvSpPr>
        <p:spPr bwMode="auto">
          <a:xfrm>
            <a:off x="482600" y="4662488"/>
            <a:ext cx="29466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Seeks to fill personal spiritual void</a:t>
            </a:r>
          </a:p>
        </p:txBody>
      </p:sp>
      <p:sp>
        <p:nvSpPr>
          <p:cNvPr id="29730" name="Text Box 121"/>
          <p:cNvSpPr txBox="1">
            <a:spLocks noChangeArrowheads="1"/>
          </p:cNvSpPr>
          <p:nvPr/>
        </p:nvSpPr>
        <p:spPr bwMode="auto">
          <a:xfrm>
            <a:off x="344490" y="5133976"/>
            <a:ext cx="30844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Senses personal spiritual emptiness</a:t>
            </a:r>
          </a:p>
        </p:txBody>
      </p:sp>
      <p:sp>
        <p:nvSpPr>
          <p:cNvPr id="29731" name="Text Box 122"/>
          <p:cNvSpPr txBox="1">
            <a:spLocks noChangeArrowheads="1"/>
          </p:cNvSpPr>
          <p:nvPr/>
        </p:nvSpPr>
        <p:spPr bwMode="auto">
          <a:xfrm>
            <a:off x="323853" y="3248026"/>
            <a:ext cx="3105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Exposed to other Christian concepts</a:t>
            </a:r>
          </a:p>
        </p:txBody>
      </p:sp>
      <p:sp>
        <p:nvSpPr>
          <p:cNvPr id="29732" name="Text Box 123"/>
          <p:cNvSpPr txBox="1">
            <a:spLocks noChangeArrowheads="1"/>
          </p:cNvSpPr>
          <p:nvPr/>
        </p:nvSpPr>
        <p:spPr bwMode="auto">
          <a:xfrm>
            <a:off x="1255715" y="6096001"/>
            <a:ext cx="21728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Born with a God-Vacuum</a:t>
            </a:r>
          </a:p>
        </p:txBody>
      </p:sp>
      <p:sp>
        <p:nvSpPr>
          <p:cNvPr id="29733" name="Text Box 124"/>
          <p:cNvSpPr txBox="1">
            <a:spLocks noChangeArrowheads="1"/>
          </p:cNvSpPr>
          <p:nvPr/>
        </p:nvSpPr>
        <p:spPr bwMode="auto">
          <a:xfrm>
            <a:off x="592137" y="5618163"/>
            <a:ext cx="283622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Aware of higher Power or powers</a:t>
            </a:r>
          </a:p>
        </p:txBody>
      </p:sp>
      <p:sp>
        <p:nvSpPr>
          <p:cNvPr id="29734" name="Text Box 125"/>
          <p:cNvSpPr txBox="1">
            <a:spLocks noChangeArrowheads="1"/>
          </p:cNvSpPr>
          <p:nvPr/>
        </p:nvSpPr>
        <p:spPr bwMode="auto">
          <a:xfrm>
            <a:off x="441327" y="4192589"/>
            <a:ext cx="298697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Vulnerable to false religious beliefs</a:t>
            </a:r>
          </a:p>
        </p:txBody>
      </p:sp>
      <p:sp>
        <p:nvSpPr>
          <p:cNvPr id="29735" name="Text Box 126"/>
          <p:cNvSpPr txBox="1">
            <a:spLocks noChangeArrowheads="1"/>
          </p:cNvSpPr>
          <p:nvPr/>
        </p:nvSpPr>
        <p:spPr bwMode="auto">
          <a:xfrm>
            <a:off x="455615" y="3721100"/>
            <a:ext cx="29738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FFFFFF"/>
                </a:solidFill>
                <a:latin typeface="Arial" charset="0"/>
              </a:rPr>
              <a:t>Realizes there is only one true God</a:t>
            </a:r>
          </a:p>
        </p:txBody>
      </p:sp>
      <p:sp>
        <p:nvSpPr>
          <p:cNvPr id="29736" name="Text Box 137"/>
          <p:cNvSpPr txBox="1">
            <a:spLocks noChangeArrowheads="1"/>
          </p:cNvSpPr>
          <p:nvPr/>
        </p:nvSpPr>
        <p:spPr bwMode="auto">
          <a:xfrm>
            <a:off x="3592515" y="6035675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-12</a:t>
            </a:r>
          </a:p>
        </p:txBody>
      </p:sp>
      <p:sp>
        <p:nvSpPr>
          <p:cNvPr id="2097" name="Text Box 138"/>
          <p:cNvSpPr txBox="1">
            <a:spLocks noChangeArrowheads="1"/>
          </p:cNvSpPr>
          <p:nvPr/>
        </p:nvSpPr>
        <p:spPr bwMode="auto">
          <a:xfrm>
            <a:off x="3592515" y="5564189"/>
            <a:ext cx="505331" cy="369332"/>
          </a:xfrm>
          <a:prstGeom prst="rect">
            <a:avLst/>
          </a:prstGeom>
          <a:noFill/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38" name="Text Box 139"/>
          <p:cNvSpPr txBox="1">
            <a:spLocks noChangeArrowheads="1"/>
          </p:cNvSpPr>
          <p:nvPr/>
        </p:nvSpPr>
        <p:spPr bwMode="auto">
          <a:xfrm>
            <a:off x="3592515" y="5094288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-10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39" name="Text Box 140"/>
          <p:cNvSpPr txBox="1">
            <a:spLocks noChangeArrowheads="1"/>
          </p:cNvSpPr>
          <p:nvPr/>
        </p:nvSpPr>
        <p:spPr bwMode="auto">
          <a:xfrm>
            <a:off x="3635375" y="4622801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-9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40" name="Text Box 141"/>
          <p:cNvSpPr txBox="1">
            <a:spLocks noChangeArrowheads="1"/>
          </p:cNvSpPr>
          <p:nvPr/>
        </p:nvSpPr>
        <p:spPr bwMode="auto">
          <a:xfrm>
            <a:off x="3635375" y="4148138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-8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1" name="Text Box 142"/>
          <p:cNvSpPr txBox="1">
            <a:spLocks noChangeArrowheads="1"/>
          </p:cNvSpPr>
          <p:nvPr/>
        </p:nvSpPr>
        <p:spPr bwMode="auto">
          <a:xfrm>
            <a:off x="3635376" y="3678239"/>
            <a:ext cx="389850" cy="369332"/>
          </a:xfrm>
          <a:prstGeom prst="rect">
            <a:avLst/>
          </a:prstGeom>
          <a:noFill/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42" name="Text Box 143"/>
          <p:cNvSpPr txBox="1">
            <a:spLocks noChangeArrowheads="1"/>
          </p:cNvSpPr>
          <p:nvPr/>
        </p:nvSpPr>
        <p:spPr bwMode="auto">
          <a:xfrm>
            <a:off x="3635375" y="3208338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-6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43" name="Text Box 144"/>
          <p:cNvSpPr txBox="1">
            <a:spLocks noChangeArrowheads="1"/>
          </p:cNvSpPr>
          <p:nvPr/>
        </p:nvSpPr>
        <p:spPr bwMode="auto">
          <a:xfrm>
            <a:off x="3635375" y="2736851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-5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4" name="Text Box 145"/>
          <p:cNvSpPr txBox="1">
            <a:spLocks noChangeArrowheads="1"/>
          </p:cNvSpPr>
          <p:nvPr/>
        </p:nvSpPr>
        <p:spPr bwMode="auto">
          <a:xfrm>
            <a:off x="3635376" y="2262189"/>
            <a:ext cx="389850" cy="369332"/>
          </a:xfrm>
          <a:prstGeom prst="rect">
            <a:avLst/>
          </a:prstGeom>
          <a:noFill/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45" name="Text Box 146"/>
          <p:cNvSpPr txBox="1">
            <a:spLocks noChangeArrowheads="1"/>
          </p:cNvSpPr>
          <p:nvPr/>
        </p:nvSpPr>
        <p:spPr bwMode="auto">
          <a:xfrm>
            <a:off x="3635375" y="1792289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-3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46" name="Text Box 147"/>
          <p:cNvSpPr txBox="1">
            <a:spLocks noChangeArrowheads="1"/>
          </p:cNvSpPr>
          <p:nvPr/>
        </p:nvSpPr>
        <p:spPr bwMode="auto">
          <a:xfrm>
            <a:off x="3635375" y="13208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-2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47" name="Text Box 148"/>
          <p:cNvSpPr txBox="1">
            <a:spLocks noChangeArrowheads="1"/>
          </p:cNvSpPr>
          <p:nvPr/>
        </p:nvSpPr>
        <p:spPr bwMode="auto">
          <a:xfrm>
            <a:off x="3635375" y="847726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-1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48" name="Rectangle 37"/>
          <p:cNvSpPr>
            <a:spLocks noChangeArrowheads="1"/>
          </p:cNvSpPr>
          <p:nvPr/>
        </p:nvSpPr>
        <p:spPr bwMode="auto">
          <a:xfrm>
            <a:off x="3368675" y="4087815"/>
            <a:ext cx="1016000" cy="469900"/>
          </a:xfrm>
          <a:prstGeom prst="rect">
            <a:avLst/>
          </a:prstGeom>
          <a:solidFill>
            <a:srgbClr val="50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29749" name="Text Box 140"/>
          <p:cNvSpPr txBox="1">
            <a:spLocks noChangeArrowheads="1"/>
          </p:cNvSpPr>
          <p:nvPr/>
        </p:nvSpPr>
        <p:spPr bwMode="auto">
          <a:xfrm>
            <a:off x="3638549" y="4152901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-8</a:t>
            </a:r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397376" y="4173539"/>
            <a:ext cx="4757739" cy="1815882"/>
            <a:chOff x="4397375" y="4173538"/>
            <a:chExt cx="4757738" cy="1815882"/>
          </a:xfrm>
        </p:grpSpPr>
        <p:sp>
          <p:nvSpPr>
            <p:cNvPr id="73" name="TextBox 181"/>
            <p:cNvSpPr txBox="1">
              <a:spLocks noChangeArrowheads="1"/>
            </p:cNvSpPr>
            <p:nvPr/>
          </p:nvSpPr>
          <p:spPr bwMode="auto">
            <a:xfrm>
              <a:off x="4727575" y="4173538"/>
              <a:ext cx="442753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What and in whom I believe does matter--eternally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There is life after death and I must prepare for it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There is hope for me that I can possess, here &amp; now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There are no human efforts that will fill this void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Alienation from this God has caused my emptiness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This God is the Creator of the world &amp; all that’s in it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This God is eternal, personal, holy, just, &amp; loving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The highest power is God—only one true living God</a:t>
              </a:r>
            </a:p>
          </p:txBody>
        </p:sp>
        <p:sp>
          <p:nvSpPr>
            <p:cNvPr id="29763" name="AutoShape 69"/>
            <p:cNvSpPr>
              <a:spLocks/>
            </p:cNvSpPr>
            <p:nvPr/>
          </p:nvSpPr>
          <p:spPr bwMode="auto">
            <a:xfrm flipV="1">
              <a:off x="4397375" y="5495925"/>
              <a:ext cx="304800" cy="466725"/>
            </a:xfrm>
            <a:prstGeom prst="rightBrace">
              <a:avLst>
                <a:gd name="adj1" fmla="val 28328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9764" name="Rectangle 71"/>
            <p:cNvSpPr>
              <a:spLocks noChangeArrowheads="1"/>
            </p:cNvSpPr>
            <p:nvPr/>
          </p:nvSpPr>
          <p:spPr bwMode="auto">
            <a:xfrm>
              <a:off x="4724400" y="4191000"/>
              <a:ext cx="4191000" cy="178752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4402137" y="2667001"/>
            <a:ext cx="4524055" cy="1676638"/>
            <a:chOff x="4402138" y="2667000"/>
            <a:chExt cx="4524053" cy="1676638"/>
          </a:xfrm>
        </p:grpSpPr>
        <p:cxnSp>
          <p:nvCxnSpPr>
            <p:cNvPr id="29758" name="Straight Connector 168"/>
            <p:cNvCxnSpPr>
              <a:cxnSpLocks noChangeShapeType="1"/>
            </p:cNvCxnSpPr>
            <p:nvPr/>
          </p:nvCxnSpPr>
          <p:spPr bwMode="auto">
            <a:xfrm rot="5400000" flipH="1" flipV="1">
              <a:off x="5483225" y="2667000"/>
              <a:ext cx="1588" cy="1588"/>
            </a:xfrm>
            <a:prstGeom prst="line">
              <a:avLst/>
            </a:prstGeom>
            <a:noFill/>
            <a:ln w="762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181"/>
            <p:cNvSpPr txBox="1">
              <a:spLocks noChangeArrowheads="1"/>
            </p:cNvSpPr>
            <p:nvPr/>
          </p:nvSpPr>
          <p:spPr bwMode="auto">
            <a:xfrm>
              <a:off x="4724401" y="2743200"/>
              <a:ext cx="420179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Jesus was innocent but evil people crucified Him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Jesus Christ is God’s special Son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God has a plan to provide for the forgiveness of my sins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After death, I will face God in judgment for my sins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Disobedience to God offends Him greatly—it is “sin”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The Bible is God’s Word to mankind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endParaRPr lang="en-US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9760" name="AutoShape 69"/>
            <p:cNvSpPr>
              <a:spLocks/>
            </p:cNvSpPr>
            <p:nvPr/>
          </p:nvSpPr>
          <p:spPr bwMode="auto">
            <a:xfrm flipV="1">
              <a:off x="4402138" y="3630613"/>
              <a:ext cx="304800" cy="468312"/>
            </a:xfrm>
            <a:prstGeom prst="rightBrace">
              <a:avLst>
                <a:gd name="adj1" fmla="val 28424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9761" name="Rectangle 75"/>
            <p:cNvSpPr>
              <a:spLocks noChangeArrowheads="1"/>
            </p:cNvSpPr>
            <p:nvPr/>
          </p:nvSpPr>
          <p:spPr bwMode="auto">
            <a:xfrm>
              <a:off x="4724400" y="2760663"/>
              <a:ext cx="4191000" cy="135413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397376" y="865189"/>
            <a:ext cx="4528816" cy="2031325"/>
            <a:chOff x="4397375" y="865188"/>
            <a:chExt cx="4528816" cy="2030650"/>
          </a:xfrm>
        </p:grpSpPr>
        <p:sp>
          <p:nvSpPr>
            <p:cNvPr id="29754" name="Line 106"/>
            <p:cNvSpPr>
              <a:spLocks noChangeShapeType="1"/>
            </p:cNvSpPr>
            <p:nvPr/>
          </p:nvSpPr>
          <p:spPr bwMode="auto">
            <a:xfrm flipV="1">
              <a:off x="4397375" y="1027113"/>
              <a:ext cx="3048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7" name="TextBox 181"/>
            <p:cNvSpPr txBox="1">
              <a:spLocks noChangeArrowheads="1"/>
            </p:cNvSpPr>
            <p:nvPr/>
          </p:nvSpPr>
          <p:spPr bwMode="auto">
            <a:xfrm>
              <a:off x="4724400" y="865188"/>
              <a:ext cx="4201791" cy="203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Once I trust Jesus as my Savior I will never regret it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 must choose to receive or to reject God’s provision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The new “tug in my heart” is God drawing me to Himself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My sins will be forgiven if I trust Jesus alone as Savior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None of my “good deeds” </a:t>
              </a:r>
              <a:r>
                <a:rPr lang="en-US" sz="1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brings </a:t>
              </a: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 into favor with God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Jesus truly arose from the dead—He conquered death!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Jesus died in my place, to pay the penalty for my sins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Jesus is not “one way” but the “only way” to God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endPara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9756" name="AutoShape 69"/>
            <p:cNvSpPr>
              <a:spLocks/>
            </p:cNvSpPr>
            <p:nvPr/>
          </p:nvSpPr>
          <p:spPr bwMode="auto">
            <a:xfrm flipV="1">
              <a:off x="4398963" y="2216150"/>
              <a:ext cx="304800" cy="468313"/>
            </a:xfrm>
            <a:prstGeom prst="rightBrace">
              <a:avLst>
                <a:gd name="adj1" fmla="val 28425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9757" name="Rectangle 76"/>
            <p:cNvSpPr>
              <a:spLocks noChangeArrowheads="1"/>
            </p:cNvSpPr>
            <p:nvPr/>
          </p:nvSpPr>
          <p:spPr bwMode="auto">
            <a:xfrm>
              <a:off x="4724400" y="865188"/>
              <a:ext cx="4191000" cy="181292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9753" name="TextBox 77"/>
          <p:cNvSpPr txBox="1">
            <a:spLocks noChangeArrowheads="1"/>
          </p:cNvSpPr>
          <p:nvPr/>
        </p:nvSpPr>
        <p:spPr bwMode="auto">
          <a:xfrm>
            <a:off x="4616451" y="6010277"/>
            <a:ext cx="43877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00"/>
                </a:solidFill>
              </a:rPr>
              <a:t>What Unbelievers Do NOT Know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400" y="6550225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5683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7000" y="533402"/>
            <a:ext cx="6477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	Bernard asked: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3200" dirty="0" smtClean="0"/>
              <a:t>        “How much </a:t>
            </a:r>
            <a:r>
              <a:rPr lang="en-US" sz="3200" b="1" i="1" dirty="0" smtClean="0"/>
              <a:t>Bible content</a:t>
            </a:r>
            <a:r>
              <a:rPr lang="en-US" sz="3200" dirty="0" smtClean="0"/>
              <a:t> </a:t>
            </a:r>
          </a:p>
          <a:p>
            <a:pPr lvl="0"/>
            <a:r>
              <a:rPr lang="en-US" sz="3200" dirty="0" smtClean="0"/>
              <a:t>          and </a:t>
            </a:r>
            <a:r>
              <a:rPr lang="en-US" sz="3200" b="1" i="1" dirty="0"/>
              <a:t>b</a:t>
            </a:r>
            <a:r>
              <a:rPr lang="en-US" sz="3200" b="1" i="1" dirty="0" smtClean="0"/>
              <a:t>iblical context</a:t>
            </a:r>
            <a:endParaRPr lang="en-US" sz="3200" i="1" dirty="0" smtClean="0"/>
          </a:p>
          <a:p>
            <a:pPr lvl="0"/>
            <a:r>
              <a:rPr lang="en-US" sz="3200" dirty="0" smtClean="0"/>
              <a:t>           does each unbeliever </a:t>
            </a:r>
          </a:p>
          <a:p>
            <a:pPr lvl="0"/>
            <a:r>
              <a:rPr lang="en-US" sz="3200" dirty="0" smtClean="0"/>
              <a:t>            need  in order to make a </a:t>
            </a:r>
          </a:p>
          <a:p>
            <a:pPr lvl="0"/>
            <a:r>
              <a:rPr lang="en-US" sz="3200" dirty="0" smtClean="0"/>
              <a:t>             ‘good soil’ faith response?” </a:t>
            </a:r>
            <a:endParaRPr lang="en-US" sz="3200" b="1" dirty="0" smtClean="0"/>
          </a:p>
          <a:p>
            <a:pPr lvl="0"/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2717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31" y="50597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200" b="1" dirty="0" smtClean="0"/>
          </a:p>
          <a:p>
            <a:pPr lvl="0" algn="ctr"/>
            <a:r>
              <a:rPr lang="en-US" sz="3200" b="1" dirty="0" smtClean="0"/>
              <a:t>Discuss what Bernard meant by        </a:t>
            </a:r>
            <a:r>
              <a:rPr lang="en-US" sz="3200" b="1" i="1" dirty="0" smtClean="0"/>
              <a:t>Bible content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biblical context. </a:t>
            </a:r>
            <a:endParaRPr lang="en-US" sz="3200" i="1" dirty="0"/>
          </a:p>
        </p:txBody>
      </p:sp>
      <p:pic>
        <p:nvPicPr>
          <p:cNvPr id="6" name="Picture 3" descr="C:\Users\Denise\Pictures\Gaining Ground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381">
            <a:off x="110082" y="491404"/>
            <a:ext cx="3707681" cy="4989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4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9875" y="627758"/>
            <a:ext cx="68927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 </a:t>
            </a:r>
            <a:r>
              <a:rPr lang="en-US" sz="3200" dirty="0" smtClean="0"/>
              <a:t>  “The Bible as a whole document         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   tells a story, and properly used,   </a:t>
            </a:r>
          </a:p>
          <a:p>
            <a:pPr lvl="0"/>
            <a:r>
              <a:rPr lang="en-US" sz="3200" b="1" i="1" dirty="0" smtClean="0"/>
              <a:t>    </a:t>
            </a:r>
            <a:r>
              <a:rPr lang="en-US" sz="3200" dirty="0" smtClean="0"/>
              <a:t>that story can serve…to shape </a:t>
            </a:r>
          </a:p>
          <a:p>
            <a:pPr lvl="0"/>
            <a:r>
              <a:rPr lang="en-US" sz="3200" dirty="0" smtClean="0"/>
              <a:t>     our grasp of the entire Christian </a:t>
            </a:r>
            <a:endParaRPr lang="en-US" sz="3200" i="1" dirty="0" smtClean="0"/>
          </a:p>
          <a:p>
            <a:pPr lvl="0"/>
            <a:r>
              <a:rPr lang="en-US" sz="3200" dirty="0" smtClean="0"/>
              <a:t>      faith. In my view it is increasingly </a:t>
            </a:r>
          </a:p>
          <a:p>
            <a:pPr lvl="0"/>
            <a:r>
              <a:rPr lang="en-US" sz="3200" dirty="0" smtClean="0"/>
              <a:t>      important to spell this out to  </a:t>
            </a:r>
          </a:p>
          <a:p>
            <a:pPr lvl="0"/>
            <a:r>
              <a:rPr lang="en-US" sz="3200" dirty="0" smtClean="0"/>
              <a:t>       Christians and to non-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      Christians alike—to Christians,  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       to ground them in Scripture, </a:t>
            </a:r>
          </a:p>
          <a:p>
            <a:pPr lvl="0"/>
            <a:r>
              <a:rPr lang="en-US" sz="3200" dirty="0" smtClean="0"/>
              <a:t>and to non-Christians, as part of our</a:t>
            </a:r>
          </a:p>
          <a:p>
            <a:pPr lvl="0"/>
            <a:r>
              <a:rPr lang="en-US" sz="3200" dirty="0" smtClean="0"/>
              <a:t>Proclamation of the gospel.”</a:t>
            </a:r>
          </a:p>
          <a:p>
            <a:pPr lvl="0"/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  <p:pic>
        <p:nvPicPr>
          <p:cNvPr id="7" name="Picture 6" descr="Gagging-of-God-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5622">
            <a:off x="-206144" y="442258"/>
            <a:ext cx="3357551" cy="48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8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78527"/>
            <a:ext cx="5181600" cy="498475"/>
          </a:xfrm>
        </p:spPr>
        <p:txBody>
          <a:bodyPr/>
          <a:lstStyle/>
          <a:p>
            <a:r>
              <a:rPr lang="pt-PT" smtClean="0">
                <a:solidFill>
                  <a:srgbClr val="008000"/>
                </a:solidFill>
              </a:rPr>
              <a:t>Systematic</a:t>
            </a:r>
            <a:endParaRPr lang="en-US" smtClean="0">
              <a:solidFill>
                <a:srgbClr val="008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325" y="1524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873251" y="1524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686175" y="1524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486400" y="1524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7315200" y="1524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0325" y="2860677"/>
            <a:ext cx="1752600" cy="125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873251" y="2860677"/>
            <a:ext cx="1752600" cy="125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686175" y="2860677"/>
            <a:ext cx="1752600" cy="125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486400" y="2860677"/>
            <a:ext cx="1752600" cy="125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7315200" y="2860677"/>
            <a:ext cx="1752600" cy="125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0325" y="1676402"/>
            <a:ext cx="175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800" b="0">
                <a:latin typeface="Arial" charset="0"/>
                <a:cs typeface="Arial" charset="0"/>
              </a:rPr>
              <a:t>Theology Proper</a:t>
            </a:r>
            <a:endParaRPr lang="en-US" sz="2800" b="0">
              <a:latin typeface="Arial" charset="0"/>
              <a:cs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 rot="-1760464">
            <a:off x="1646239" y="1982143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Anthropology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 rot="-1898194">
            <a:off x="5181602" y="1918644"/>
            <a:ext cx="2382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Pneumatology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 rot="-1760464">
            <a:off x="1692275" y="3274369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Hamartiology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 rot="-1898194">
            <a:off x="5145088" y="3245793"/>
            <a:ext cx="238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Ecclesiology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 rot="-1898194">
            <a:off x="7010402" y="3198169"/>
            <a:ext cx="2382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Eschatology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 rot="-1898194">
            <a:off x="7010402" y="1978969"/>
            <a:ext cx="2382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Angelology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 rot="-1760464">
            <a:off x="3489325" y="3212635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800" b="0">
                <a:latin typeface="Arial" charset="0"/>
                <a:cs typeface="Arial" charset="0"/>
              </a:rPr>
              <a:t>Soteriology</a:t>
            </a:r>
            <a:endParaRPr lang="en-US" sz="2800" b="0">
              <a:latin typeface="Arial" charset="0"/>
              <a:cs typeface="Arial" charset="0"/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 rot="-1760464">
            <a:off x="3475039" y="2055169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0">
                <a:latin typeface="Arial" charset="0"/>
                <a:cs typeface="Arial" charset="0"/>
              </a:rPr>
              <a:t>Christology</a:t>
            </a:r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 rot="-1760464">
            <a:off x="-168275" y="3198348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800" b="0">
                <a:latin typeface="Arial" charset="0"/>
                <a:cs typeface="Arial" charset="0"/>
              </a:rPr>
              <a:t>Bibliology</a:t>
            </a:r>
            <a:endParaRPr lang="en-US" sz="2800" b="0">
              <a:latin typeface="Arial" charset="0"/>
              <a:cs typeface="Arial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3508375" y="5978527"/>
            <a:ext cx="5029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4400" b="0">
                <a:solidFill>
                  <a:schemeClr val="tx2"/>
                </a:solidFill>
                <a:latin typeface="Arial" charset="0"/>
              </a:rPr>
              <a:t>Theology</a:t>
            </a:r>
            <a:endParaRPr lang="en-US" sz="44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85800" y="5978527"/>
            <a:ext cx="5181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4400" b="0">
                <a:solidFill>
                  <a:schemeClr val="tx2"/>
                </a:solidFill>
                <a:latin typeface="Arial" charset="0"/>
              </a:rPr>
              <a:t>Systematic</a:t>
            </a:r>
            <a:endParaRPr lang="en-US" sz="44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508375" y="5978527"/>
            <a:ext cx="5029200" cy="49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4400" b="0">
                <a:solidFill>
                  <a:srgbClr val="008000"/>
                </a:solidFill>
                <a:latin typeface="Arial" charset="0"/>
              </a:rPr>
              <a:t>Theology</a:t>
            </a:r>
            <a:endParaRPr lang="en-US" sz="4400" b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752600" y="57912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762000" y="5978527"/>
            <a:ext cx="5181600" cy="49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4400" b="0">
                <a:solidFill>
                  <a:srgbClr val="008000"/>
                </a:solidFill>
                <a:latin typeface="Arial" charset="0"/>
              </a:rPr>
              <a:t>Systematic</a:t>
            </a:r>
            <a:endParaRPr lang="en-US" sz="4400" b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6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/>
      <p:bldP spid="52238" grpId="0"/>
      <p:bldP spid="52239" grpId="0"/>
      <p:bldP spid="52240" grpId="0"/>
      <p:bldP spid="52241" grpId="0"/>
      <p:bldP spid="52242" grpId="0"/>
      <p:bldP spid="52243" grpId="0"/>
      <p:bldP spid="52244" grpId="0"/>
      <p:bldP spid="52245" grpId="0"/>
      <p:bldP spid="52246" grpId="0"/>
      <p:bldP spid="52247" grpId="0"/>
      <p:bldP spid="52249" grpId="0"/>
      <p:bldP spid="52250" grpId="0" animBg="1"/>
      <p:bldP spid="522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600200" y="1371600"/>
            <a:ext cx="6248400" cy="3810000"/>
            <a:chOff x="432" y="2016"/>
            <a:chExt cx="3840" cy="2400"/>
          </a:xfrm>
        </p:grpSpPr>
        <p:grpSp>
          <p:nvGrpSpPr>
            <p:cNvPr id="32815" name="Group 3"/>
            <p:cNvGrpSpPr>
              <a:grpSpLocks/>
            </p:cNvGrpSpPr>
            <p:nvPr/>
          </p:nvGrpSpPr>
          <p:grpSpPr bwMode="auto">
            <a:xfrm>
              <a:off x="432" y="2016"/>
              <a:ext cx="3840" cy="2400"/>
              <a:chOff x="432" y="2016"/>
              <a:chExt cx="3840" cy="2400"/>
            </a:xfrm>
          </p:grpSpPr>
          <p:sp>
            <p:nvSpPr>
              <p:cNvPr id="32817" name="Line 4"/>
              <p:cNvSpPr>
                <a:spLocks noChangeShapeType="1"/>
              </p:cNvSpPr>
              <p:nvPr/>
            </p:nvSpPr>
            <p:spPr bwMode="auto">
              <a:xfrm flipV="1">
                <a:off x="432" y="2352"/>
                <a:ext cx="288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5"/>
              <p:cNvSpPr>
                <a:spLocks noChangeShapeType="1"/>
              </p:cNvSpPr>
              <p:nvPr/>
            </p:nvSpPr>
            <p:spPr bwMode="auto">
              <a:xfrm flipH="1" flipV="1">
                <a:off x="432" y="3408"/>
                <a:ext cx="288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6"/>
              <p:cNvSpPr>
                <a:spLocks noChangeShapeType="1"/>
              </p:cNvSpPr>
              <p:nvPr/>
            </p:nvSpPr>
            <p:spPr bwMode="auto">
              <a:xfrm flipV="1">
                <a:off x="3312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Line 7"/>
              <p:cNvSpPr>
                <a:spLocks noChangeShapeType="1"/>
              </p:cNvSpPr>
              <p:nvPr/>
            </p:nvSpPr>
            <p:spPr bwMode="auto">
              <a:xfrm flipV="1">
                <a:off x="3312" y="4080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Line 8"/>
              <p:cNvSpPr>
                <a:spLocks noChangeShapeType="1"/>
              </p:cNvSpPr>
              <p:nvPr/>
            </p:nvSpPr>
            <p:spPr bwMode="auto">
              <a:xfrm>
                <a:off x="3312" y="2016"/>
                <a:ext cx="96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Line 9"/>
              <p:cNvSpPr>
                <a:spLocks noChangeShapeType="1"/>
              </p:cNvSpPr>
              <p:nvPr/>
            </p:nvSpPr>
            <p:spPr bwMode="auto">
              <a:xfrm flipH="1">
                <a:off x="3312" y="3216"/>
                <a:ext cx="96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16" name="Line 10"/>
            <p:cNvSpPr>
              <a:spLocks noChangeShapeType="1"/>
            </p:cNvSpPr>
            <p:nvPr/>
          </p:nvSpPr>
          <p:spPr bwMode="auto">
            <a:xfrm>
              <a:off x="432" y="302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0200" y="2819400"/>
            <a:ext cx="1371600" cy="914400"/>
            <a:chOff x="1296" y="960"/>
            <a:chExt cx="864" cy="576"/>
          </a:xfrm>
        </p:grpSpPr>
        <p:sp>
          <p:nvSpPr>
            <p:cNvPr id="32811" name="Line 12"/>
            <p:cNvSpPr>
              <a:spLocks noChangeShapeType="1"/>
            </p:cNvSpPr>
            <p:nvPr/>
          </p:nvSpPr>
          <p:spPr bwMode="auto">
            <a:xfrm>
              <a:off x="1296" y="1392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3"/>
            <p:cNvSpPr>
              <a:spLocks noChangeShapeType="1"/>
            </p:cNvSpPr>
            <p:nvPr/>
          </p:nvSpPr>
          <p:spPr bwMode="auto">
            <a:xfrm flipH="1">
              <a:off x="1296" y="9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14"/>
            <p:cNvSpPr>
              <a:spLocks noChangeShapeType="1"/>
            </p:cNvSpPr>
            <p:nvPr/>
          </p:nvSpPr>
          <p:spPr bwMode="auto">
            <a:xfrm>
              <a:off x="1920" y="96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15"/>
            <p:cNvSpPr>
              <a:spLocks noChangeShapeType="1"/>
            </p:cNvSpPr>
            <p:nvPr/>
          </p:nvSpPr>
          <p:spPr bwMode="auto">
            <a:xfrm flipH="1">
              <a:off x="1920" y="124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90800" y="2590800"/>
            <a:ext cx="1447800" cy="1371600"/>
            <a:chOff x="1920" y="1632"/>
            <a:chExt cx="912" cy="864"/>
          </a:xfrm>
        </p:grpSpPr>
        <p:sp>
          <p:nvSpPr>
            <p:cNvPr id="32804" name="Line 17"/>
            <p:cNvSpPr>
              <a:spLocks noChangeShapeType="1"/>
            </p:cNvSpPr>
            <p:nvPr/>
          </p:nvSpPr>
          <p:spPr bwMode="auto">
            <a:xfrm flipH="1">
              <a:off x="1920" y="1632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8"/>
            <p:cNvSpPr>
              <a:spLocks noChangeShapeType="1"/>
            </p:cNvSpPr>
            <p:nvPr/>
          </p:nvSpPr>
          <p:spPr bwMode="auto">
            <a:xfrm>
              <a:off x="1920" y="2339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9"/>
            <p:cNvSpPr>
              <a:spLocks noChangeShapeType="1"/>
            </p:cNvSpPr>
            <p:nvPr/>
          </p:nvSpPr>
          <p:spPr bwMode="auto">
            <a:xfrm>
              <a:off x="2496" y="1632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0"/>
            <p:cNvSpPr>
              <a:spLocks noChangeShapeType="1"/>
            </p:cNvSpPr>
            <p:nvPr/>
          </p:nvSpPr>
          <p:spPr bwMode="auto">
            <a:xfrm flipH="1">
              <a:off x="2496" y="206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08" name="Group 21"/>
            <p:cNvGrpSpPr>
              <a:grpSpLocks/>
            </p:cNvGrpSpPr>
            <p:nvPr/>
          </p:nvGrpSpPr>
          <p:grpSpPr bwMode="auto">
            <a:xfrm>
              <a:off x="1920" y="1776"/>
              <a:ext cx="240" cy="576"/>
              <a:chOff x="1008" y="2928"/>
              <a:chExt cx="240" cy="576"/>
            </a:xfrm>
          </p:grpSpPr>
          <p:sp>
            <p:nvSpPr>
              <p:cNvPr id="32809" name="Line 22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Line 23"/>
              <p:cNvSpPr>
                <a:spLocks noChangeShapeType="1"/>
              </p:cNvSpPr>
              <p:nvPr/>
            </p:nvSpPr>
            <p:spPr bwMode="auto">
              <a:xfrm flipH="1">
                <a:off x="1008" y="3216"/>
                <a:ext cx="240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505200" y="2362200"/>
            <a:ext cx="1676400" cy="1828800"/>
            <a:chOff x="2496" y="1488"/>
            <a:chExt cx="1056" cy="1152"/>
          </a:xfrm>
        </p:grpSpPr>
        <p:sp>
          <p:nvSpPr>
            <p:cNvPr id="32797" name="Line 25"/>
            <p:cNvSpPr>
              <a:spLocks noChangeShapeType="1"/>
            </p:cNvSpPr>
            <p:nvPr/>
          </p:nvSpPr>
          <p:spPr bwMode="auto">
            <a:xfrm flipV="1">
              <a:off x="2496" y="1488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6"/>
            <p:cNvSpPr>
              <a:spLocks noChangeShapeType="1"/>
            </p:cNvSpPr>
            <p:nvPr/>
          </p:nvSpPr>
          <p:spPr bwMode="auto">
            <a:xfrm flipH="1" flipV="1">
              <a:off x="2496" y="2483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9" name="Group 27"/>
            <p:cNvGrpSpPr>
              <a:grpSpLocks/>
            </p:cNvGrpSpPr>
            <p:nvPr/>
          </p:nvGrpSpPr>
          <p:grpSpPr bwMode="auto">
            <a:xfrm>
              <a:off x="2496" y="1632"/>
              <a:ext cx="336" cy="864"/>
              <a:chOff x="1008" y="2928"/>
              <a:chExt cx="240" cy="576"/>
            </a:xfrm>
          </p:grpSpPr>
          <p:sp>
            <p:nvSpPr>
              <p:cNvPr id="32802" name="Line 28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29"/>
              <p:cNvSpPr>
                <a:spLocks noChangeShapeType="1"/>
              </p:cNvSpPr>
              <p:nvPr/>
            </p:nvSpPr>
            <p:spPr bwMode="auto">
              <a:xfrm flipH="1">
                <a:off x="1008" y="3216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0" name="Line 30"/>
            <p:cNvSpPr>
              <a:spLocks noChangeShapeType="1"/>
            </p:cNvSpPr>
            <p:nvPr/>
          </p:nvSpPr>
          <p:spPr bwMode="auto">
            <a:xfrm>
              <a:off x="3168" y="1488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31"/>
            <p:cNvSpPr>
              <a:spLocks noChangeShapeType="1"/>
            </p:cNvSpPr>
            <p:nvPr/>
          </p:nvSpPr>
          <p:spPr bwMode="auto">
            <a:xfrm flipH="1">
              <a:off x="3168" y="2064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1524000" y="30480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God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209800" y="30480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Man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572000" y="2362200"/>
            <a:ext cx="609600" cy="1828800"/>
            <a:chOff x="2256" y="2640"/>
            <a:chExt cx="384" cy="1152"/>
          </a:xfrm>
        </p:grpSpPr>
        <p:sp>
          <p:nvSpPr>
            <p:cNvPr id="32795" name="Line 35"/>
            <p:cNvSpPr>
              <a:spLocks noChangeShapeType="1"/>
            </p:cNvSpPr>
            <p:nvPr/>
          </p:nvSpPr>
          <p:spPr bwMode="auto">
            <a:xfrm>
              <a:off x="2256" y="2640"/>
              <a:ext cx="384" cy="5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36"/>
            <p:cNvSpPr>
              <a:spLocks noChangeShapeType="1"/>
            </p:cNvSpPr>
            <p:nvPr/>
          </p:nvSpPr>
          <p:spPr bwMode="auto">
            <a:xfrm flipH="1">
              <a:off x="2256" y="3216"/>
              <a:ext cx="384" cy="5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3429000" y="30480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Death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4343400" y="30480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Christ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5334000" y="30480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Cross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248400" y="30480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Faith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7086600" y="30480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Life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743200" y="2743200"/>
            <a:ext cx="381000" cy="990600"/>
            <a:chOff x="2016" y="1728"/>
            <a:chExt cx="240" cy="624"/>
          </a:xfrm>
        </p:grpSpPr>
        <p:sp>
          <p:nvSpPr>
            <p:cNvPr id="32793" name="Line 43"/>
            <p:cNvSpPr>
              <a:spLocks noChangeShapeType="1"/>
            </p:cNvSpPr>
            <p:nvPr/>
          </p:nvSpPr>
          <p:spPr bwMode="auto">
            <a:xfrm flipV="1">
              <a:off x="2016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44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743200" y="2743200"/>
            <a:ext cx="381000" cy="990600"/>
            <a:chOff x="2016" y="1728"/>
            <a:chExt cx="240" cy="624"/>
          </a:xfrm>
        </p:grpSpPr>
        <p:sp>
          <p:nvSpPr>
            <p:cNvPr id="32791" name="Line 46"/>
            <p:cNvSpPr>
              <a:spLocks noChangeShapeType="1"/>
            </p:cNvSpPr>
            <p:nvPr/>
          </p:nvSpPr>
          <p:spPr bwMode="auto">
            <a:xfrm flipV="1">
              <a:off x="2016" y="2064"/>
              <a:ext cx="24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47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24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2895600" y="30480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>
                <a:latin typeface="Arial" charset="0"/>
                <a:cs typeface="Arial" charset="0"/>
              </a:rPr>
              <a:t>Sin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600200" y="1905000"/>
            <a:ext cx="5791200" cy="2743200"/>
            <a:chOff x="1296" y="1200"/>
            <a:chExt cx="3648" cy="1728"/>
          </a:xfrm>
        </p:grpSpPr>
        <p:sp>
          <p:nvSpPr>
            <p:cNvPr id="32787" name="Line 50"/>
            <p:cNvSpPr>
              <a:spLocks noChangeShapeType="1"/>
            </p:cNvSpPr>
            <p:nvPr/>
          </p:nvSpPr>
          <p:spPr bwMode="auto">
            <a:xfrm flipV="1">
              <a:off x="1296" y="1200"/>
              <a:ext cx="307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51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307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52"/>
            <p:cNvSpPr>
              <a:spLocks noChangeShapeType="1"/>
            </p:cNvSpPr>
            <p:nvPr/>
          </p:nvSpPr>
          <p:spPr bwMode="auto">
            <a:xfrm>
              <a:off x="4368" y="1200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53"/>
            <p:cNvSpPr>
              <a:spLocks noChangeShapeType="1"/>
            </p:cNvSpPr>
            <p:nvPr/>
          </p:nvSpPr>
          <p:spPr bwMode="auto">
            <a:xfrm flipH="1">
              <a:off x="4368" y="2208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6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685800" y="5978527"/>
            <a:ext cx="7772400" cy="498475"/>
          </a:xfrm>
          <a:noFill/>
        </p:spPr>
        <p:txBody>
          <a:bodyPr/>
          <a:lstStyle/>
          <a:p>
            <a:r>
              <a:rPr lang="pt-PT" smtClean="0"/>
              <a:t>Biblical Theology</a:t>
            </a:r>
            <a:endParaRPr lang="en-US" smtClean="0"/>
          </a:p>
        </p:txBody>
      </p:sp>
      <p:sp>
        <p:nvSpPr>
          <p:cNvPr id="55" name="TextBox 54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78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  <p:bldP spid="53281" grpId="0"/>
      <p:bldP spid="53285" grpId="0"/>
      <p:bldP spid="53286" grpId="0"/>
      <p:bldP spid="53287" grpId="0"/>
      <p:bldP spid="53288" grpId="0"/>
      <p:bldP spid="53289" grpId="0"/>
      <p:bldP spid="532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" y="4378327"/>
            <a:ext cx="8839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4000" b="0">
                <a:solidFill>
                  <a:schemeClr val="tx2"/>
                </a:solidFill>
                <a:latin typeface="Arial" charset="0"/>
              </a:rPr>
              <a:t>Metanarrative                                 (Big Story)</a:t>
            </a:r>
            <a:endParaRPr lang="en-US" sz="4000" b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44466" y="2514601"/>
            <a:ext cx="8650287" cy="1538288"/>
            <a:chOff x="91" y="1584"/>
            <a:chExt cx="5449" cy="969"/>
          </a:xfrm>
        </p:grpSpPr>
        <p:grpSp>
          <p:nvGrpSpPr>
            <p:cNvPr id="33803" name="Group 4"/>
            <p:cNvGrpSpPr>
              <a:grpSpLocks/>
            </p:cNvGrpSpPr>
            <p:nvPr/>
          </p:nvGrpSpPr>
          <p:grpSpPr bwMode="auto">
            <a:xfrm>
              <a:off x="91" y="1584"/>
              <a:ext cx="4622" cy="969"/>
              <a:chOff x="91" y="1604"/>
              <a:chExt cx="4622" cy="969"/>
            </a:xfrm>
          </p:grpSpPr>
          <p:grpSp>
            <p:nvGrpSpPr>
              <p:cNvPr id="33805" name="Group 5"/>
              <p:cNvGrpSpPr>
                <a:grpSpLocks/>
              </p:cNvGrpSpPr>
              <p:nvPr/>
            </p:nvGrpSpPr>
            <p:grpSpPr bwMode="auto">
              <a:xfrm>
                <a:off x="91" y="1604"/>
                <a:ext cx="4622" cy="969"/>
                <a:chOff x="91" y="1604"/>
                <a:chExt cx="4622" cy="969"/>
              </a:xfrm>
            </p:grpSpPr>
            <p:sp>
              <p:nvSpPr>
                <p:cNvPr id="33807" name="AutoShape 6"/>
                <p:cNvSpPr>
                  <a:spLocks noChangeArrowheads="1"/>
                </p:cNvSpPr>
                <p:nvPr/>
              </p:nvSpPr>
              <p:spPr bwMode="auto">
                <a:xfrm rot="-255847">
                  <a:off x="91" y="1853"/>
                  <a:ext cx="1157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AutoShape 7"/>
                <p:cNvSpPr>
                  <a:spLocks noChangeArrowheads="1"/>
                </p:cNvSpPr>
                <p:nvPr/>
              </p:nvSpPr>
              <p:spPr bwMode="auto">
                <a:xfrm rot="-255847">
                  <a:off x="3556" y="1604"/>
                  <a:ext cx="1157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AutoShape 8"/>
                <p:cNvSpPr>
                  <a:spLocks noChangeArrowheads="1"/>
                </p:cNvSpPr>
                <p:nvPr/>
              </p:nvSpPr>
              <p:spPr bwMode="auto">
                <a:xfrm rot="-255847" flipH="1" flipV="1">
                  <a:off x="2703" y="1698"/>
                  <a:ext cx="1157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AutoShape 9"/>
                <p:cNvSpPr>
                  <a:spLocks noChangeArrowheads="1"/>
                </p:cNvSpPr>
                <p:nvPr/>
              </p:nvSpPr>
              <p:spPr bwMode="auto">
                <a:xfrm rot="-255847">
                  <a:off x="1819" y="1728"/>
                  <a:ext cx="1157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06" name="AutoShape 10"/>
              <p:cNvSpPr>
                <a:spLocks noChangeArrowheads="1"/>
              </p:cNvSpPr>
              <p:nvPr/>
            </p:nvSpPr>
            <p:spPr bwMode="auto">
              <a:xfrm rot="-255847" flipH="1" flipV="1">
                <a:off x="961" y="1824"/>
                <a:ext cx="1157" cy="7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04" name="AutoShape 11"/>
            <p:cNvSpPr>
              <a:spLocks noChangeArrowheads="1"/>
            </p:cNvSpPr>
            <p:nvPr/>
          </p:nvSpPr>
          <p:spPr bwMode="auto">
            <a:xfrm rot="21087225" flipV="1">
              <a:off x="4444" y="1602"/>
              <a:ext cx="1096" cy="6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3 w 21600"/>
                <a:gd name="T19" fmla="*/ 3176 h 21600"/>
                <a:gd name="T20" fmla="*/ 18447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032"/>
                    <a:pt x="5415" y="11264"/>
                    <a:pt x="5444" y="11495"/>
                  </a:cubicBezTo>
                  <a:lnTo>
                    <a:pt x="89" y="12191"/>
                  </a:lnTo>
                  <a:cubicBezTo>
                    <a:pt x="30" y="11729"/>
                    <a:pt x="0" y="112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819400" y="2016127"/>
            <a:ext cx="4368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PT" sz="2400" b="0">
                <a:solidFill>
                  <a:schemeClr val="tx2"/>
                </a:solidFill>
                <a:latin typeface="Arial" charset="0"/>
              </a:rPr>
              <a:t>Narrative (story)</a:t>
            </a:r>
            <a:endParaRPr lang="en-US" sz="24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5137151" y="2546350"/>
            <a:ext cx="762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4800" y="4267200"/>
            <a:ext cx="8534400" cy="457200"/>
            <a:chOff x="192" y="2592"/>
            <a:chExt cx="5376" cy="288"/>
          </a:xfrm>
        </p:grpSpPr>
        <p:sp>
          <p:nvSpPr>
            <p:cNvPr id="33799" name="Line 15"/>
            <p:cNvSpPr>
              <a:spLocks noChangeShapeType="1"/>
            </p:cNvSpPr>
            <p:nvPr/>
          </p:nvSpPr>
          <p:spPr bwMode="auto">
            <a:xfrm flipH="1">
              <a:off x="320" y="2880"/>
              <a:ext cx="1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16"/>
            <p:cNvSpPr>
              <a:spLocks noChangeShapeType="1"/>
            </p:cNvSpPr>
            <p:nvPr/>
          </p:nvSpPr>
          <p:spPr bwMode="auto">
            <a:xfrm flipH="1">
              <a:off x="3984" y="2880"/>
              <a:ext cx="1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17"/>
            <p:cNvSpPr>
              <a:spLocks noChangeShapeType="1"/>
            </p:cNvSpPr>
            <p:nvPr/>
          </p:nvSpPr>
          <p:spPr bwMode="auto">
            <a:xfrm flipV="1">
              <a:off x="5440" y="2592"/>
              <a:ext cx="1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8"/>
            <p:cNvSpPr>
              <a:spLocks noChangeShapeType="1"/>
            </p:cNvSpPr>
            <p:nvPr/>
          </p:nvSpPr>
          <p:spPr bwMode="auto">
            <a:xfrm flipH="1" flipV="1">
              <a:off x="192" y="2592"/>
              <a:ext cx="1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9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4" grpId="0"/>
      <p:bldP spid="542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03200" y="163288"/>
            <a:ext cx="8737600" cy="2721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>
                <a:solidFill>
                  <a:srgbClr val="F0E1B2"/>
                </a:solidFill>
              </a:rPr>
              <a:t>The Story of Hope: Discovering the Provision in God’s Plan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639237" y="964974"/>
            <a:ext cx="8199967" cy="26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761933" y="862535"/>
            <a:ext cx="581467" cy="28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220000"/>
              </a:lnSpc>
              <a:buSzPct val="130000"/>
              <a:buFont typeface="Wingdings" pitchFamily="2" charset="2"/>
              <a:buChar char="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220000"/>
              </a:lnSpc>
              <a:buSzPct val="130000"/>
              <a:buFont typeface="Wingdings" pitchFamily="2" charset="2"/>
              <a:buChar char="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220000"/>
              </a:lnSpc>
              <a:buSzPct val="130000"/>
              <a:buFont typeface="Wingdings" pitchFamily="2" charset="2"/>
              <a:buChar char="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220000"/>
              </a:lnSpc>
              <a:buSzPct val="130000"/>
              <a:buFont typeface="Wingdings" pitchFamily="2" charset="2"/>
              <a:buChar char="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220000"/>
              </a:lnSpc>
              <a:buSzPct val="130000"/>
              <a:buFont typeface="Wingdings" pitchFamily="2" charset="2"/>
              <a:buChar char="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4419600" y="457200"/>
            <a:ext cx="31983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700" b="1" dirty="0">
                <a:solidFill>
                  <a:srgbClr val="854A1D"/>
                </a:solidFill>
              </a:rPr>
              <a:t>Browse through </a:t>
            </a:r>
            <a:r>
              <a:rPr lang="en-US" sz="1700" b="1" i="1" dirty="0">
                <a:solidFill>
                  <a:srgbClr val="854A1D"/>
                </a:solidFill>
              </a:rPr>
              <a:t>The Story of Hope.</a:t>
            </a:r>
          </a:p>
          <a:p>
            <a:pPr eaLnBrk="1" hangingPunct="1"/>
            <a:r>
              <a:rPr lang="en-US" b="1" dirty="0">
                <a:solidFill>
                  <a:srgbClr val="854A1D"/>
                </a:solidFill>
              </a:rPr>
              <a:t>Make a list of at least five </a:t>
            </a:r>
            <a:r>
              <a:rPr lang="en-US" b="1" dirty="0" smtClean="0">
                <a:solidFill>
                  <a:srgbClr val="854A1D"/>
                </a:solidFill>
              </a:rPr>
              <a:t>positive </a:t>
            </a:r>
            <a:r>
              <a:rPr lang="en-US" b="1" dirty="0" err="1" smtClean="0">
                <a:solidFill>
                  <a:srgbClr val="854A1D"/>
                </a:solidFill>
              </a:rPr>
              <a:t>distinctives</a:t>
            </a:r>
            <a:r>
              <a:rPr lang="en-US" b="1" dirty="0">
                <a:solidFill>
                  <a:srgbClr val="854A1D"/>
                </a:solidFill>
              </a:rPr>
              <a:t>.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886200" y="3733800"/>
            <a:ext cx="5136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854A1D"/>
                </a:solidFill>
              </a:rPr>
              <a:t>Read through the Introductory </a:t>
            </a:r>
            <a:r>
              <a:rPr lang="en-US" sz="2400" b="1" dirty="0">
                <a:solidFill>
                  <a:srgbClr val="854A1D"/>
                </a:solidFill>
              </a:rPr>
              <a:t>Material – </a:t>
            </a:r>
            <a:endParaRPr lang="en-US" sz="2400" b="1" dirty="0" smtClean="0">
              <a:solidFill>
                <a:srgbClr val="854A1D"/>
              </a:solidFill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854A1D"/>
                </a:solidFill>
              </a:rPr>
              <a:t>Pages 4-10 – before next session.</a:t>
            </a:r>
            <a:endParaRPr lang="en-US" sz="2400" b="1" dirty="0">
              <a:solidFill>
                <a:srgbClr val="854A1D"/>
              </a:solidFill>
            </a:endParaRPr>
          </a:p>
        </p:txBody>
      </p:sp>
      <p:pic>
        <p:nvPicPr>
          <p:cNvPr id="40972" name="Picture 13" descr="p-21---intro-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63168"/>
            <a:ext cx="4888134" cy="18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415033" y="5447437"/>
            <a:ext cx="301396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Initiate conversations that </a:t>
            </a:r>
            <a:endParaRPr lang="en-US" sz="17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700" b="1" dirty="0" smtClean="0">
                <a:solidFill>
                  <a:schemeClr val="bg1">
                    <a:lumMod val="65000"/>
                  </a:schemeClr>
                </a:solidFill>
              </a:rPr>
              <a:t>may become 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redemptive </a:t>
            </a:r>
            <a:endParaRPr lang="en-US" sz="17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700" b="1" dirty="0" smtClean="0">
                <a:solidFill>
                  <a:schemeClr val="bg1">
                    <a:lumMod val="65000"/>
                  </a:schemeClr>
                </a:solidFill>
              </a:rPr>
              <a:t>relationships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.   </a:t>
            </a:r>
            <a:r>
              <a:rPr lang="en-US" sz="1700" b="1" dirty="0" smtClean="0">
                <a:solidFill>
                  <a:schemeClr val="bg1">
                    <a:lumMod val="65000"/>
                  </a:schemeClr>
                </a:solidFill>
              </a:rPr>
              <a:t>   Col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. 4:2-6</a:t>
            </a:r>
          </a:p>
        </p:txBody>
      </p:sp>
      <p:sp>
        <p:nvSpPr>
          <p:cNvPr id="40974" name="Text Box 26"/>
          <p:cNvSpPr txBox="1">
            <a:spLocks noChangeArrowheads="1"/>
          </p:cNvSpPr>
          <p:nvPr/>
        </p:nvSpPr>
        <p:spPr bwMode="auto">
          <a:xfrm>
            <a:off x="3" y="0"/>
            <a:ext cx="1893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Symbol" pitchFamily="18" charset="2"/>
              <a:buChar char="ã"/>
            </a:pPr>
            <a:r>
              <a:rPr lang="en-US" sz="800">
                <a:solidFill>
                  <a:srgbClr val="B2B2B2"/>
                </a:solidFill>
              </a:rPr>
              <a:t>2007 Good Soil E&amp;D – Info@GoodSoil.com</a:t>
            </a:r>
          </a:p>
        </p:txBody>
      </p:sp>
      <p:pic>
        <p:nvPicPr>
          <p:cNvPr id="40975" name="Picture 18" descr="TSOH-2010-Cover-wTit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" y="507129"/>
            <a:ext cx="3630476" cy="4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77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5"/>
          <p:cNvGrpSpPr>
            <a:grpSpLocks/>
          </p:cNvGrpSpPr>
          <p:nvPr/>
        </p:nvGrpSpPr>
        <p:grpSpPr bwMode="auto">
          <a:xfrm>
            <a:off x="546727" y="2590800"/>
            <a:ext cx="8129605" cy="3505200"/>
            <a:chOff x="410082" y="3400378"/>
            <a:chExt cx="6097729" cy="4729062"/>
          </a:xfrm>
        </p:grpSpPr>
        <p:grpSp>
          <p:nvGrpSpPr>
            <p:cNvPr id="48145" name="Group 84"/>
            <p:cNvGrpSpPr>
              <a:grpSpLocks/>
            </p:cNvGrpSpPr>
            <p:nvPr/>
          </p:nvGrpSpPr>
          <p:grpSpPr bwMode="auto">
            <a:xfrm>
              <a:off x="754158" y="5000704"/>
              <a:ext cx="610265" cy="2870747"/>
              <a:chOff x="754063" y="5019688"/>
              <a:chExt cx="609600" cy="2870187"/>
            </a:xfrm>
          </p:grpSpPr>
          <p:sp>
            <p:nvSpPr>
              <p:cNvPr id="48196" name="Rectangle 24"/>
              <p:cNvSpPr>
                <a:spLocks noChangeArrowheads="1"/>
              </p:cNvSpPr>
              <p:nvPr/>
            </p:nvSpPr>
            <p:spPr bwMode="auto">
              <a:xfrm>
                <a:off x="754063" y="570547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197" name="Rectangle 25"/>
              <p:cNvSpPr>
                <a:spLocks noChangeArrowheads="1"/>
              </p:cNvSpPr>
              <p:nvPr/>
            </p:nvSpPr>
            <p:spPr bwMode="auto">
              <a:xfrm>
                <a:off x="754063" y="597852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198" name="Rectangle 26"/>
              <p:cNvSpPr>
                <a:spLocks noChangeArrowheads="1"/>
              </p:cNvSpPr>
              <p:nvPr/>
            </p:nvSpPr>
            <p:spPr bwMode="auto">
              <a:xfrm>
                <a:off x="754063" y="625157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199" name="Rectangle 27"/>
              <p:cNvSpPr>
                <a:spLocks noChangeArrowheads="1"/>
              </p:cNvSpPr>
              <p:nvPr/>
            </p:nvSpPr>
            <p:spPr bwMode="auto">
              <a:xfrm>
                <a:off x="754063" y="652462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200" name="Rectangle 28"/>
              <p:cNvSpPr>
                <a:spLocks noChangeArrowheads="1"/>
              </p:cNvSpPr>
              <p:nvPr/>
            </p:nvSpPr>
            <p:spPr bwMode="auto">
              <a:xfrm>
                <a:off x="754063" y="679767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201" name="Rectangle 29"/>
              <p:cNvSpPr>
                <a:spLocks noChangeArrowheads="1"/>
              </p:cNvSpPr>
              <p:nvPr/>
            </p:nvSpPr>
            <p:spPr bwMode="auto">
              <a:xfrm>
                <a:off x="754063" y="707072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202" name="Rectangle 30"/>
              <p:cNvSpPr>
                <a:spLocks noChangeArrowheads="1"/>
              </p:cNvSpPr>
              <p:nvPr/>
            </p:nvSpPr>
            <p:spPr bwMode="auto">
              <a:xfrm>
                <a:off x="754063" y="734377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203" name="Rectangle 31"/>
              <p:cNvSpPr>
                <a:spLocks noChangeArrowheads="1"/>
              </p:cNvSpPr>
              <p:nvPr/>
            </p:nvSpPr>
            <p:spPr bwMode="auto">
              <a:xfrm>
                <a:off x="754063" y="7616825"/>
                <a:ext cx="609600" cy="27305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204" name="Line 32"/>
              <p:cNvSpPr>
                <a:spLocks noChangeShapeType="1"/>
              </p:cNvSpPr>
              <p:nvPr/>
            </p:nvSpPr>
            <p:spPr bwMode="auto">
              <a:xfrm>
                <a:off x="754063" y="78898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5" name="Line 33"/>
              <p:cNvSpPr>
                <a:spLocks noChangeShapeType="1"/>
              </p:cNvSpPr>
              <p:nvPr/>
            </p:nvSpPr>
            <p:spPr bwMode="auto">
              <a:xfrm>
                <a:off x="754063" y="761682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6" name="Line 34"/>
              <p:cNvSpPr>
                <a:spLocks noChangeShapeType="1"/>
              </p:cNvSpPr>
              <p:nvPr/>
            </p:nvSpPr>
            <p:spPr bwMode="auto">
              <a:xfrm>
                <a:off x="754063" y="73437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7" name="Line 35"/>
              <p:cNvSpPr>
                <a:spLocks noChangeShapeType="1"/>
              </p:cNvSpPr>
              <p:nvPr/>
            </p:nvSpPr>
            <p:spPr bwMode="auto">
              <a:xfrm>
                <a:off x="754063" y="707072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8" name="Line 36"/>
              <p:cNvSpPr>
                <a:spLocks noChangeShapeType="1"/>
              </p:cNvSpPr>
              <p:nvPr/>
            </p:nvSpPr>
            <p:spPr bwMode="auto">
              <a:xfrm>
                <a:off x="754063" y="67976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9" name="Line 38"/>
              <p:cNvSpPr>
                <a:spLocks noChangeShapeType="1"/>
              </p:cNvSpPr>
              <p:nvPr/>
            </p:nvSpPr>
            <p:spPr bwMode="auto">
              <a:xfrm>
                <a:off x="754063" y="62515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0" name="Line 39"/>
              <p:cNvSpPr>
                <a:spLocks noChangeShapeType="1"/>
              </p:cNvSpPr>
              <p:nvPr/>
            </p:nvSpPr>
            <p:spPr bwMode="auto">
              <a:xfrm>
                <a:off x="754063" y="597852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1" name="Line 40"/>
              <p:cNvSpPr>
                <a:spLocks noChangeShapeType="1"/>
              </p:cNvSpPr>
              <p:nvPr/>
            </p:nvSpPr>
            <p:spPr bwMode="auto">
              <a:xfrm>
                <a:off x="754063" y="5705475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2" name="TextBox 83"/>
              <p:cNvSpPr txBox="1">
                <a:spLocks noChangeArrowheads="1"/>
              </p:cNvSpPr>
              <p:nvPr/>
            </p:nvSpPr>
            <p:spPr bwMode="auto">
              <a:xfrm>
                <a:off x="775530" y="5019688"/>
                <a:ext cx="481236" cy="64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sz="2400" b="1" dirty="0">
                    <a:solidFill>
                      <a:schemeClr val="tx1"/>
                    </a:solidFill>
                  </a:rPr>
                  <a:t>You</a:t>
                </a:r>
              </a:p>
            </p:txBody>
          </p:sp>
        </p:grpSp>
        <p:sp>
          <p:nvSpPr>
            <p:cNvPr id="48146" name="Text Box 11"/>
            <p:cNvSpPr txBox="1">
              <a:spLocks noChangeArrowheads="1"/>
            </p:cNvSpPr>
            <p:nvPr/>
          </p:nvSpPr>
          <p:spPr bwMode="auto">
            <a:xfrm>
              <a:off x="1543184" y="3400378"/>
              <a:ext cx="4037752" cy="73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854A1D"/>
                  </a:solidFill>
                </a:rPr>
                <a:t>Pursuing Basic Steps to Discipleship</a:t>
              </a:r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 flipV="1">
              <a:off x="6131454" y="4038921"/>
              <a:ext cx="17464" cy="3851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3386431" y="4880362"/>
              <a:ext cx="762066" cy="273072"/>
            </a:xfrm>
            <a:prstGeom prst="rect">
              <a:avLst/>
            </a:prstGeom>
            <a:solidFill>
              <a:srgbClr val="0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+11</a:t>
              </a:r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3386431" y="5153434"/>
              <a:ext cx="762066" cy="276247"/>
            </a:xfrm>
            <a:prstGeom prst="rect">
              <a:avLst/>
            </a:pr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+10</a:t>
              </a:r>
            </a:p>
          </p:txBody>
        </p:sp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>
              <a:off x="3386431" y="5429681"/>
              <a:ext cx="762066" cy="274660"/>
            </a:xfrm>
            <a:prstGeom prst="rect">
              <a:avLst/>
            </a:pr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+9</a:t>
              </a:r>
            </a:p>
          </p:txBody>
        </p:sp>
        <p:sp>
          <p:nvSpPr>
            <p:cNvPr id="48151" name="Rectangle 23"/>
            <p:cNvSpPr>
              <a:spLocks noChangeArrowheads="1"/>
            </p:cNvSpPr>
            <p:nvPr/>
          </p:nvSpPr>
          <p:spPr bwMode="auto">
            <a:xfrm>
              <a:off x="3386431" y="4577127"/>
              <a:ext cx="762066" cy="303236"/>
            </a:xfrm>
            <a:prstGeom prst="rect">
              <a:avLst/>
            </a:prstGeom>
            <a:solidFill>
              <a:srgbClr val="0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+12</a:t>
              </a:r>
            </a:p>
          </p:txBody>
        </p:sp>
        <p:sp>
          <p:nvSpPr>
            <p:cNvPr id="48152" name="Rectangle 24"/>
            <p:cNvSpPr>
              <a:spLocks noChangeArrowheads="1"/>
            </p:cNvSpPr>
            <p:nvPr/>
          </p:nvSpPr>
          <p:spPr bwMode="auto">
            <a:xfrm>
              <a:off x="3386431" y="5704340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+8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3386431" y="5977412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+7</a:t>
              </a:r>
            </a:p>
          </p:txBody>
        </p:sp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3386431" y="6250483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+6</a:t>
              </a:r>
            </a:p>
          </p:txBody>
        </p: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3386431" y="6523555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+5</a:t>
              </a:r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3386431" y="6796626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+4</a:t>
              </a:r>
            </a:p>
          </p:txBody>
        </p:sp>
        <p:sp>
          <p:nvSpPr>
            <p:cNvPr id="48157" name="Rectangle 29"/>
            <p:cNvSpPr>
              <a:spLocks noChangeArrowheads="1"/>
            </p:cNvSpPr>
            <p:nvPr/>
          </p:nvSpPr>
          <p:spPr bwMode="auto">
            <a:xfrm>
              <a:off x="3386431" y="7069698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+3</a:t>
              </a:r>
            </a:p>
          </p:txBody>
        </p:sp>
        <p:sp>
          <p:nvSpPr>
            <p:cNvPr id="48158" name="Rectangle 30"/>
            <p:cNvSpPr>
              <a:spLocks noChangeArrowheads="1"/>
            </p:cNvSpPr>
            <p:nvPr/>
          </p:nvSpPr>
          <p:spPr bwMode="auto">
            <a:xfrm>
              <a:off x="3386431" y="7342769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+2</a:t>
              </a:r>
            </a:p>
          </p:txBody>
        </p:sp>
        <p:sp>
          <p:nvSpPr>
            <p:cNvPr id="48159" name="Rectangle 31"/>
            <p:cNvSpPr>
              <a:spLocks noChangeArrowheads="1"/>
            </p:cNvSpPr>
            <p:nvPr/>
          </p:nvSpPr>
          <p:spPr bwMode="auto">
            <a:xfrm>
              <a:off x="3386431" y="7615841"/>
              <a:ext cx="762066" cy="27307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tx1"/>
                  </a:solidFill>
                </a:rPr>
                <a:t>+1</a:t>
              </a:r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>
              <a:off x="3386431" y="7888912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>
              <a:off x="3386431" y="7615841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3386431" y="7342769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>
              <a:off x="3386431" y="7069698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3386431" y="6796626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Line 37"/>
            <p:cNvSpPr>
              <a:spLocks noChangeShapeType="1"/>
            </p:cNvSpPr>
            <p:nvPr/>
          </p:nvSpPr>
          <p:spPr bwMode="auto">
            <a:xfrm>
              <a:off x="3386431" y="6523555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3386431" y="6250483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>
              <a:off x="3386431" y="5977412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3386431" y="5704340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>
              <a:off x="3386431" y="4577127"/>
              <a:ext cx="7620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>
              <a:off x="3386431" y="5429681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>
              <a:off x="3386431" y="5153434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>
              <a:off x="3386431" y="4880362"/>
              <a:ext cx="762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Text Box 45"/>
            <p:cNvSpPr txBox="1">
              <a:spLocks noChangeArrowheads="1"/>
            </p:cNvSpPr>
            <p:nvPr/>
          </p:nvSpPr>
          <p:spPr bwMode="auto">
            <a:xfrm>
              <a:off x="1327265" y="5978999"/>
              <a:ext cx="1324034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Identifies with Christ in baptism</a:t>
              </a:r>
            </a:p>
          </p:txBody>
        </p:sp>
        <p:sp>
          <p:nvSpPr>
            <p:cNvPr id="48174" name="Text Box 46"/>
            <p:cNvSpPr txBox="1">
              <a:spLocks noChangeArrowheads="1"/>
            </p:cNvSpPr>
            <p:nvPr/>
          </p:nvSpPr>
          <p:spPr bwMode="auto">
            <a:xfrm>
              <a:off x="1463802" y="6264771"/>
              <a:ext cx="1241072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Identifies with other believers</a:t>
              </a:r>
            </a:p>
          </p:txBody>
        </p:sp>
        <p:sp>
          <p:nvSpPr>
            <p:cNvPr id="48175" name="Text Box 47"/>
            <p:cNvSpPr txBox="1">
              <a:spLocks noChangeArrowheads="1"/>
            </p:cNvSpPr>
            <p:nvPr/>
          </p:nvSpPr>
          <p:spPr bwMode="auto">
            <a:xfrm>
              <a:off x="1451101" y="6795038"/>
              <a:ext cx="1248286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Experiences sin &amp; confession</a:t>
              </a:r>
            </a:p>
          </p:txBody>
        </p:sp>
        <p:sp>
          <p:nvSpPr>
            <p:cNvPr id="48176" name="Text Box 48"/>
            <p:cNvSpPr txBox="1">
              <a:spLocks noChangeArrowheads="1"/>
            </p:cNvSpPr>
            <p:nvPr/>
          </p:nvSpPr>
          <p:spPr bwMode="auto">
            <a:xfrm>
              <a:off x="1435225" y="7066524"/>
              <a:ext cx="1257905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Begins Bible reading &amp; prayer</a:t>
              </a:r>
            </a:p>
          </p:txBody>
        </p:sp>
        <p:sp>
          <p:nvSpPr>
            <p:cNvPr id="48177" name="Text Box 49"/>
            <p:cNvSpPr txBox="1">
              <a:spLocks noChangeArrowheads="1"/>
            </p:cNvSpPr>
            <p:nvPr/>
          </p:nvSpPr>
          <p:spPr bwMode="auto">
            <a:xfrm>
              <a:off x="1325678" y="5713866"/>
              <a:ext cx="1327641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Participates in Christian service</a:t>
              </a:r>
            </a:p>
          </p:txBody>
        </p:sp>
        <p:sp>
          <p:nvSpPr>
            <p:cNvPr id="48178" name="Text Box 50"/>
            <p:cNvSpPr txBox="1">
              <a:spLocks noChangeArrowheads="1"/>
            </p:cNvSpPr>
            <p:nvPr/>
          </p:nvSpPr>
          <p:spPr bwMode="auto">
            <a:xfrm>
              <a:off x="1368543" y="7609491"/>
              <a:ext cx="1299987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Experiences initial life changes</a:t>
              </a:r>
            </a:p>
          </p:txBody>
        </p:sp>
        <p:sp>
          <p:nvSpPr>
            <p:cNvPr id="48179" name="Text Box 51"/>
            <p:cNvSpPr txBox="1">
              <a:spLocks noChangeArrowheads="1"/>
            </p:cNvSpPr>
            <p:nvPr/>
          </p:nvSpPr>
          <p:spPr bwMode="auto">
            <a:xfrm>
              <a:off x="1493967" y="7344357"/>
              <a:ext cx="1221834" cy="3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Gains assurance of salvation</a:t>
              </a:r>
            </a:p>
          </p:txBody>
        </p:sp>
        <p:sp>
          <p:nvSpPr>
            <p:cNvPr id="48180" name="AutoShape 52"/>
            <p:cNvSpPr>
              <a:spLocks noChangeArrowheads="1"/>
            </p:cNvSpPr>
            <p:nvPr/>
          </p:nvSpPr>
          <p:spPr bwMode="auto">
            <a:xfrm flipV="1">
              <a:off x="3006985" y="4075437"/>
              <a:ext cx="1517781" cy="51597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5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48181" name="AutoShape 53"/>
            <p:cNvSpPr>
              <a:spLocks/>
            </p:cNvSpPr>
            <p:nvPr/>
          </p:nvSpPr>
          <p:spPr bwMode="auto">
            <a:xfrm flipV="1">
              <a:off x="4146908" y="5705927"/>
              <a:ext cx="239734" cy="2157583"/>
            </a:xfrm>
            <a:prstGeom prst="rightBrace">
              <a:avLst>
                <a:gd name="adj1" fmla="val 7499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cxnSp>
          <p:nvCxnSpPr>
            <p:cNvPr id="48182" name="AutoShape 54"/>
            <p:cNvCxnSpPr>
              <a:cxnSpLocks noChangeShapeType="1"/>
              <a:stCxn id="48186" idx="0"/>
            </p:cNvCxnSpPr>
            <p:nvPr/>
          </p:nvCxnSpPr>
          <p:spPr bwMode="auto">
            <a:xfrm flipV="1">
              <a:off x="5491637" y="4038921"/>
              <a:ext cx="1587" cy="3573744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3" name="Text Box 55"/>
            <p:cNvSpPr txBox="1">
              <a:spLocks noChangeArrowheads="1"/>
            </p:cNvSpPr>
            <p:nvPr/>
          </p:nvSpPr>
          <p:spPr bwMode="auto">
            <a:xfrm rot="16200000" flipV="1">
              <a:off x="4981220" y="6602849"/>
              <a:ext cx="2706903" cy="34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2400" i="1">
                  <a:solidFill>
                    <a:srgbClr val="CC9900"/>
                  </a:solidFill>
                </a:rPr>
                <a:t>The Way to Joy</a:t>
              </a:r>
            </a:p>
          </p:txBody>
        </p:sp>
        <p:sp>
          <p:nvSpPr>
            <p:cNvPr id="48184" name="Text Box 56"/>
            <p:cNvSpPr txBox="1">
              <a:spLocks noChangeArrowheads="1"/>
            </p:cNvSpPr>
            <p:nvPr/>
          </p:nvSpPr>
          <p:spPr bwMode="auto">
            <a:xfrm rot="5400000" flipV="1">
              <a:off x="-79576" y="5815944"/>
              <a:ext cx="1210170" cy="23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9900"/>
                  </a:solidFill>
                </a:rPr>
                <a:t>Luke 8:15</a:t>
              </a:r>
            </a:p>
          </p:txBody>
        </p:sp>
        <p:grpSp>
          <p:nvGrpSpPr>
            <p:cNvPr id="48185" name="Group 57"/>
            <p:cNvGrpSpPr>
              <a:grpSpLocks/>
            </p:cNvGrpSpPr>
            <p:nvPr/>
          </p:nvGrpSpPr>
          <p:grpSpPr bwMode="auto">
            <a:xfrm>
              <a:off x="4335838" y="6556892"/>
              <a:ext cx="696972" cy="669978"/>
              <a:chOff x="2560" y="1982"/>
              <a:chExt cx="439" cy="422"/>
            </a:xfrm>
          </p:grpSpPr>
          <p:sp>
            <p:nvSpPr>
              <p:cNvPr id="48194" name="Text Box 58"/>
              <p:cNvSpPr txBox="1">
                <a:spLocks noChangeArrowheads="1"/>
              </p:cNvSpPr>
              <p:nvPr/>
            </p:nvSpPr>
            <p:spPr bwMode="auto">
              <a:xfrm>
                <a:off x="2560" y="1982"/>
                <a:ext cx="43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854A1D"/>
                    </a:solidFill>
                  </a:rPr>
                  <a:t>Follow up</a:t>
                </a:r>
              </a:p>
              <a:p>
                <a:pPr eaLnBrk="1" hangingPunct="1"/>
                <a:r>
                  <a:rPr lang="en-US" sz="1200" b="1">
                    <a:solidFill>
                      <a:srgbClr val="854A1D"/>
                    </a:solidFill>
                  </a:rPr>
                  <a:t>Discipleship</a:t>
                </a:r>
              </a:p>
            </p:txBody>
          </p:sp>
          <p:sp>
            <p:nvSpPr>
              <p:cNvPr id="48195" name="Text Box 59"/>
              <p:cNvSpPr txBox="1">
                <a:spLocks noChangeArrowheads="1"/>
              </p:cNvSpPr>
              <p:nvPr/>
            </p:nvSpPr>
            <p:spPr bwMode="auto">
              <a:xfrm>
                <a:off x="2560" y="2214"/>
                <a:ext cx="8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endParaRPr lang="en-US" sz="800" b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186" name="Rectangle 60"/>
            <p:cNvSpPr>
              <a:spLocks noChangeArrowheads="1"/>
            </p:cNvSpPr>
            <p:nvPr/>
          </p:nvSpPr>
          <p:spPr bwMode="auto">
            <a:xfrm>
              <a:off x="4721632" y="7612666"/>
              <a:ext cx="1540008" cy="24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800000"/>
                  </a:solidFill>
                </a:rPr>
                <a:t>Sanctification</a:t>
              </a:r>
            </a:p>
          </p:txBody>
        </p:sp>
        <p:sp>
          <p:nvSpPr>
            <p:cNvPr id="48187" name="Line 61"/>
            <p:cNvSpPr>
              <a:spLocks noChangeShapeType="1"/>
            </p:cNvSpPr>
            <p:nvPr/>
          </p:nvSpPr>
          <p:spPr bwMode="auto">
            <a:xfrm flipV="1">
              <a:off x="663632" y="4075437"/>
              <a:ext cx="0" cy="371186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Text Box 62"/>
            <p:cNvSpPr txBox="1">
              <a:spLocks noChangeArrowheads="1"/>
            </p:cNvSpPr>
            <p:nvPr/>
          </p:nvSpPr>
          <p:spPr bwMode="auto">
            <a:xfrm>
              <a:off x="3603293" y="3981737"/>
              <a:ext cx="203439" cy="73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chemeClr val="tx1"/>
                  </a:solidFill>
                </a:rPr>
                <a:t>+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8189" name="Line 63"/>
            <p:cNvSpPr>
              <a:spLocks noChangeShapeType="1"/>
            </p:cNvSpPr>
            <p:nvPr/>
          </p:nvSpPr>
          <p:spPr bwMode="auto">
            <a:xfrm flipH="1">
              <a:off x="4145321" y="4581889"/>
              <a:ext cx="1587" cy="33038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64"/>
            <p:cNvSpPr>
              <a:spLocks noChangeShapeType="1"/>
            </p:cNvSpPr>
            <p:nvPr/>
          </p:nvSpPr>
          <p:spPr bwMode="auto">
            <a:xfrm flipH="1">
              <a:off x="3383255" y="4581889"/>
              <a:ext cx="1587" cy="33038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65"/>
            <p:cNvSpPr>
              <a:spLocks noChangeShapeType="1"/>
            </p:cNvSpPr>
            <p:nvPr/>
          </p:nvSpPr>
          <p:spPr bwMode="auto">
            <a:xfrm flipV="1">
              <a:off x="663632" y="7879387"/>
              <a:ext cx="54805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Text Box 66"/>
            <p:cNvSpPr txBox="1">
              <a:spLocks noChangeArrowheads="1"/>
            </p:cNvSpPr>
            <p:nvPr/>
          </p:nvSpPr>
          <p:spPr bwMode="auto">
            <a:xfrm>
              <a:off x="1724174" y="6539432"/>
              <a:ext cx="1078753" cy="34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Witnesses to unbelievers</a:t>
              </a:r>
            </a:p>
          </p:txBody>
        </p:sp>
        <p:sp>
          <p:nvSpPr>
            <p:cNvPr id="48193" name="Text Box 76"/>
            <p:cNvSpPr txBox="1">
              <a:spLocks noChangeArrowheads="1"/>
            </p:cNvSpPr>
            <p:nvPr/>
          </p:nvSpPr>
          <p:spPr bwMode="auto">
            <a:xfrm>
              <a:off x="4339012" y="6409247"/>
              <a:ext cx="429482" cy="34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chemeClr val="tx1"/>
                  </a:solidFill>
                </a:rPr>
                <a:t>Level 1:</a:t>
              </a:r>
            </a:p>
          </p:txBody>
        </p:sp>
      </p:grp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98699" y="65782"/>
            <a:ext cx="6845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854A1D"/>
                </a:solidFill>
                <a:latin typeface="Impact" pitchFamily="34" charset="0"/>
              </a:rPr>
              <a:t>Helping </a:t>
            </a:r>
            <a:r>
              <a:rPr lang="en-US" sz="3200" dirty="0">
                <a:solidFill>
                  <a:srgbClr val="854A1D"/>
                </a:solidFill>
                <a:latin typeface="Impact" pitchFamily="34" charset="0"/>
              </a:rPr>
              <a:t>Believers to </a:t>
            </a:r>
            <a:r>
              <a:rPr lang="en-US" sz="3200" dirty="0" smtClean="0">
                <a:solidFill>
                  <a:srgbClr val="854A1D"/>
                </a:solidFill>
                <a:latin typeface="Impact" pitchFamily="34" charset="0"/>
              </a:rPr>
              <a:t>Retain the Gospel</a:t>
            </a:r>
            <a:endParaRPr lang="en-US" sz="3200" dirty="0">
              <a:solidFill>
                <a:srgbClr val="854A1D"/>
              </a:solidFill>
              <a:latin typeface="Impact" pitchFamily="34" charset="0"/>
            </a:endParaRPr>
          </a:p>
        </p:txBody>
      </p:sp>
      <p:sp>
        <p:nvSpPr>
          <p:cNvPr id="48144" name="Text Box 9"/>
          <p:cNvSpPr txBox="1">
            <a:spLocks noChangeArrowheads="1"/>
          </p:cNvSpPr>
          <p:nvPr/>
        </p:nvSpPr>
        <p:spPr bwMode="auto">
          <a:xfrm>
            <a:off x="2438400" y="695752"/>
            <a:ext cx="6518111" cy="565972"/>
          </a:xfrm>
          <a:prstGeom prst="rect">
            <a:avLst/>
          </a:prstGeom>
          <a:noFill/>
          <a:ln w="3175" algn="ctr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>
                <a:solidFill>
                  <a:srgbClr val="854A1D"/>
                </a:solidFill>
              </a:rPr>
              <a:t>But the ones that fell on the good ground are those </a:t>
            </a:r>
            <a:r>
              <a:rPr lang="en-US" sz="1400" dirty="0" smtClean="0">
                <a:solidFill>
                  <a:srgbClr val="854A1D"/>
                </a:solidFill>
              </a:rPr>
              <a:t>who</a:t>
            </a:r>
            <a:r>
              <a:rPr lang="en-US" sz="1400" dirty="0">
                <a:solidFill>
                  <a:srgbClr val="854A1D"/>
                </a:solidFill>
              </a:rPr>
              <a:t>, having heard the word with a noble and </a:t>
            </a:r>
            <a:endParaRPr lang="en-US" sz="1400" dirty="0" smtClean="0">
              <a:solidFill>
                <a:srgbClr val="854A1D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854A1D"/>
                </a:solidFill>
              </a:rPr>
              <a:t>good heart</a:t>
            </a:r>
            <a:r>
              <a:rPr lang="en-US" sz="1400" dirty="0">
                <a:solidFill>
                  <a:srgbClr val="854A1D"/>
                </a:solidFill>
              </a:rPr>
              <a:t>, </a:t>
            </a:r>
            <a:r>
              <a:rPr lang="en-US" sz="1400" b="1" u="sng" dirty="0">
                <a:solidFill>
                  <a:srgbClr val="854A1D"/>
                </a:solidFill>
              </a:rPr>
              <a:t>keep</a:t>
            </a:r>
            <a:r>
              <a:rPr lang="en-US" sz="1400" b="1" dirty="0">
                <a:solidFill>
                  <a:srgbClr val="854A1D"/>
                </a:solidFill>
              </a:rPr>
              <a:t> it</a:t>
            </a:r>
            <a:r>
              <a:rPr lang="en-US" sz="1400" dirty="0">
                <a:solidFill>
                  <a:srgbClr val="854A1D"/>
                </a:solidFill>
              </a:rPr>
              <a:t>*and bear fruit with patience</a:t>
            </a:r>
            <a:r>
              <a:rPr lang="en-US" sz="1400" dirty="0" smtClean="0">
                <a:solidFill>
                  <a:srgbClr val="854A1D"/>
                </a:solidFill>
              </a:rPr>
              <a:t>.  </a:t>
            </a:r>
            <a:r>
              <a:rPr lang="en-US" sz="1400" b="1" dirty="0" smtClean="0">
                <a:solidFill>
                  <a:srgbClr val="854A1D"/>
                </a:solidFill>
              </a:rPr>
              <a:t>Luke 8:15</a:t>
            </a:r>
            <a:endParaRPr lang="en-US" sz="1400" b="1" dirty="0">
              <a:solidFill>
                <a:srgbClr val="854A1D"/>
              </a:solidFill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2662283" y="1261724"/>
            <a:ext cx="59483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050" dirty="0">
                <a:solidFill>
                  <a:schemeClr val="tx1"/>
                </a:solidFill>
              </a:rPr>
              <a:t>*Greek </a:t>
            </a:r>
            <a:r>
              <a:rPr lang="en-US" sz="1050" i="1" dirty="0" err="1">
                <a:solidFill>
                  <a:schemeClr val="tx1"/>
                </a:solidFill>
              </a:rPr>
              <a:t>katecho</a:t>
            </a:r>
            <a:r>
              <a:rPr lang="en-US" sz="1050" dirty="0">
                <a:solidFill>
                  <a:schemeClr val="tx1"/>
                </a:solidFill>
              </a:rPr>
              <a:t> = hold firmly to something so that it </a:t>
            </a:r>
            <a:r>
              <a:rPr lang="en-US" sz="1050" dirty="0" smtClean="0">
                <a:solidFill>
                  <a:schemeClr val="tx1"/>
                </a:solidFill>
              </a:rPr>
              <a:t>will </a:t>
            </a:r>
            <a:r>
              <a:rPr lang="en-US" sz="1050" dirty="0">
                <a:solidFill>
                  <a:schemeClr val="tx1"/>
                </a:solidFill>
              </a:rPr>
              <a:t>not be snatched away, to cling to it tightly, to grip it</a:t>
            </a:r>
            <a:br>
              <a:rPr lang="en-US" sz="1050" dirty="0">
                <a:solidFill>
                  <a:schemeClr val="tx1"/>
                </a:solidFill>
              </a:rPr>
            </a:b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48136" name="Picture 67" descr="Red and Petro - 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4629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Box 64"/>
          <p:cNvSpPr txBox="1">
            <a:spLocks noChangeArrowheads="1"/>
          </p:cNvSpPr>
          <p:nvPr/>
        </p:nvSpPr>
        <p:spPr bwMode="auto">
          <a:xfrm>
            <a:off x="482600" y="5903893"/>
            <a:ext cx="833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1"/>
                </a:solidFill>
              </a:rPr>
              <a:t>The order in which new believers progress through the first eight steps on the discipleship scale varies greatly from one person to another.  What about your own experience? 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In the column on the left, write the numbers that identify the order in which these new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believer experiences occurred in your early Christian life.</a:t>
            </a:r>
          </a:p>
        </p:txBody>
      </p:sp>
      <p:sp>
        <p:nvSpPr>
          <p:cNvPr id="48139" name="Rectangle 89"/>
          <p:cNvSpPr>
            <a:spLocks noChangeArrowheads="1"/>
          </p:cNvSpPr>
          <p:nvPr/>
        </p:nvSpPr>
        <p:spPr bwMode="auto">
          <a:xfrm>
            <a:off x="336552" y="1676400"/>
            <a:ext cx="8636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Just as evangelism is a combined divine-human process, so it is with </a:t>
            </a:r>
            <a:r>
              <a:rPr lang="en-US" sz="1400" dirty="0" smtClean="0">
                <a:solidFill>
                  <a:schemeClr val="tx1"/>
                </a:solidFill>
              </a:rPr>
              <a:t>discipleship.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True </a:t>
            </a:r>
            <a:r>
              <a:rPr lang="en-US" sz="1400" dirty="0">
                <a:solidFill>
                  <a:schemeClr val="tx1"/>
                </a:solidFill>
              </a:rPr>
              <a:t>believers </a:t>
            </a:r>
            <a:r>
              <a:rPr lang="en-US" sz="1400" u="sng" dirty="0">
                <a:solidFill>
                  <a:schemeClr val="tx1"/>
                </a:solidFill>
              </a:rPr>
              <a:t>will persevere</a:t>
            </a:r>
            <a:r>
              <a:rPr lang="en-US" sz="1400" dirty="0">
                <a:solidFill>
                  <a:schemeClr val="tx1"/>
                </a:solidFill>
              </a:rPr>
              <a:t> in the faith as disciples of Jesus Christ because God secures them. 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But, it is also true that God has chosen to use us to “make disciples.”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8449" y="2397629"/>
            <a:ext cx="8693151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“Not that we have dominion over your faith, but are fellow workers for your joy; for by faith you stand.” </a:t>
            </a:r>
            <a:r>
              <a:rPr lang="en-US" sz="1000" dirty="0">
                <a:solidFill>
                  <a:schemeClr val="tx1"/>
                </a:solidFill>
              </a:rPr>
              <a:t>–Paul (2 Corinthians 1:24) 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8142" name="Text Box 26"/>
          <p:cNvSpPr txBox="1">
            <a:spLocks noChangeArrowheads="1"/>
          </p:cNvSpPr>
          <p:nvPr/>
        </p:nvSpPr>
        <p:spPr bwMode="auto">
          <a:xfrm>
            <a:off x="0" y="0"/>
            <a:ext cx="1893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Symbol" pitchFamily="18" charset="2"/>
              <a:buChar char="ã"/>
            </a:pPr>
            <a:r>
              <a:rPr lang="en-US" sz="800">
                <a:solidFill>
                  <a:srgbClr val="B2B2B2"/>
                </a:solidFill>
              </a:rPr>
              <a:t>2007 Good Soil E&amp;D – Info@GoodSoil.com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0" y="655320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75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" y="76200"/>
            <a:ext cx="5715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4084320" y="1554480"/>
            <a:ext cx="1066800" cy="4953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4861560" y="6065520"/>
            <a:ext cx="1524000" cy="457200"/>
            <a:chOff x="5029200" y="6065520"/>
            <a:chExt cx="1524000" cy="457200"/>
          </a:xfrm>
        </p:grpSpPr>
        <p:sp>
          <p:nvSpPr>
            <p:cNvPr id="6" name="TextBox 5"/>
            <p:cNvSpPr txBox="1"/>
            <p:nvPr/>
          </p:nvSpPr>
          <p:spPr>
            <a:xfrm>
              <a:off x="5029200" y="61076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omic Sans MS" pitchFamily="66" charset="0"/>
                </a:rPr>
                <a:t>Know little</a:t>
              </a:r>
              <a:endParaRPr lang="en-US" i="1" dirty="0"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90160" y="6065520"/>
              <a:ext cx="1219200" cy="4572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815840" y="1371600"/>
            <a:ext cx="1524000" cy="457200"/>
            <a:chOff x="5029200" y="6065520"/>
            <a:chExt cx="1524000" cy="457200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61076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Comic Sans MS" pitchFamily="66" charset="0"/>
                </a:rPr>
                <a:t>Know much</a:t>
              </a:r>
              <a:endParaRPr lang="en-US" i="1" dirty="0">
                <a:latin typeface="Comic Sans MS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090160" y="6065520"/>
              <a:ext cx="1280160" cy="4572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67400" y="2"/>
            <a:ext cx="3276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Think of a friend or family member who needs Christ.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Place that person on the matrix.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Is that person open or closed to hearing the gospel?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Does that person know a lot about the gospel or little?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21347"/>
            <a:ext cx="152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470274" y="3619353"/>
            <a:ext cx="433388" cy="2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1"/>
                </a:solidFill>
              </a:rPr>
              <a:t>God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017962" y="3619353"/>
            <a:ext cx="434975" cy="2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1"/>
                </a:solidFill>
              </a:rPr>
              <a:t>Man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065712" y="3619353"/>
            <a:ext cx="531813" cy="2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1"/>
                </a:solidFill>
              </a:rPr>
              <a:t>Death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425824" y="3835270"/>
            <a:ext cx="511175" cy="2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Hebrews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11:6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989387" y="3835270"/>
            <a:ext cx="488950" cy="2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Genesis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2:7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078412" y="3835270"/>
            <a:ext cx="511175" cy="2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Hebrews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</a:rPr>
              <a:t>9:27</a:t>
            </a:r>
          </a:p>
        </p:txBody>
      </p:sp>
      <p:pic>
        <p:nvPicPr>
          <p:cNvPr id="28" name="Picture 6" descr="NewBRidgeArt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5527250" cy="19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8" name="Group 24"/>
          <p:cNvGrpSpPr>
            <a:grpSpLocks/>
          </p:cNvGrpSpPr>
          <p:nvPr/>
        </p:nvGrpSpPr>
        <p:grpSpPr bwMode="auto">
          <a:xfrm>
            <a:off x="0" y="215444"/>
            <a:ext cx="9142956" cy="6033256"/>
            <a:chOff x="-5" y="727129"/>
            <a:chExt cx="6858061" cy="7925367"/>
          </a:xfrm>
        </p:grpSpPr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171454" y="727129"/>
              <a:ext cx="6686602" cy="3276834"/>
              <a:chOff x="108" y="458"/>
              <a:chExt cx="4212" cy="2064"/>
            </a:xfrm>
          </p:grpSpPr>
          <p:pic>
            <p:nvPicPr>
              <p:cNvPr id="50196" name="Picture 6" descr="TWTJ - pages 4-5 - layered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458"/>
                <a:ext cx="3559" cy="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7" name="Text Box 7"/>
              <p:cNvSpPr txBox="1">
                <a:spLocks noChangeArrowheads="1"/>
              </p:cNvSpPr>
              <p:nvPr/>
            </p:nvSpPr>
            <p:spPr bwMode="auto">
              <a:xfrm>
                <a:off x="108" y="1356"/>
                <a:ext cx="4212" cy="1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1</a:t>
                </a:r>
                <a:r>
                  <a:rPr lang="en-US" sz="1400" dirty="0">
                    <a:solidFill>
                      <a:schemeClr val="tx1"/>
                    </a:solidFill>
                  </a:rPr>
                  <a:t>.  T or F – The follower should sign the covenant in the leader’s book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and the </a:t>
                </a:r>
                <a:r>
                  <a:rPr lang="en-US" sz="1400" dirty="0">
                    <a:solidFill>
                      <a:schemeClr val="tx1"/>
                    </a:solidFill>
                  </a:rPr>
                  <a:t>leader should sign the covenant in the follower’s book.</a:t>
                </a:r>
              </a:p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2.</a:t>
                </a:r>
                <a:r>
                  <a:rPr lang="en-US" sz="1400" dirty="0">
                    <a:solidFill>
                      <a:schemeClr val="tx1"/>
                    </a:solidFill>
                  </a:rPr>
                  <a:t>  T or F – Memorizing the verses associated with this study is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not something </a:t>
                </a:r>
                <a:r>
                  <a:rPr lang="en-US" sz="1400" dirty="0">
                    <a:solidFill>
                      <a:schemeClr val="tx1"/>
                    </a:solidFill>
                  </a:rPr>
                  <a:t>that the leader should feel obligated to do.</a:t>
                </a:r>
              </a:p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3.</a:t>
                </a:r>
                <a:r>
                  <a:rPr lang="en-US" sz="1400" dirty="0">
                    <a:solidFill>
                      <a:schemeClr val="tx1"/>
                    </a:solidFill>
                  </a:rPr>
                  <a:t>  T or F – </a:t>
                </a:r>
                <a:r>
                  <a:rPr lang="en-US" sz="1400" i="1" dirty="0">
                    <a:solidFill>
                      <a:schemeClr val="tx1"/>
                    </a:solidFill>
                  </a:rPr>
                  <a:t>The Way to Joy </a:t>
                </a:r>
                <a:r>
                  <a:rPr lang="en-US" sz="1400" dirty="0">
                    <a:solidFill>
                      <a:schemeClr val="tx1"/>
                    </a:solidFill>
                  </a:rPr>
                  <a:t>is designed for follow-up discipleship,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not some </a:t>
                </a:r>
                <a:r>
                  <a:rPr lang="en-US" sz="1400" dirty="0">
                    <a:solidFill>
                      <a:schemeClr val="tx1"/>
                    </a:solidFill>
                  </a:rPr>
                  <a:t>other deeper, more extensive type of discipleship.</a:t>
                </a:r>
              </a:p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4.</a:t>
                </a:r>
                <a:r>
                  <a:rPr lang="en-US" sz="1400" dirty="0">
                    <a:solidFill>
                      <a:schemeClr val="tx1"/>
                    </a:solidFill>
                  </a:rPr>
                  <a:t>  T or F – The memory verse assignment for each lesson is given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at the </a:t>
                </a:r>
                <a:r>
                  <a:rPr lang="en-US" sz="1400" dirty="0">
                    <a:solidFill>
                      <a:schemeClr val="tx1"/>
                    </a:solidFill>
                  </a:rPr>
                  <a:t>beginning of the session.</a:t>
                </a:r>
              </a:p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5.</a:t>
                </a:r>
                <a:r>
                  <a:rPr lang="en-US" sz="1400" dirty="0">
                    <a:solidFill>
                      <a:schemeClr val="tx1"/>
                    </a:solidFill>
                  </a:rPr>
                  <a:t>  T or F – The website www.GoodSoil.com is a support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site for </a:t>
                </a:r>
                <a:r>
                  <a:rPr lang="en-US" sz="1400" dirty="0">
                    <a:solidFill>
                      <a:schemeClr val="tx1"/>
                    </a:solidFill>
                  </a:rPr>
                  <a:t>users of </a:t>
                </a:r>
                <a:r>
                  <a:rPr lang="en-US" sz="1400" i="1" dirty="0">
                    <a:solidFill>
                      <a:schemeClr val="tx1"/>
                    </a:solidFill>
                  </a:rPr>
                  <a:t>The Way to Joy</a:t>
                </a:r>
                <a:r>
                  <a:rPr lang="en-US" sz="1400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6</a:t>
                </a:r>
                <a:r>
                  <a:rPr lang="en-US" sz="1400" dirty="0">
                    <a:solidFill>
                      <a:schemeClr val="tx1"/>
                    </a:solidFill>
                  </a:rPr>
                  <a:t>. T or F -  The </a:t>
                </a:r>
                <a:r>
                  <a:rPr lang="en-US" sz="1400" i="1" dirty="0">
                    <a:solidFill>
                      <a:schemeClr val="tx1"/>
                    </a:solidFill>
                  </a:rPr>
                  <a:t>Personal Bible Reading Plan</a:t>
                </a:r>
                <a:r>
                  <a:rPr lang="en-US" sz="1400" dirty="0">
                    <a:solidFill>
                      <a:schemeClr val="tx1"/>
                    </a:solidFill>
                  </a:rPr>
                  <a:t> is on page 32.</a:t>
                </a:r>
              </a:p>
            </p:txBody>
          </p:sp>
          <p:sp>
            <p:nvSpPr>
              <p:cNvPr id="50198" name="Text Box 8"/>
              <p:cNvSpPr txBox="1">
                <a:spLocks noChangeArrowheads="1"/>
              </p:cNvSpPr>
              <p:nvPr/>
            </p:nvSpPr>
            <p:spPr bwMode="auto">
              <a:xfrm>
                <a:off x="726" y="1102"/>
                <a:ext cx="300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chemeClr val="tx1"/>
                    </a:solidFill>
                  </a:rPr>
                  <a:t>Read pages 4 &amp; 5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sz="1400" b="1" i="1" dirty="0" smtClean="0">
                    <a:solidFill>
                      <a:schemeClr val="tx1"/>
                    </a:solidFill>
                  </a:rPr>
                  <a:t>The Way to Joy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respond to the following True-False statements:</a:t>
                </a:r>
              </a:p>
            </p:txBody>
          </p:sp>
        </p:grpSp>
        <p:sp>
          <p:nvSpPr>
            <p:cNvPr id="50183" name="Line 9"/>
            <p:cNvSpPr>
              <a:spLocks noChangeShapeType="1"/>
            </p:cNvSpPr>
            <p:nvPr/>
          </p:nvSpPr>
          <p:spPr bwMode="auto">
            <a:xfrm>
              <a:off x="609605" y="4004203"/>
              <a:ext cx="56388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0184" name="Text Box 10"/>
            <p:cNvSpPr txBox="1">
              <a:spLocks noChangeArrowheads="1"/>
            </p:cNvSpPr>
            <p:nvPr/>
          </p:nvSpPr>
          <p:spPr bwMode="auto">
            <a:xfrm>
              <a:off x="3600888" y="6349863"/>
              <a:ext cx="2782691" cy="56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854A1D"/>
                  </a:solidFill>
                  <a:latin typeface="Ringbearer" pitchFamily="18" charset="0"/>
                </a:rPr>
                <a:t>The Joy of Hope: </a:t>
              </a:r>
              <a:r>
                <a:rPr lang="en-US" sz="2000" b="1" i="1" dirty="0">
                  <a:solidFill>
                    <a:srgbClr val="854A1D"/>
                  </a:solidFill>
                </a:rPr>
                <a:t>God’s Eternal Plan</a:t>
              </a:r>
            </a:p>
          </p:txBody>
        </p:sp>
        <p:sp>
          <p:nvSpPr>
            <p:cNvPr id="50185" name="Text Box 11"/>
            <p:cNvSpPr txBox="1">
              <a:spLocks noChangeArrowheads="1"/>
            </p:cNvSpPr>
            <p:nvPr/>
          </p:nvSpPr>
          <p:spPr bwMode="auto">
            <a:xfrm>
              <a:off x="-5" y="3902345"/>
              <a:ext cx="288817" cy="68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tx1"/>
                  </a:solidFill>
                  <a:latin typeface="Kenyan Coffee" pitchFamily="2" charset="0"/>
                </a:rPr>
                <a:t>1</a:t>
              </a:r>
            </a:p>
          </p:txBody>
        </p:sp>
        <p:grpSp>
          <p:nvGrpSpPr>
            <p:cNvPr id="50186" name="Group 12"/>
            <p:cNvGrpSpPr>
              <a:grpSpLocks/>
            </p:cNvGrpSpPr>
            <p:nvPr/>
          </p:nvGrpSpPr>
          <p:grpSpPr bwMode="auto">
            <a:xfrm>
              <a:off x="57153" y="4504060"/>
              <a:ext cx="4327559" cy="4148436"/>
              <a:chOff x="64" y="2837"/>
              <a:chExt cx="2726" cy="2613"/>
            </a:xfrm>
          </p:grpSpPr>
          <p:sp>
            <p:nvSpPr>
              <p:cNvPr id="50193" name="Text Box 17"/>
              <p:cNvSpPr txBox="1">
                <a:spLocks noChangeArrowheads="1"/>
              </p:cNvSpPr>
              <p:nvPr/>
            </p:nvSpPr>
            <p:spPr bwMode="auto">
              <a:xfrm>
                <a:off x="64" y="4640"/>
                <a:ext cx="1572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bg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. What are some reasons for making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these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the first 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    two lessons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in our basic discipleship study?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4. Read the “Options” on the bottom-left of page 6 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   of 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The Way to Joy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, then look at pages 26-29.</a:t>
                </a:r>
              </a:p>
            </p:txBody>
          </p:sp>
          <p:pic>
            <p:nvPicPr>
              <p:cNvPr id="50191" name="Picture 15" descr="FinalNewTWTJTimelin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134"/>
              <a:stretch>
                <a:fillRect/>
              </a:stretch>
            </p:blipFill>
            <p:spPr bwMode="auto">
              <a:xfrm>
                <a:off x="64" y="2837"/>
                <a:ext cx="2726" cy="1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79" name="Text Box 26"/>
          <p:cNvSpPr txBox="1">
            <a:spLocks noChangeArrowheads="1"/>
          </p:cNvSpPr>
          <p:nvPr/>
        </p:nvSpPr>
        <p:spPr bwMode="auto">
          <a:xfrm>
            <a:off x="0" y="0"/>
            <a:ext cx="1893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Symbol" pitchFamily="18" charset="2"/>
              <a:buChar char="ã"/>
            </a:pPr>
            <a:r>
              <a:rPr lang="en-US" sz="800">
                <a:solidFill>
                  <a:srgbClr val="B2B2B2"/>
                </a:solidFill>
              </a:rPr>
              <a:t>2007 Good Soil E&amp;D – Info@GoodSoil.com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4495800" y="442978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Kenyan Coffee" pitchFamily="2" charset="0"/>
              </a:rPr>
              <a:t>2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64600" y="2680994"/>
            <a:ext cx="3816351" cy="3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854A1D"/>
                </a:solidFill>
                <a:latin typeface="Ringbearer" pitchFamily="18" charset="0"/>
              </a:rPr>
              <a:t>The Joy of Eternal Life: </a:t>
            </a:r>
            <a:r>
              <a:rPr lang="en-US" sz="2000" b="1" i="1" dirty="0">
                <a:solidFill>
                  <a:srgbClr val="854A1D"/>
                </a:solidFill>
              </a:rPr>
              <a:t>Salvation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914338" y="2990671"/>
            <a:ext cx="31774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228600" indent="-228600" eaLnBrk="1" hangingPunct="1">
              <a:lnSpc>
                <a:spcPct val="120000"/>
              </a:lnSpc>
              <a:buAutoNum type="arabicPeriod"/>
            </a:pPr>
            <a:r>
              <a:rPr lang="en-US" sz="1200" b="1" dirty="0" smtClean="0">
                <a:solidFill>
                  <a:schemeClr val="tx1"/>
                </a:solidFill>
              </a:rPr>
              <a:t>In </a:t>
            </a:r>
            <a:r>
              <a:rPr lang="en-US" sz="1200" b="1" dirty="0">
                <a:solidFill>
                  <a:schemeClr val="tx1"/>
                </a:solidFill>
              </a:rPr>
              <a:t>what ways </a:t>
            </a:r>
            <a:r>
              <a:rPr lang="en-US" sz="1200" b="1" dirty="0" smtClean="0">
                <a:solidFill>
                  <a:schemeClr val="tx1"/>
                </a:solidFill>
              </a:rPr>
              <a:t>are these two lessons </a:t>
            </a:r>
            <a:r>
              <a:rPr lang="en-US" sz="1200" b="1" dirty="0">
                <a:solidFill>
                  <a:schemeClr val="tx1"/>
                </a:solidFill>
              </a:rPr>
              <a:t>similar to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      pages 12-31, and 32-39 </a:t>
            </a:r>
            <a:r>
              <a:rPr lang="en-US" sz="1200" b="1" dirty="0">
                <a:solidFill>
                  <a:schemeClr val="tx1"/>
                </a:solidFill>
              </a:rPr>
              <a:t>of </a:t>
            </a:r>
            <a:r>
              <a:rPr lang="en-US" sz="1200" b="1" i="1" dirty="0">
                <a:solidFill>
                  <a:schemeClr val="tx1"/>
                </a:solidFill>
              </a:rPr>
              <a:t>The Story of Hope?</a:t>
            </a:r>
          </a:p>
          <a:p>
            <a:pPr eaLnBrk="1" hangingPunct="1">
              <a:lnSpc>
                <a:spcPct val="120000"/>
              </a:lnSpc>
            </a:pPr>
            <a:r>
              <a:rPr lang="en-US" sz="1200" b="1" i="1" dirty="0">
                <a:solidFill>
                  <a:schemeClr val="tx1"/>
                </a:solidFill>
              </a:rPr>
              <a:t>2. </a:t>
            </a:r>
            <a:r>
              <a:rPr lang="en-US" sz="1200" b="1" dirty="0">
                <a:solidFill>
                  <a:schemeClr val="tx1"/>
                </a:solidFill>
              </a:rPr>
              <a:t>In what ways does the material in this lesson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   differ </a:t>
            </a:r>
            <a:r>
              <a:rPr lang="en-US" sz="1200" b="1" dirty="0">
                <a:solidFill>
                  <a:schemeClr val="tx1"/>
                </a:solidFill>
              </a:rPr>
              <a:t>from pages </a:t>
            </a:r>
            <a:r>
              <a:rPr lang="en-US" sz="1200" b="1" dirty="0" smtClean="0">
                <a:solidFill>
                  <a:schemeClr val="tx1"/>
                </a:solidFill>
              </a:rPr>
              <a:t>12-31, and 32-39 </a:t>
            </a:r>
            <a:r>
              <a:rPr lang="en-US" sz="1200" b="1" dirty="0">
                <a:solidFill>
                  <a:schemeClr val="tx1"/>
                </a:solidFill>
              </a:rPr>
              <a:t>of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    The </a:t>
            </a:r>
            <a:r>
              <a:rPr lang="en-US" sz="1200" b="1" i="1" dirty="0">
                <a:solidFill>
                  <a:schemeClr val="tx1"/>
                </a:solidFill>
              </a:rPr>
              <a:t>Story of </a:t>
            </a:r>
            <a:r>
              <a:rPr lang="en-US" sz="1200" b="1" i="1" dirty="0" smtClean="0">
                <a:solidFill>
                  <a:schemeClr val="tx1"/>
                </a:solidFill>
              </a:rPr>
              <a:t>Hope</a:t>
            </a:r>
            <a:r>
              <a:rPr lang="en-US" sz="1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550223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47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57651" y="0"/>
            <a:ext cx="5410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	Pull-Quote on page 82: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      “Unbiblical elements   </a:t>
            </a:r>
          </a:p>
          <a:p>
            <a:pPr lvl="0"/>
            <a:r>
              <a:rPr lang="en-US" sz="3200" dirty="0" smtClean="0"/>
              <a:t>       exist in a person’s  </a:t>
            </a:r>
          </a:p>
          <a:p>
            <a:pPr lvl="0"/>
            <a:r>
              <a:rPr lang="en-US" sz="3200" dirty="0" smtClean="0"/>
              <a:t>        worldview that may </a:t>
            </a:r>
          </a:p>
          <a:p>
            <a:pPr lvl="0"/>
            <a:r>
              <a:rPr lang="en-US" sz="3200" dirty="0" smtClean="0"/>
              <a:t>         confuse his under-</a:t>
            </a:r>
          </a:p>
          <a:p>
            <a:pPr lvl="0"/>
            <a:r>
              <a:rPr lang="en-US" sz="3200" dirty="0" smtClean="0"/>
              <a:t>          standing of words </a:t>
            </a:r>
          </a:p>
          <a:p>
            <a:pPr lvl="0"/>
            <a:r>
              <a:rPr lang="en-US" sz="3200" dirty="0" smtClean="0"/>
              <a:t>           I use to communicate </a:t>
            </a:r>
          </a:p>
          <a:p>
            <a:pPr lvl="0"/>
            <a:r>
              <a:rPr lang="en-US" sz="3200" dirty="0" smtClean="0"/>
              <a:t>            a message.”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38558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6</a:t>
            </a:r>
            <a:endParaRPr lang="en-US" sz="1400" dirty="0"/>
          </a:p>
        </p:txBody>
      </p:sp>
      <p:pic>
        <p:nvPicPr>
          <p:cNvPr id="1027" name="Picture 3" descr="C:\Users\Denise\Pictures\Gaining Ground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381">
            <a:off x="524230" y="431782"/>
            <a:ext cx="3898359" cy="53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55521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200" b="1" dirty="0" smtClean="0"/>
          </a:p>
          <a:p>
            <a:pPr lvl="0" algn="ctr"/>
            <a:r>
              <a:rPr lang="en-US" sz="3200" b="1" dirty="0" smtClean="0"/>
              <a:t>Can you think of some concrete examples of this?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"/>
          <p:cNvSpPr>
            <a:spLocks noChangeArrowheads="1"/>
          </p:cNvSpPr>
          <p:nvPr/>
        </p:nvSpPr>
        <p:spPr bwMode="auto">
          <a:xfrm flipH="1">
            <a:off x="4572000" y="0"/>
            <a:ext cx="3759200" cy="2114550"/>
          </a:xfrm>
          <a:prstGeom prst="cloudCallout">
            <a:avLst>
              <a:gd name="adj1" fmla="val -48074"/>
              <a:gd name="adj2" fmla="val 70859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US" sz="160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997576" y="2844507"/>
            <a:ext cx="128937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Decode</a:t>
            </a:r>
          </a:p>
        </p:txBody>
      </p:sp>
      <p:pic>
        <p:nvPicPr>
          <p:cNvPr id="20484" name="Picture 21" descr="Communication model people - 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2571752"/>
            <a:ext cx="1625600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2" descr="Communication model people -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4600"/>
            <a:ext cx="2366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2159000" y="3427413"/>
            <a:ext cx="55372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2895600" y="1905000"/>
            <a:ext cx="2184400" cy="666750"/>
          </a:xfrm>
          <a:prstGeom prst="wedgeRoundRectCallout">
            <a:avLst>
              <a:gd name="adj1" fmla="val -98943"/>
              <a:gd name="adj2" fmla="val 748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US" sz="1600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3707883" y="3168651"/>
            <a:ext cx="2082820" cy="546100"/>
          </a:xfrm>
          <a:custGeom>
            <a:avLst/>
            <a:gdLst>
              <a:gd name="T0" fmla="*/ 0 w 925"/>
              <a:gd name="T1" fmla="*/ 2147483647 h 318"/>
              <a:gd name="T2" fmla="*/ 2147483647 w 925"/>
              <a:gd name="T3" fmla="*/ 2147483647 h 318"/>
              <a:gd name="T4" fmla="*/ 2147483647 w 925"/>
              <a:gd name="T5" fmla="*/ 2147483647 h 318"/>
              <a:gd name="T6" fmla="*/ 2147483647 w 925"/>
              <a:gd name="T7" fmla="*/ 2147483647 h 318"/>
              <a:gd name="T8" fmla="*/ 2147483647 w 925"/>
              <a:gd name="T9" fmla="*/ 2147483647 h 318"/>
              <a:gd name="T10" fmla="*/ 2147483647 w 925"/>
              <a:gd name="T11" fmla="*/ 0 h 318"/>
              <a:gd name="T12" fmla="*/ 2147483647 w 925"/>
              <a:gd name="T13" fmla="*/ 2147483647 h 318"/>
              <a:gd name="T14" fmla="*/ 2147483647 w 925"/>
              <a:gd name="T15" fmla="*/ 2147483647 h 318"/>
              <a:gd name="T16" fmla="*/ 2147483647 w 925"/>
              <a:gd name="T17" fmla="*/ 2147483647 h 318"/>
              <a:gd name="T18" fmla="*/ 2147483647 w 925"/>
              <a:gd name="T19" fmla="*/ 2147483647 h 318"/>
              <a:gd name="T20" fmla="*/ 2147483647 w 925"/>
              <a:gd name="T21" fmla="*/ 2147483647 h 318"/>
              <a:gd name="T22" fmla="*/ 2147483647 w 925"/>
              <a:gd name="T23" fmla="*/ 2147483647 h 318"/>
              <a:gd name="T24" fmla="*/ 2147483647 w 925"/>
              <a:gd name="T25" fmla="*/ 2147483647 h 318"/>
              <a:gd name="T26" fmla="*/ 2147483647 w 925"/>
              <a:gd name="T27" fmla="*/ 2147483647 h 318"/>
              <a:gd name="T28" fmla="*/ 2147483647 w 925"/>
              <a:gd name="T29" fmla="*/ 2147483647 h 318"/>
              <a:gd name="T30" fmla="*/ 2147483647 w 925"/>
              <a:gd name="T31" fmla="*/ 2147483647 h 318"/>
              <a:gd name="T32" fmla="*/ 2147483647 w 925"/>
              <a:gd name="T33" fmla="*/ 2147483647 h 318"/>
              <a:gd name="T34" fmla="*/ 2147483647 w 925"/>
              <a:gd name="T35" fmla="*/ 2147483647 h 318"/>
              <a:gd name="T36" fmla="*/ 2147483647 w 925"/>
              <a:gd name="T37" fmla="*/ 2147483647 h 318"/>
              <a:gd name="T38" fmla="*/ 2147483647 w 925"/>
              <a:gd name="T39" fmla="*/ 2147483647 h 318"/>
              <a:gd name="T40" fmla="*/ 2147483647 w 925"/>
              <a:gd name="T41" fmla="*/ 2147483647 h 318"/>
              <a:gd name="T42" fmla="*/ 2147483647 w 925"/>
              <a:gd name="T43" fmla="*/ 2147483647 h 318"/>
              <a:gd name="T44" fmla="*/ 2147483647 w 925"/>
              <a:gd name="T45" fmla="*/ 2147483647 h 318"/>
              <a:gd name="T46" fmla="*/ 2147483647 w 925"/>
              <a:gd name="T47" fmla="*/ 2147483647 h 318"/>
              <a:gd name="T48" fmla="*/ 2147483647 w 925"/>
              <a:gd name="T49" fmla="*/ 2147483647 h 318"/>
              <a:gd name="T50" fmla="*/ 2147483647 w 925"/>
              <a:gd name="T51" fmla="*/ 2147483647 h 3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25"/>
              <a:gd name="T79" fmla="*/ 0 h 318"/>
              <a:gd name="T80" fmla="*/ 925 w 925"/>
              <a:gd name="T81" fmla="*/ 318 h 3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25" h="318">
                <a:moveTo>
                  <a:pt x="0" y="52"/>
                </a:moveTo>
                <a:cubicBezTo>
                  <a:pt x="6" y="138"/>
                  <a:pt x="8" y="224"/>
                  <a:pt x="17" y="309"/>
                </a:cubicBezTo>
                <a:cubicBezTo>
                  <a:pt x="18" y="318"/>
                  <a:pt x="23" y="292"/>
                  <a:pt x="25" y="283"/>
                </a:cubicBezTo>
                <a:cubicBezTo>
                  <a:pt x="29" y="263"/>
                  <a:pt x="29" y="242"/>
                  <a:pt x="34" y="223"/>
                </a:cubicBezTo>
                <a:cubicBezTo>
                  <a:pt x="37" y="211"/>
                  <a:pt x="45" y="200"/>
                  <a:pt x="51" y="189"/>
                </a:cubicBezTo>
                <a:cubicBezTo>
                  <a:pt x="89" y="34"/>
                  <a:pt x="70" y="97"/>
                  <a:pt x="102" y="0"/>
                </a:cubicBezTo>
                <a:cubicBezTo>
                  <a:pt x="135" y="78"/>
                  <a:pt x="127" y="162"/>
                  <a:pt x="154" y="240"/>
                </a:cubicBezTo>
                <a:cubicBezTo>
                  <a:pt x="193" y="161"/>
                  <a:pt x="194" y="131"/>
                  <a:pt x="257" y="69"/>
                </a:cubicBezTo>
                <a:cubicBezTo>
                  <a:pt x="260" y="60"/>
                  <a:pt x="260" y="36"/>
                  <a:pt x="265" y="43"/>
                </a:cubicBezTo>
                <a:cubicBezTo>
                  <a:pt x="291" y="81"/>
                  <a:pt x="275" y="135"/>
                  <a:pt x="282" y="180"/>
                </a:cubicBezTo>
                <a:cubicBezTo>
                  <a:pt x="289" y="226"/>
                  <a:pt x="301" y="271"/>
                  <a:pt x="308" y="317"/>
                </a:cubicBezTo>
                <a:cubicBezTo>
                  <a:pt x="325" y="219"/>
                  <a:pt x="360" y="124"/>
                  <a:pt x="377" y="26"/>
                </a:cubicBezTo>
                <a:cubicBezTo>
                  <a:pt x="392" y="123"/>
                  <a:pt x="391" y="141"/>
                  <a:pt x="445" y="232"/>
                </a:cubicBezTo>
                <a:cubicBezTo>
                  <a:pt x="451" y="255"/>
                  <a:pt x="440" y="291"/>
                  <a:pt x="462" y="300"/>
                </a:cubicBezTo>
                <a:cubicBezTo>
                  <a:pt x="480" y="307"/>
                  <a:pt x="483" y="267"/>
                  <a:pt x="488" y="249"/>
                </a:cubicBezTo>
                <a:cubicBezTo>
                  <a:pt x="506" y="187"/>
                  <a:pt x="511" y="122"/>
                  <a:pt x="531" y="60"/>
                </a:cubicBezTo>
                <a:cubicBezTo>
                  <a:pt x="540" y="119"/>
                  <a:pt x="553" y="252"/>
                  <a:pt x="591" y="292"/>
                </a:cubicBezTo>
                <a:cubicBezTo>
                  <a:pt x="600" y="269"/>
                  <a:pt x="605" y="244"/>
                  <a:pt x="617" y="223"/>
                </a:cubicBezTo>
                <a:cubicBezTo>
                  <a:pt x="631" y="198"/>
                  <a:pt x="656" y="180"/>
                  <a:pt x="668" y="154"/>
                </a:cubicBezTo>
                <a:cubicBezTo>
                  <a:pt x="680" y="128"/>
                  <a:pt x="679" y="97"/>
                  <a:pt x="685" y="69"/>
                </a:cubicBezTo>
                <a:cubicBezTo>
                  <a:pt x="714" y="125"/>
                  <a:pt x="726" y="178"/>
                  <a:pt x="737" y="240"/>
                </a:cubicBezTo>
                <a:cubicBezTo>
                  <a:pt x="782" y="210"/>
                  <a:pt x="781" y="143"/>
                  <a:pt x="805" y="94"/>
                </a:cubicBezTo>
                <a:cubicBezTo>
                  <a:pt x="817" y="120"/>
                  <a:pt x="831" y="145"/>
                  <a:pt x="840" y="172"/>
                </a:cubicBezTo>
                <a:cubicBezTo>
                  <a:pt x="855" y="218"/>
                  <a:pt x="847" y="258"/>
                  <a:pt x="874" y="300"/>
                </a:cubicBezTo>
                <a:cubicBezTo>
                  <a:pt x="890" y="237"/>
                  <a:pt x="899" y="176"/>
                  <a:pt x="908" y="112"/>
                </a:cubicBezTo>
                <a:cubicBezTo>
                  <a:pt x="918" y="38"/>
                  <a:pt x="901" y="61"/>
                  <a:pt x="925" y="34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89600" y="2865144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/>
              <a:t>5.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73600" y="407694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/>
              <a:t>6.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49123" y="3931920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 dirty="0"/>
              <a:t>4.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248025" y="1982789"/>
            <a:ext cx="125410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Encode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1" y="2857500"/>
            <a:ext cx="144543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Transmit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080002" y="922341"/>
            <a:ext cx="2659063" cy="858839"/>
            <a:chOff x="3200" y="581"/>
            <a:chExt cx="1675" cy="541"/>
          </a:xfrm>
        </p:grpSpPr>
        <p:sp>
          <p:nvSpPr>
            <p:cNvPr id="20506" name="Text Box 16"/>
            <p:cNvSpPr txBox="1">
              <a:spLocks noChangeArrowheads="1"/>
            </p:cNvSpPr>
            <p:nvPr/>
          </p:nvSpPr>
          <p:spPr bwMode="auto">
            <a:xfrm>
              <a:off x="4561" y="581"/>
              <a:ext cx="31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/>
              <a:r>
                <a:rPr lang="en-US" sz="2800" dirty="0"/>
                <a:t>or</a:t>
              </a:r>
            </a:p>
          </p:txBody>
        </p: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3200" y="792"/>
              <a:ext cx="14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defRPr/>
              </a:pPr>
              <a:r>
                <a:rPr lang="en-US" sz="2800" dirty="0">
                  <a:solidFill>
                    <a:srgbClr val="FF3300"/>
                  </a:solidFill>
                  <a:latin typeface="Wingdings" pitchFamily="2" charset="2"/>
                </a:rPr>
                <a:t>message</a:t>
              </a:r>
            </a:p>
          </p:txBody>
        </p:sp>
      </p:grp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040694" y="3978211"/>
            <a:ext cx="1750009" cy="8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rgbClr val="FF3300"/>
                </a:solidFill>
              </a:rPr>
              <a:t>Worldview</a:t>
            </a:r>
            <a:br>
              <a:rPr lang="en-US" sz="2800" dirty="0">
                <a:solidFill>
                  <a:srgbClr val="FF3300"/>
                </a:solidFill>
              </a:rPr>
            </a:br>
            <a:r>
              <a:rPr lang="en-US" sz="2800" dirty="0">
                <a:solidFill>
                  <a:srgbClr val="FF3300"/>
                </a:solidFill>
              </a:rPr>
              <a:t>“Noise”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2924175" y="1981201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/>
              <a:t>2.</a:t>
            </a:r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1981200" y="2878137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 dirty="0"/>
              <a:t>3.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768000" y="5791202"/>
            <a:ext cx="3806404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1C1C1C"/>
                </a:solidFill>
                <a:latin typeface="Arial Rounded MT Bold" pitchFamily="34" charset="0"/>
              </a:rPr>
              <a:t>The </a:t>
            </a:r>
            <a:r>
              <a:rPr lang="en-US" sz="2400" dirty="0" smtClean="0">
                <a:solidFill>
                  <a:srgbClr val="1C1C1C"/>
                </a:solidFill>
                <a:latin typeface="Arial Rounded MT Bold" pitchFamily="34" charset="0"/>
              </a:rPr>
              <a:t>Gospel</a:t>
            </a:r>
          </a:p>
          <a:p>
            <a:pPr algn="ctr" eaLnBrk="0" hangingPunct="0">
              <a:defRPr/>
            </a:pPr>
            <a:r>
              <a:rPr lang="en-US" sz="2400" dirty="0" smtClean="0">
                <a:solidFill>
                  <a:srgbClr val="1C1C1C"/>
                </a:solidFill>
                <a:latin typeface="Arial Rounded MT Bold" pitchFamily="34" charset="0"/>
              </a:rPr>
              <a:t>Communication </a:t>
            </a:r>
            <a:r>
              <a:rPr lang="en-US" sz="2400" dirty="0">
                <a:solidFill>
                  <a:srgbClr val="1C1C1C"/>
                </a:solidFill>
                <a:latin typeface="Arial Rounded MT Bold" pitchFamily="34" charset="0"/>
              </a:rPr>
              <a:t>Process</a:t>
            </a:r>
          </a:p>
        </p:txBody>
      </p:sp>
      <p:sp>
        <p:nvSpPr>
          <p:cNvPr id="20499" name="AutoShape 25"/>
          <p:cNvSpPr>
            <a:spLocks noChangeArrowheads="1"/>
          </p:cNvSpPr>
          <p:nvPr/>
        </p:nvSpPr>
        <p:spPr bwMode="auto">
          <a:xfrm>
            <a:off x="812804" y="306389"/>
            <a:ext cx="2994025" cy="1636713"/>
          </a:xfrm>
          <a:prstGeom prst="cloudCallout">
            <a:avLst>
              <a:gd name="adj1" fmla="val -27360"/>
              <a:gd name="adj2" fmla="val 83524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US" sz="16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168400" y="752868"/>
            <a:ext cx="1850164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Meaning of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John 3:16</a:t>
            </a: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810723" y="864894"/>
            <a:ext cx="45875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800" dirty="0"/>
              <a:t>1.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707883" y="2971800"/>
            <a:ext cx="2082820" cy="960120"/>
            <a:chOff x="2400" y="1811"/>
            <a:chExt cx="1278" cy="357"/>
          </a:xfrm>
        </p:grpSpPr>
        <p:sp>
          <p:nvSpPr>
            <p:cNvPr id="20504" name="Freeform 33"/>
            <p:cNvSpPr>
              <a:spLocks/>
            </p:cNvSpPr>
            <p:nvPr/>
          </p:nvSpPr>
          <p:spPr bwMode="auto">
            <a:xfrm>
              <a:off x="2400" y="1824"/>
              <a:ext cx="624" cy="344"/>
            </a:xfrm>
            <a:custGeom>
              <a:avLst/>
              <a:gdLst>
                <a:gd name="T0" fmla="*/ 0 w 925"/>
                <a:gd name="T1" fmla="*/ 169 h 318"/>
                <a:gd name="T2" fmla="*/ 1 w 925"/>
                <a:gd name="T3" fmla="*/ 1003 h 318"/>
                <a:gd name="T4" fmla="*/ 1 w 925"/>
                <a:gd name="T5" fmla="*/ 918 h 318"/>
                <a:gd name="T6" fmla="*/ 1 w 925"/>
                <a:gd name="T7" fmla="*/ 725 h 318"/>
                <a:gd name="T8" fmla="*/ 1 w 925"/>
                <a:gd name="T9" fmla="*/ 616 h 318"/>
                <a:gd name="T10" fmla="*/ 1 w 925"/>
                <a:gd name="T11" fmla="*/ 0 h 318"/>
                <a:gd name="T12" fmla="*/ 1 w 925"/>
                <a:gd name="T13" fmla="*/ 781 h 318"/>
                <a:gd name="T14" fmla="*/ 1 w 925"/>
                <a:gd name="T15" fmla="*/ 228 h 318"/>
                <a:gd name="T16" fmla="*/ 1 w 925"/>
                <a:gd name="T17" fmla="*/ 141 h 318"/>
                <a:gd name="T18" fmla="*/ 1 w 925"/>
                <a:gd name="T19" fmla="*/ 587 h 318"/>
                <a:gd name="T20" fmla="*/ 1 w 925"/>
                <a:gd name="T21" fmla="*/ 1027 h 318"/>
                <a:gd name="T22" fmla="*/ 1 w 925"/>
                <a:gd name="T23" fmla="*/ 83 h 318"/>
                <a:gd name="T24" fmla="*/ 1 w 925"/>
                <a:gd name="T25" fmla="*/ 756 h 318"/>
                <a:gd name="T26" fmla="*/ 1 w 925"/>
                <a:gd name="T27" fmla="*/ 977 h 318"/>
                <a:gd name="T28" fmla="*/ 1 w 925"/>
                <a:gd name="T29" fmla="*/ 808 h 318"/>
                <a:gd name="T30" fmla="*/ 1 w 925"/>
                <a:gd name="T31" fmla="*/ 197 h 318"/>
                <a:gd name="T32" fmla="*/ 1 w 925"/>
                <a:gd name="T33" fmla="*/ 948 h 318"/>
                <a:gd name="T34" fmla="*/ 1 w 925"/>
                <a:gd name="T35" fmla="*/ 725 h 318"/>
                <a:gd name="T36" fmla="*/ 2 w 925"/>
                <a:gd name="T37" fmla="*/ 504 h 318"/>
                <a:gd name="T38" fmla="*/ 2 w 925"/>
                <a:gd name="T39" fmla="*/ 228 h 318"/>
                <a:gd name="T40" fmla="*/ 2 w 925"/>
                <a:gd name="T41" fmla="*/ 781 h 318"/>
                <a:gd name="T42" fmla="*/ 2 w 925"/>
                <a:gd name="T43" fmla="*/ 305 h 318"/>
                <a:gd name="T44" fmla="*/ 2 w 925"/>
                <a:gd name="T45" fmla="*/ 556 h 318"/>
                <a:gd name="T46" fmla="*/ 2 w 925"/>
                <a:gd name="T47" fmla="*/ 977 h 318"/>
                <a:gd name="T48" fmla="*/ 2 w 925"/>
                <a:gd name="T49" fmla="*/ 368 h 318"/>
                <a:gd name="T50" fmla="*/ 2 w 925"/>
                <a:gd name="T51" fmla="*/ 111 h 3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5"/>
                <a:gd name="T79" fmla="*/ 0 h 318"/>
                <a:gd name="T80" fmla="*/ 925 w 925"/>
                <a:gd name="T81" fmla="*/ 318 h 3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5" h="318">
                  <a:moveTo>
                    <a:pt x="0" y="52"/>
                  </a:moveTo>
                  <a:cubicBezTo>
                    <a:pt x="6" y="138"/>
                    <a:pt x="8" y="224"/>
                    <a:pt x="17" y="309"/>
                  </a:cubicBezTo>
                  <a:cubicBezTo>
                    <a:pt x="18" y="318"/>
                    <a:pt x="23" y="292"/>
                    <a:pt x="25" y="283"/>
                  </a:cubicBezTo>
                  <a:cubicBezTo>
                    <a:pt x="29" y="263"/>
                    <a:pt x="29" y="242"/>
                    <a:pt x="34" y="223"/>
                  </a:cubicBezTo>
                  <a:cubicBezTo>
                    <a:pt x="37" y="211"/>
                    <a:pt x="45" y="200"/>
                    <a:pt x="51" y="189"/>
                  </a:cubicBezTo>
                  <a:cubicBezTo>
                    <a:pt x="89" y="34"/>
                    <a:pt x="70" y="97"/>
                    <a:pt x="102" y="0"/>
                  </a:cubicBezTo>
                  <a:cubicBezTo>
                    <a:pt x="135" y="78"/>
                    <a:pt x="127" y="162"/>
                    <a:pt x="154" y="240"/>
                  </a:cubicBezTo>
                  <a:cubicBezTo>
                    <a:pt x="193" y="161"/>
                    <a:pt x="194" y="131"/>
                    <a:pt x="257" y="69"/>
                  </a:cubicBezTo>
                  <a:cubicBezTo>
                    <a:pt x="260" y="60"/>
                    <a:pt x="260" y="36"/>
                    <a:pt x="265" y="43"/>
                  </a:cubicBezTo>
                  <a:cubicBezTo>
                    <a:pt x="291" y="81"/>
                    <a:pt x="275" y="135"/>
                    <a:pt x="282" y="180"/>
                  </a:cubicBezTo>
                  <a:cubicBezTo>
                    <a:pt x="289" y="226"/>
                    <a:pt x="301" y="271"/>
                    <a:pt x="308" y="317"/>
                  </a:cubicBezTo>
                  <a:cubicBezTo>
                    <a:pt x="325" y="219"/>
                    <a:pt x="360" y="124"/>
                    <a:pt x="377" y="26"/>
                  </a:cubicBezTo>
                  <a:cubicBezTo>
                    <a:pt x="392" y="123"/>
                    <a:pt x="391" y="141"/>
                    <a:pt x="445" y="232"/>
                  </a:cubicBezTo>
                  <a:cubicBezTo>
                    <a:pt x="451" y="255"/>
                    <a:pt x="440" y="291"/>
                    <a:pt x="462" y="300"/>
                  </a:cubicBezTo>
                  <a:cubicBezTo>
                    <a:pt x="480" y="307"/>
                    <a:pt x="483" y="267"/>
                    <a:pt x="488" y="249"/>
                  </a:cubicBezTo>
                  <a:cubicBezTo>
                    <a:pt x="506" y="187"/>
                    <a:pt x="511" y="122"/>
                    <a:pt x="531" y="60"/>
                  </a:cubicBezTo>
                  <a:cubicBezTo>
                    <a:pt x="540" y="119"/>
                    <a:pt x="553" y="252"/>
                    <a:pt x="591" y="292"/>
                  </a:cubicBezTo>
                  <a:cubicBezTo>
                    <a:pt x="600" y="269"/>
                    <a:pt x="605" y="244"/>
                    <a:pt x="617" y="223"/>
                  </a:cubicBezTo>
                  <a:cubicBezTo>
                    <a:pt x="631" y="198"/>
                    <a:pt x="656" y="180"/>
                    <a:pt x="668" y="154"/>
                  </a:cubicBezTo>
                  <a:cubicBezTo>
                    <a:pt x="680" y="128"/>
                    <a:pt x="679" y="97"/>
                    <a:pt x="685" y="69"/>
                  </a:cubicBezTo>
                  <a:cubicBezTo>
                    <a:pt x="714" y="125"/>
                    <a:pt x="726" y="178"/>
                    <a:pt x="737" y="240"/>
                  </a:cubicBezTo>
                  <a:cubicBezTo>
                    <a:pt x="782" y="210"/>
                    <a:pt x="781" y="143"/>
                    <a:pt x="805" y="94"/>
                  </a:cubicBezTo>
                  <a:cubicBezTo>
                    <a:pt x="817" y="120"/>
                    <a:pt x="831" y="145"/>
                    <a:pt x="840" y="172"/>
                  </a:cubicBezTo>
                  <a:cubicBezTo>
                    <a:pt x="855" y="218"/>
                    <a:pt x="847" y="258"/>
                    <a:pt x="874" y="300"/>
                  </a:cubicBezTo>
                  <a:cubicBezTo>
                    <a:pt x="890" y="237"/>
                    <a:pt x="899" y="176"/>
                    <a:pt x="908" y="112"/>
                  </a:cubicBezTo>
                  <a:cubicBezTo>
                    <a:pt x="918" y="38"/>
                    <a:pt x="901" y="61"/>
                    <a:pt x="925" y="3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34"/>
            <p:cNvSpPr>
              <a:spLocks/>
            </p:cNvSpPr>
            <p:nvPr/>
          </p:nvSpPr>
          <p:spPr bwMode="auto">
            <a:xfrm>
              <a:off x="3054" y="1811"/>
              <a:ext cx="624" cy="344"/>
            </a:xfrm>
            <a:custGeom>
              <a:avLst/>
              <a:gdLst>
                <a:gd name="T0" fmla="*/ 0 w 925"/>
                <a:gd name="T1" fmla="*/ 169 h 318"/>
                <a:gd name="T2" fmla="*/ 1 w 925"/>
                <a:gd name="T3" fmla="*/ 1003 h 318"/>
                <a:gd name="T4" fmla="*/ 1 w 925"/>
                <a:gd name="T5" fmla="*/ 918 h 318"/>
                <a:gd name="T6" fmla="*/ 1 w 925"/>
                <a:gd name="T7" fmla="*/ 725 h 318"/>
                <a:gd name="T8" fmla="*/ 1 w 925"/>
                <a:gd name="T9" fmla="*/ 616 h 318"/>
                <a:gd name="T10" fmla="*/ 1 w 925"/>
                <a:gd name="T11" fmla="*/ 0 h 318"/>
                <a:gd name="T12" fmla="*/ 1 w 925"/>
                <a:gd name="T13" fmla="*/ 781 h 318"/>
                <a:gd name="T14" fmla="*/ 1 w 925"/>
                <a:gd name="T15" fmla="*/ 228 h 318"/>
                <a:gd name="T16" fmla="*/ 1 w 925"/>
                <a:gd name="T17" fmla="*/ 141 h 318"/>
                <a:gd name="T18" fmla="*/ 1 w 925"/>
                <a:gd name="T19" fmla="*/ 587 h 318"/>
                <a:gd name="T20" fmla="*/ 1 w 925"/>
                <a:gd name="T21" fmla="*/ 1027 h 318"/>
                <a:gd name="T22" fmla="*/ 1 w 925"/>
                <a:gd name="T23" fmla="*/ 83 h 318"/>
                <a:gd name="T24" fmla="*/ 1 w 925"/>
                <a:gd name="T25" fmla="*/ 756 h 318"/>
                <a:gd name="T26" fmla="*/ 1 w 925"/>
                <a:gd name="T27" fmla="*/ 977 h 318"/>
                <a:gd name="T28" fmla="*/ 1 w 925"/>
                <a:gd name="T29" fmla="*/ 808 h 318"/>
                <a:gd name="T30" fmla="*/ 1 w 925"/>
                <a:gd name="T31" fmla="*/ 197 h 318"/>
                <a:gd name="T32" fmla="*/ 1 w 925"/>
                <a:gd name="T33" fmla="*/ 948 h 318"/>
                <a:gd name="T34" fmla="*/ 1 w 925"/>
                <a:gd name="T35" fmla="*/ 725 h 318"/>
                <a:gd name="T36" fmla="*/ 2 w 925"/>
                <a:gd name="T37" fmla="*/ 504 h 318"/>
                <a:gd name="T38" fmla="*/ 2 w 925"/>
                <a:gd name="T39" fmla="*/ 228 h 318"/>
                <a:gd name="T40" fmla="*/ 2 w 925"/>
                <a:gd name="T41" fmla="*/ 781 h 318"/>
                <a:gd name="T42" fmla="*/ 2 w 925"/>
                <a:gd name="T43" fmla="*/ 305 h 318"/>
                <a:gd name="T44" fmla="*/ 2 w 925"/>
                <a:gd name="T45" fmla="*/ 556 h 318"/>
                <a:gd name="T46" fmla="*/ 2 w 925"/>
                <a:gd name="T47" fmla="*/ 977 h 318"/>
                <a:gd name="T48" fmla="*/ 2 w 925"/>
                <a:gd name="T49" fmla="*/ 368 h 318"/>
                <a:gd name="T50" fmla="*/ 2 w 925"/>
                <a:gd name="T51" fmla="*/ 111 h 3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5"/>
                <a:gd name="T79" fmla="*/ 0 h 318"/>
                <a:gd name="T80" fmla="*/ 925 w 925"/>
                <a:gd name="T81" fmla="*/ 318 h 3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5" h="318">
                  <a:moveTo>
                    <a:pt x="0" y="52"/>
                  </a:moveTo>
                  <a:cubicBezTo>
                    <a:pt x="6" y="138"/>
                    <a:pt x="8" y="224"/>
                    <a:pt x="17" y="309"/>
                  </a:cubicBezTo>
                  <a:cubicBezTo>
                    <a:pt x="18" y="318"/>
                    <a:pt x="23" y="292"/>
                    <a:pt x="25" y="283"/>
                  </a:cubicBezTo>
                  <a:cubicBezTo>
                    <a:pt x="29" y="263"/>
                    <a:pt x="29" y="242"/>
                    <a:pt x="34" y="223"/>
                  </a:cubicBezTo>
                  <a:cubicBezTo>
                    <a:pt x="37" y="211"/>
                    <a:pt x="45" y="200"/>
                    <a:pt x="51" y="189"/>
                  </a:cubicBezTo>
                  <a:cubicBezTo>
                    <a:pt x="89" y="34"/>
                    <a:pt x="70" y="97"/>
                    <a:pt x="102" y="0"/>
                  </a:cubicBezTo>
                  <a:cubicBezTo>
                    <a:pt x="135" y="78"/>
                    <a:pt x="127" y="162"/>
                    <a:pt x="154" y="240"/>
                  </a:cubicBezTo>
                  <a:cubicBezTo>
                    <a:pt x="193" y="161"/>
                    <a:pt x="194" y="131"/>
                    <a:pt x="257" y="69"/>
                  </a:cubicBezTo>
                  <a:cubicBezTo>
                    <a:pt x="260" y="60"/>
                    <a:pt x="260" y="36"/>
                    <a:pt x="265" y="43"/>
                  </a:cubicBezTo>
                  <a:cubicBezTo>
                    <a:pt x="291" y="81"/>
                    <a:pt x="275" y="135"/>
                    <a:pt x="282" y="180"/>
                  </a:cubicBezTo>
                  <a:cubicBezTo>
                    <a:pt x="289" y="226"/>
                    <a:pt x="301" y="271"/>
                    <a:pt x="308" y="317"/>
                  </a:cubicBezTo>
                  <a:cubicBezTo>
                    <a:pt x="325" y="219"/>
                    <a:pt x="360" y="124"/>
                    <a:pt x="377" y="26"/>
                  </a:cubicBezTo>
                  <a:cubicBezTo>
                    <a:pt x="392" y="123"/>
                    <a:pt x="391" y="141"/>
                    <a:pt x="445" y="232"/>
                  </a:cubicBezTo>
                  <a:cubicBezTo>
                    <a:pt x="451" y="255"/>
                    <a:pt x="440" y="291"/>
                    <a:pt x="462" y="300"/>
                  </a:cubicBezTo>
                  <a:cubicBezTo>
                    <a:pt x="480" y="307"/>
                    <a:pt x="483" y="267"/>
                    <a:pt x="488" y="249"/>
                  </a:cubicBezTo>
                  <a:cubicBezTo>
                    <a:pt x="506" y="187"/>
                    <a:pt x="511" y="122"/>
                    <a:pt x="531" y="60"/>
                  </a:cubicBezTo>
                  <a:cubicBezTo>
                    <a:pt x="540" y="119"/>
                    <a:pt x="553" y="252"/>
                    <a:pt x="591" y="292"/>
                  </a:cubicBezTo>
                  <a:cubicBezTo>
                    <a:pt x="600" y="269"/>
                    <a:pt x="605" y="244"/>
                    <a:pt x="617" y="223"/>
                  </a:cubicBezTo>
                  <a:cubicBezTo>
                    <a:pt x="631" y="198"/>
                    <a:pt x="656" y="180"/>
                    <a:pt x="668" y="154"/>
                  </a:cubicBezTo>
                  <a:cubicBezTo>
                    <a:pt x="680" y="128"/>
                    <a:pt x="679" y="97"/>
                    <a:pt x="685" y="69"/>
                  </a:cubicBezTo>
                  <a:cubicBezTo>
                    <a:pt x="714" y="125"/>
                    <a:pt x="726" y="178"/>
                    <a:pt x="737" y="240"/>
                  </a:cubicBezTo>
                  <a:cubicBezTo>
                    <a:pt x="782" y="210"/>
                    <a:pt x="781" y="143"/>
                    <a:pt x="805" y="94"/>
                  </a:cubicBezTo>
                  <a:cubicBezTo>
                    <a:pt x="817" y="120"/>
                    <a:pt x="831" y="145"/>
                    <a:pt x="840" y="172"/>
                  </a:cubicBezTo>
                  <a:cubicBezTo>
                    <a:pt x="855" y="218"/>
                    <a:pt x="847" y="258"/>
                    <a:pt x="874" y="300"/>
                  </a:cubicBezTo>
                  <a:cubicBezTo>
                    <a:pt x="890" y="237"/>
                    <a:pt x="899" y="176"/>
                    <a:pt x="908" y="112"/>
                  </a:cubicBezTo>
                  <a:cubicBezTo>
                    <a:pt x="918" y="38"/>
                    <a:pt x="901" y="61"/>
                    <a:pt x="925" y="3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5090189" y="390528"/>
            <a:ext cx="2278358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3300"/>
                </a:solidFill>
              </a:rPr>
              <a:t>True Meaning </a:t>
            </a:r>
            <a:br>
              <a:rPr lang="en-US" sz="2800" dirty="0">
                <a:solidFill>
                  <a:srgbClr val="FF3300"/>
                </a:solidFill>
              </a:rPr>
            </a:br>
            <a:r>
              <a:rPr lang="en-US" sz="2800" dirty="0">
                <a:solidFill>
                  <a:srgbClr val="FF3300"/>
                </a:solidFill>
              </a:rPr>
              <a:t>of John 3:16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538558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6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08" grpId="0"/>
      <p:bldP spid="4109" grpId="0"/>
      <p:bldP spid="4114" grpId="0"/>
      <p:bldP spid="4122" grpId="0"/>
      <p:bldP spid="4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0" y="0"/>
            <a:ext cx="6400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	Pull-Quote on page 97: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3200" dirty="0" smtClean="0"/>
              <a:t>        “Since the target </a:t>
            </a:r>
          </a:p>
          <a:p>
            <a:pPr lvl="0"/>
            <a:r>
              <a:rPr lang="en-US" sz="3200" dirty="0" smtClean="0"/>
              <a:t>          audiences had different </a:t>
            </a:r>
          </a:p>
          <a:p>
            <a:pPr lvl="0"/>
            <a:r>
              <a:rPr lang="en-US" sz="3200" dirty="0" smtClean="0"/>
              <a:t>           understandings of </a:t>
            </a:r>
          </a:p>
          <a:p>
            <a:pPr lvl="0"/>
            <a:r>
              <a:rPr lang="en-US" sz="3200" dirty="0" smtClean="0"/>
              <a:t>            biblical content, the </a:t>
            </a:r>
          </a:p>
          <a:p>
            <a:pPr lvl="0"/>
            <a:r>
              <a:rPr lang="en-US" sz="3200" dirty="0" smtClean="0"/>
              <a:t>             evangelists started at  </a:t>
            </a:r>
          </a:p>
          <a:p>
            <a:pPr lvl="0"/>
            <a:r>
              <a:rPr lang="en-US" sz="3200" dirty="0" smtClean="0"/>
              <a:t>               different points in </a:t>
            </a:r>
          </a:p>
          <a:p>
            <a:pPr lvl="0"/>
            <a:r>
              <a:rPr lang="en-US" sz="3200" dirty="0" smtClean="0"/>
              <a:t>                God’s redemptive </a:t>
            </a:r>
          </a:p>
          <a:p>
            <a:pPr lvl="0"/>
            <a:r>
              <a:rPr lang="en-US" sz="3200" dirty="0" smtClean="0"/>
              <a:t>                 story and gave more </a:t>
            </a:r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 information as was needed. We need to learn from these examples.”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2717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257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200" b="1" dirty="0" smtClean="0"/>
          </a:p>
          <a:p>
            <a:pPr lvl="0" algn="ctr"/>
            <a:r>
              <a:rPr lang="en-US" sz="3200" b="1" dirty="0" smtClean="0"/>
              <a:t>Think of an example of this from your evangelism efforts. </a:t>
            </a:r>
            <a:endParaRPr lang="en-US" sz="3200" dirty="0"/>
          </a:p>
        </p:txBody>
      </p:sp>
      <p:pic>
        <p:nvPicPr>
          <p:cNvPr id="6" name="Picture 3" descr="C:\Users\Denise\Pictures\Gaining Ground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381">
            <a:off x="414882" y="5260"/>
            <a:ext cx="3707681" cy="4989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8"/>
          <p:cNvSpPr txBox="1">
            <a:spLocks noChangeArrowheads="1"/>
          </p:cNvSpPr>
          <p:nvPr/>
        </p:nvSpPr>
        <p:spPr bwMode="auto">
          <a:xfrm>
            <a:off x="206226" y="1551218"/>
            <a:ext cx="60144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808080"/>
                </a:solidFill>
              </a:rPr>
              <a:t>12-03-09</a:t>
            </a:r>
          </a:p>
        </p:txBody>
      </p:sp>
      <p:sp>
        <p:nvSpPr>
          <p:cNvPr id="3075" name="Rectangle 42"/>
          <p:cNvSpPr>
            <a:spLocks noChangeArrowheads="1"/>
          </p:cNvSpPr>
          <p:nvPr/>
        </p:nvSpPr>
        <p:spPr bwMode="auto">
          <a:xfrm>
            <a:off x="203200" y="1741717"/>
            <a:ext cx="8737600" cy="2721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0E1B2"/>
                </a:solidFill>
              </a:rPr>
              <a:t>What is Good Soil Evangelism &amp; Discipleship (E&amp;D)?</a:t>
            </a:r>
          </a:p>
        </p:txBody>
      </p:sp>
      <p:sp>
        <p:nvSpPr>
          <p:cNvPr id="3076" name="Text Box 65"/>
          <p:cNvSpPr txBox="1">
            <a:spLocks noChangeArrowheads="1"/>
          </p:cNvSpPr>
          <p:nvPr/>
        </p:nvSpPr>
        <p:spPr bwMode="auto">
          <a:xfrm>
            <a:off x="230726" y="2036536"/>
            <a:ext cx="2557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Let’s let Jesus define it:</a:t>
            </a:r>
          </a:p>
        </p:txBody>
      </p:sp>
      <p:sp>
        <p:nvSpPr>
          <p:cNvPr id="3077" name="Rectangle 69"/>
          <p:cNvSpPr>
            <a:spLocks noChangeArrowheads="1"/>
          </p:cNvSpPr>
          <p:nvPr/>
        </p:nvSpPr>
        <p:spPr bwMode="auto">
          <a:xfrm>
            <a:off x="203200" y="6000750"/>
            <a:ext cx="8737600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0E1B2"/>
                </a:solidFill>
              </a:rPr>
              <a:t>Regeneration</a:t>
            </a:r>
            <a:r>
              <a:rPr lang="en-US" sz="1600" smtClean="0">
                <a:solidFill>
                  <a:srgbClr val="F0E1B2"/>
                </a:solidFill>
              </a:rPr>
              <a:t> (new birth) occurs instantaneously at a </a:t>
            </a:r>
            <a:r>
              <a:rPr lang="en-US" sz="1600" u="sng" smtClean="0">
                <a:solidFill>
                  <a:srgbClr val="F0E1B2"/>
                </a:solidFill>
              </a:rPr>
              <a:t>single point in time</a:t>
            </a:r>
            <a:r>
              <a:rPr lang="en-US" sz="1600" smtClean="0">
                <a:solidFill>
                  <a:srgbClr val="F0E1B2"/>
                </a:solidFill>
              </a:rPr>
              <a:t>, but</a:t>
            </a:r>
            <a:br>
              <a:rPr lang="en-US" sz="1600" smtClean="0">
                <a:solidFill>
                  <a:srgbClr val="F0E1B2"/>
                </a:solidFill>
              </a:rPr>
            </a:br>
            <a:r>
              <a:rPr lang="en-US" sz="1600" smtClean="0">
                <a:solidFill>
                  <a:srgbClr val="F0E1B2"/>
                </a:solidFill>
              </a:rPr>
              <a:t> </a:t>
            </a:r>
            <a:r>
              <a:rPr lang="en-US" sz="1600" i="1" smtClean="0">
                <a:solidFill>
                  <a:srgbClr val="F0E1B2"/>
                </a:solidFill>
              </a:rPr>
              <a:t>there is a sense </a:t>
            </a:r>
            <a:r>
              <a:rPr lang="en-US" sz="1600" smtClean="0">
                <a:solidFill>
                  <a:srgbClr val="F0E1B2"/>
                </a:solidFill>
              </a:rPr>
              <a:t>in which </a:t>
            </a:r>
            <a:r>
              <a:rPr lang="en-US" sz="1600" b="1" smtClean="0">
                <a:solidFill>
                  <a:srgbClr val="F0E1B2"/>
                </a:solidFill>
              </a:rPr>
              <a:t>conversion</a:t>
            </a:r>
            <a:r>
              <a:rPr lang="en-US" sz="1600" smtClean="0">
                <a:solidFill>
                  <a:srgbClr val="F0E1B2"/>
                </a:solidFill>
              </a:rPr>
              <a:t> is a </a:t>
            </a:r>
            <a:r>
              <a:rPr lang="en-US" sz="1600" u="sng" smtClean="0">
                <a:solidFill>
                  <a:srgbClr val="F0E1B2"/>
                </a:solidFill>
              </a:rPr>
              <a:t>gradual process</a:t>
            </a:r>
            <a:r>
              <a:rPr lang="en-US" sz="1600" smtClean="0">
                <a:solidFill>
                  <a:srgbClr val="F0E1B2"/>
                </a:solidFill>
              </a:rPr>
              <a:t> that leads up to regeneration.</a:t>
            </a:r>
          </a:p>
        </p:txBody>
      </p:sp>
      <p:sp>
        <p:nvSpPr>
          <p:cNvPr id="3078" name="Text Box 79"/>
          <p:cNvSpPr txBox="1">
            <a:spLocks noChangeArrowheads="1"/>
          </p:cNvSpPr>
          <p:nvPr/>
        </p:nvSpPr>
        <p:spPr bwMode="auto">
          <a:xfrm>
            <a:off x="1257573" y="6477000"/>
            <a:ext cx="66415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Discuss: </a:t>
            </a:r>
            <a:r>
              <a:rPr lang="en-US" sz="1600" b="1" u="sng" smtClean="0">
                <a:solidFill>
                  <a:srgbClr val="000000"/>
                </a:solidFill>
              </a:rPr>
              <a:t>In what sense</a:t>
            </a:r>
            <a:r>
              <a:rPr lang="en-US" sz="1600" b="1" smtClean="0">
                <a:solidFill>
                  <a:srgbClr val="000000"/>
                </a:solidFill>
              </a:rPr>
              <a:t> is conversion a gradual process leading to regeneration?</a:t>
            </a:r>
          </a:p>
        </p:txBody>
      </p:sp>
      <p:pic>
        <p:nvPicPr>
          <p:cNvPr id="3079" name="Picture 90" descr="Good Soil workbook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41" y="54432"/>
            <a:ext cx="8752417" cy="14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44"/>
          <p:cNvSpPr>
            <a:spLocks noChangeArrowheads="1"/>
          </p:cNvSpPr>
          <p:nvPr/>
        </p:nvSpPr>
        <p:spPr bwMode="auto">
          <a:xfrm>
            <a:off x="5994400" y="4027716"/>
            <a:ext cx="2844800" cy="18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3081" name="Rectangle 45"/>
          <p:cNvSpPr>
            <a:spLocks noChangeArrowheads="1"/>
          </p:cNvSpPr>
          <p:nvPr/>
        </p:nvSpPr>
        <p:spPr bwMode="auto">
          <a:xfrm>
            <a:off x="3149600" y="4027716"/>
            <a:ext cx="2844800" cy="18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82" name="Rectangle 46"/>
          <p:cNvSpPr>
            <a:spLocks noChangeArrowheads="1"/>
          </p:cNvSpPr>
          <p:nvPr/>
        </p:nvSpPr>
        <p:spPr bwMode="auto">
          <a:xfrm>
            <a:off x="304800" y="3864431"/>
            <a:ext cx="2844800" cy="201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83" name="Rectangle 48"/>
          <p:cNvSpPr>
            <a:spLocks noChangeArrowheads="1"/>
          </p:cNvSpPr>
          <p:nvPr/>
        </p:nvSpPr>
        <p:spPr bwMode="auto">
          <a:xfrm>
            <a:off x="5994400" y="2628450"/>
            <a:ext cx="2844800" cy="80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100" smtClean="0">
                <a:solidFill>
                  <a:srgbClr val="854A1D"/>
                </a:solidFill>
              </a:rPr>
              <a:t>But the ones that fell on the good ground are those who, having heard the word with a noble and good heart, </a:t>
            </a:r>
            <a:r>
              <a:rPr lang="en-US" sz="1100" b="1" u="sng" smtClean="0">
                <a:solidFill>
                  <a:srgbClr val="854A1D"/>
                </a:solidFill>
              </a:rPr>
              <a:t>keep</a:t>
            </a:r>
            <a:r>
              <a:rPr lang="en-US" sz="1100" b="1" smtClean="0">
                <a:solidFill>
                  <a:srgbClr val="854A1D"/>
                </a:solidFill>
              </a:rPr>
              <a:t> it</a:t>
            </a:r>
            <a:r>
              <a:rPr lang="en-US" sz="1100" smtClean="0">
                <a:solidFill>
                  <a:srgbClr val="854A1D"/>
                </a:solidFill>
              </a:rPr>
              <a:t>* and bear fruit with patience.</a:t>
            </a:r>
          </a:p>
        </p:txBody>
      </p:sp>
      <p:sp>
        <p:nvSpPr>
          <p:cNvPr id="3084" name="Rectangle 49"/>
          <p:cNvSpPr>
            <a:spLocks noChangeArrowheads="1"/>
          </p:cNvSpPr>
          <p:nvPr/>
        </p:nvSpPr>
        <p:spPr bwMode="auto">
          <a:xfrm>
            <a:off x="3149600" y="2628450"/>
            <a:ext cx="2844800" cy="80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100" smtClean="0">
                <a:solidFill>
                  <a:srgbClr val="854A1D"/>
                </a:solidFill>
              </a:rPr>
              <a:t>But these are the ones sown on good ground, those who hear the word, </a:t>
            </a:r>
            <a:r>
              <a:rPr lang="en-US" sz="1100" b="1" u="sng" smtClean="0">
                <a:solidFill>
                  <a:srgbClr val="854A1D"/>
                </a:solidFill>
              </a:rPr>
              <a:t>accept</a:t>
            </a:r>
            <a:r>
              <a:rPr lang="en-US" sz="1100" b="1" smtClean="0">
                <a:solidFill>
                  <a:srgbClr val="854A1D"/>
                </a:solidFill>
              </a:rPr>
              <a:t> it</a:t>
            </a:r>
            <a:r>
              <a:rPr lang="en-US" sz="1100" smtClean="0">
                <a:solidFill>
                  <a:srgbClr val="854A1D"/>
                </a:solidFill>
              </a:rPr>
              <a:t>*, and bear fruit: some thirtyfold, some sixty, and some a hundred.</a:t>
            </a:r>
          </a:p>
        </p:txBody>
      </p:sp>
      <p:sp>
        <p:nvSpPr>
          <p:cNvPr id="3085" name="Rectangle 50"/>
          <p:cNvSpPr>
            <a:spLocks noChangeArrowheads="1"/>
          </p:cNvSpPr>
          <p:nvPr/>
        </p:nvSpPr>
        <p:spPr bwMode="auto">
          <a:xfrm>
            <a:off x="304800" y="2628449"/>
            <a:ext cx="2844800" cy="90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100" smtClean="0">
                <a:solidFill>
                  <a:srgbClr val="854A1D"/>
                </a:solidFill>
              </a:rPr>
              <a:t>But he who received seed on the good ground is he who hears the word and </a:t>
            </a:r>
            <a:r>
              <a:rPr lang="en-US" sz="1100" b="1" u="sng" smtClean="0">
                <a:solidFill>
                  <a:srgbClr val="854A1D"/>
                </a:solidFill>
              </a:rPr>
              <a:t>understands</a:t>
            </a:r>
            <a:r>
              <a:rPr lang="en-US" sz="1100" b="1" smtClean="0">
                <a:solidFill>
                  <a:srgbClr val="854A1D"/>
                </a:solidFill>
              </a:rPr>
              <a:t> it</a:t>
            </a:r>
            <a:r>
              <a:rPr lang="en-US" sz="1100" smtClean="0">
                <a:solidFill>
                  <a:srgbClr val="854A1D"/>
                </a:solidFill>
              </a:rPr>
              <a:t>*, who indeed bears fruit and produces: some a hundredfold, some sixty, some thirty.</a:t>
            </a:r>
          </a:p>
        </p:txBody>
      </p:sp>
      <p:sp>
        <p:nvSpPr>
          <p:cNvPr id="3086" name="Rectangle 51"/>
          <p:cNvSpPr>
            <a:spLocks noChangeArrowheads="1"/>
          </p:cNvSpPr>
          <p:nvPr/>
        </p:nvSpPr>
        <p:spPr bwMode="auto">
          <a:xfrm>
            <a:off x="5994400" y="2340430"/>
            <a:ext cx="2844800" cy="2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Impact" pitchFamily="34" charset="0"/>
              </a:rPr>
              <a:t>Luke 8:15</a:t>
            </a:r>
          </a:p>
        </p:txBody>
      </p:sp>
      <p:sp>
        <p:nvSpPr>
          <p:cNvPr id="3087" name="Rectangle 52"/>
          <p:cNvSpPr>
            <a:spLocks noChangeArrowheads="1"/>
          </p:cNvSpPr>
          <p:nvPr/>
        </p:nvSpPr>
        <p:spPr bwMode="auto">
          <a:xfrm>
            <a:off x="3149600" y="2340430"/>
            <a:ext cx="2844800" cy="2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Impact" pitchFamily="34" charset="0"/>
              </a:rPr>
              <a:t>Mark 4:20</a:t>
            </a:r>
          </a:p>
        </p:txBody>
      </p:sp>
      <p:sp>
        <p:nvSpPr>
          <p:cNvPr id="3088" name="Rectangle 53"/>
          <p:cNvSpPr>
            <a:spLocks noChangeArrowheads="1"/>
          </p:cNvSpPr>
          <p:nvPr/>
        </p:nvSpPr>
        <p:spPr bwMode="auto">
          <a:xfrm>
            <a:off x="304800" y="2340430"/>
            <a:ext cx="2844800" cy="2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Impact" pitchFamily="34" charset="0"/>
              </a:rPr>
              <a:t>Matthew 13:23</a:t>
            </a:r>
          </a:p>
        </p:txBody>
      </p:sp>
      <p:sp>
        <p:nvSpPr>
          <p:cNvPr id="3089" name="Line 54"/>
          <p:cNvSpPr>
            <a:spLocks noChangeShapeType="1"/>
          </p:cNvSpPr>
          <p:nvPr/>
        </p:nvSpPr>
        <p:spPr bwMode="auto">
          <a:xfrm>
            <a:off x="304800" y="2340428"/>
            <a:ext cx="853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0" name="Line 55"/>
          <p:cNvSpPr>
            <a:spLocks noChangeShapeType="1"/>
          </p:cNvSpPr>
          <p:nvPr/>
        </p:nvSpPr>
        <p:spPr bwMode="auto">
          <a:xfrm>
            <a:off x="304800" y="2628446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1" name="Line 56"/>
          <p:cNvSpPr>
            <a:spLocks noChangeShapeType="1"/>
          </p:cNvSpPr>
          <p:nvPr/>
        </p:nvSpPr>
        <p:spPr bwMode="auto">
          <a:xfrm>
            <a:off x="304800" y="4027715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2" name="Line 58"/>
          <p:cNvSpPr>
            <a:spLocks noChangeShapeType="1"/>
          </p:cNvSpPr>
          <p:nvPr/>
        </p:nvSpPr>
        <p:spPr bwMode="auto">
          <a:xfrm>
            <a:off x="304800" y="5878286"/>
            <a:ext cx="853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3" name="Line 59"/>
          <p:cNvSpPr>
            <a:spLocks noChangeShapeType="1"/>
          </p:cNvSpPr>
          <p:nvPr/>
        </p:nvSpPr>
        <p:spPr bwMode="auto">
          <a:xfrm>
            <a:off x="304800" y="2340431"/>
            <a:ext cx="0" cy="353785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4" name="Line 60"/>
          <p:cNvSpPr>
            <a:spLocks noChangeShapeType="1"/>
          </p:cNvSpPr>
          <p:nvPr/>
        </p:nvSpPr>
        <p:spPr bwMode="auto">
          <a:xfrm>
            <a:off x="3149600" y="2340432"/>
            <a:ext cx="0" cy="15353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5" name="Line 61"/>
          <p:cNvSpPr>
            <a:spLocks noChangeShapeType="1"/>
          </p:cNvSpPr>
          <p:nvPr/>
        </p:nvSpPr>
        <p:spPr bwMode="auto">
          <a:xfrm>
            <a:off x="5994400" y="2340432"/>
            <a:ext cx="0" cy="15353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6" name="Line 62"/>
          <p:cNvSpPr>
            <a:spLocks noChangeShapeType="1"/>
          </p:cNvSpPr>
          <p:nvPr/>
        </p:nvSpPr>
        <p:spPr bwMode="auto">
          <a:xfrm>
            <a:off x="8839200" y="2340431"/>
            <a:ext cx="0" cy="353785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7" name="Line 63"/>
          <p:cNvSpPr>
            <a:spLocks noChangeShapeType="1"/>
          </p:cNvSpPr>
          <p:nvPr/>
        </p:nvSpPr>
        <p:spPr bwMode="auto">
          <a:xfrm>
            <a:off x="3149600" y="3864431"/>
            <a:ext cx="0" cy="20138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8" name="Line 64"/>
          <p:cNvSpPr>
            <a:spLocks noChangeShapeType="1"/>
          </p:cNvSpPr>
          <p:nvPr/>
        </p:nvSpPr>
        <p:spPr bwMode="auto">
          <a:xfrm>
            <a:off x="5994400" y="3864431"/>
            <a:ext cx="0" cy="20138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3099" name="TextBox 61"/>
          <p:cNvSpPr txBox="1">
            <a:spLocks noChangeArrowheads="1"/>
          </p:cNvSpPr>
          <p:nvPr/>
        </p:nvSpPr>
        <p:spPr bwMode="auto">
          <a:xfrm>
            <a:off x="251751" y="4507367"/>
            <a:ext cx="29464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1a. </a:t>
            </a:r>
            <a:r>
              <a:rPr lang="en-US" sz="1000" dirty="0" smtClean="0">
                <a:solidFill>
                  <a:srgbClr val="000000"/>
                </a:solidFill>
              </a:rPr>
              <a:t>Sometimes people hear and see but do not understand.</a:t>
            </a:r>
            <a:r>
              <a:rPr lang="en-US" sz="700" dirty="0" smtClean="0">
                <a:solidFill>
                  <a:srgbClr val="000000"/>
                </a:solidFill>
              </a:rPr>
              <a:t/>
            </a:r>
            <a:br>
              <a:rPr lang="en-US" sz="700" dirty="0" smtClean="0">
                <a:solidFill>
                  <a:srgbClr val="000000"/>
                </a:solidFill>
              </a:rPr>
            </a:br>
            <a:endParaRPr lang="en-US" sz="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1b</a:t>
            </a:r>
            <a:r>
              <a:rPr lang="en-US" sz="1000" dirty="0" smtClean="0">
                <a:solidFill>
                  <a:srgbClr val="000000"/>
                </a:solidFill>
              </a:rPr>
              <a:t>. Sometimes people with a lot of Bible knowledge do not understand it (“put it all together” so as to make clear sense).</a:t>
            </a:r>
            <a:br>
              <a:rPr lang="en-US" sz="10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1c.</a:t>
            </a:r>
            <a:r>
              <a:rPr lang="en-US" sz="1000" dirty="0" smtClean="0">
                <a:solidFill>
                  <a:srgbClr val="000000"/>
                </a:solidFill>
              </a:rPr>
              <a:t> Sometimes lack of understanding is a “calloused or dull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 or hard heart” problem.</a:t>
            </a:r>
            <a:br>
              <a:rPr lang="en-US" sz="10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1d. </a:t>
            </a:r>
            <a:r>
              <a:rPr lang="en-US" sz="1000" dirty="0" smtClean="0">
                <a:solidFill>
                  <a:srgbClr val="000000"/>
                </a:solidFill>
              </a:rPr>
              <a:t>People who hear but don’t understand are spiritually vulnerable.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436790" y="3265707"/>
            <a:ext cx="1216015" cy="414398"/>
            <a:chOff x="4827588" y="4876800"/>
            <a:chExt cx="912011" cy="579084"/>
          </a:xfrm>
        </p:grpSpPr>
        <p:sp>
          <p:nvSpPr>
            <p:cNvPr id="3133" name="TextBox 60"/>
            <p:cNvSpPr txBox="1">
              <a:spLocks noChangeArrowheads="1"/>
            </p:cNvSpPr>
            <p:nvPr/>
          </p:nvSpPr>
          <p:spPr bwMode="auto">
            <a:xfrm>
              <a:off x="4827588" y="4876800"/>
              <a:ext cx="873076" cy="38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*Greek </a:t>
              </a:r>
              <a:r>
                <a:rPr lang="en-US" sz="1200" i="1" smtClean="0">
                  <a:solidFill>
                    <a:srgbClr val="000000"/>
                  </a:solidFill>
                </a:rPr>
                <a:t>katecho</a:t>
              </a:r>
              <a:r>
                <a:rPr lang="en-US" sz="1200" smtClean="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3134" name="TextBox 62"/>
            <p:cNvSpPr txBox="1">
              <a:spLocks noChangeArrowheads="1"/>
            </p:cNvSpPr>
            <p:nvPr/>
          </p:nvSpPr>
          <p:spPr bwMode="auto">
            <a:xfrm>
              <a:off x="5067300" y="5154820"/>
              <a:ext cx="672299" cy="30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800" dirty="0" smtClean="0">
                  <a:solidFill>
                    <a:srgbClr val="000000"/>
                  </a:solidFill>
                </a:rPr>
                <a:t>κατέχω (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kat</a:t>
              </a:r>
              <a:r>
                <a:rPr lang="en-US" sz="800" dirty="0" smtClean="0">
                  <a:solidFill>
                    <a:srgbClr val="000000"/>
                  </a:solidFill>
                </a:rPr>
                <a:t>-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ekh</a:t>
              </a:r>
              <a:r>
                <a:rPr lang="en-US" sz="800" dirty="0" smtClean="0">
                  <a:solidFill>
                    <a:srgbClr val="000000"/>
                  </a:solidFill>
                </a:rPr>
                <a:t>'-o)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378207" y="3265709"/>
            <a:ext cx="1864040" cy="438182"/>
            <a:chOff x="2524125" y="4876800"/>
            <a:chExt cx="1398030" cy="614534"/>
          </a:xfrm>
        </p:grpSpPr>
        <p:sp>
          <p:nvSpPr>
            <p:cNvPr id="3131" name="TextBox 59"/>
            <p:cNvSpPr txBox="1">
              <a:spLocks noChangeArrowheads="1"/>
            </p:cNvSpPr>
            <p:nvPr/>
          </p:nvSpPr>
          <p:spPr bwMode="auto">
            <a:xfrm>
              <a:off x="2524125" y="4876800"/>
              <a:ext cx="1142381" cy="38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*Greek </a:t>
              </a:r>
              <a:r>
                <a:rPr lang="en-US" sz="1200" i="1" smtClean="0">
                  <a:solidFill>
                    <a:srgbClr val="000000"/>
                  </a:solidFill>
                </a:rPr>
                <a:t>paradechomai</a:t>
              </a:r>
              <a:r>
                <a:rPr lang="en-US" sz="1200" smtClean="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3132" name="TextBox 63"/>
            <p:cNvSpPr txBox="1">
              <a:spLocks noChangeArrowheads="1"/>
            </p:cNvSpPr>
            <p:nvPr/>
          </p:nvSpPr>
          <p:spPr bwMode="auto">
            <a:xfrm>
              <a:off x="2872348" y="5189182"/>
              <a:ext cx="1049807" cy="30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800" dirty="0" smtClean="0">
                  <a:solidFill>
                    <a:srgbClr val="000000"/>
                  </a:solidFill>
                </a:rPr>
                <a:t>παραδέχ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om</a:t>
              </a:r>
              <a:r>
                <a:rPr lang="el-GR" sz="800" dirty="0" smtClean="0">
                  <a:solidFill>
                    <a:srgbClr val="000000"/>
                  </a:solidFill>
                </a:rPr>
                <a:t>αι (</a:t>
              </a:r>
              <a:r>
                <a:rPr lang="en-US" sz="800" dirty="0" smtClean="0">
                  <a:solidFill>
                    <a:srgbClr val="000000"/>
                  </a:solidFill>
                </a:rPr>
                <a:t>par-ad-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ekh</a:t>
              </a:r>
              <a:r>
                <a:rPr lang="en-US" sz="800" dirty="0" smtClean="0">
                  <a:solidFill>
                    <a:srgbClr val="000000"/>
                  </a:solidFill>
                </a:rPr>
                <a:t>'-o-mi)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12800" y="3265711"/>
            <a:ext cx="1310461" cy="420206"/>
            <a:chOff x="609600" y="4876800"/>
            <a:chExt cx="982846" cy="588952"/>
          </a:xfrm>
        </p:grpSpPr>
        <p:sp>
          <p:nvSpPr>
            <p:cNvPr id="3129" name="TextBox 58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867065" cy="38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*Greek </a:t>
              </a:r>
              <a:r>
                <a:rPr lang="en-US" sz="1200" i="1" smtClean="0">
                  <a:solidFill>
                    <a:srgbClr val="000000"/>
                  </a:solidFill>
                </a:rPr>
                <a:t>suniemi</a:t>
              </a:r>
              <a:r>
                <a:rPr lang="en-US" sz="1200" smtClean="0">
                  <a:solidFill>
                    <a:srgbClr val="000000"/>
                  </a:solidFill>
                </a:rPr>
                <a:t> =</a:t>
              </a:r>
              <a:endParaRPr lang="en-US" sz="1300" smtClean="0">
                <a:solidFill>
                  <a:srgbClr val="FFFFFF"/>
                </a:solidFill>
              </a:endParaRPr>
            </a:p>
          </p:txBody>
        </p:sp>
        <p:sp>
          <p:nvSpPr>
            <p:cNvPr id="3130" name="TextBox 63"/>
            <p:cNvSpPr txBox="1">
              <a:spLocks noChangeArrowheads="1"/>
            </p:cNvSpPr>
            <p:nvPr/>
          </p:nvSpPr>
          <p:spPr bwMode="auto">
            <a:xfrm>
              <a:off x="695325" y="5163790"/>
              <a:ext cx="897121" cy="30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800" dirty="0" smtClean="0">
                  <a:solidFill>
                    <a:srgbClr val="000000"/>
                  </a:solidFill>
                </a:rPr>
                <a:t>συνίη</a:t>
              </a:r>
              <a:r>
                <a:rPr lang="en-US" sz="800" dirty="0" smtClean="0">
                  <a:solidFill>
                    <a:srgbClr val="000000"/>
                  </a:solidFill>
                </a:rPr>
                <a:t>m</a:t>
              </a:r>
              <a:r>
                <a:rPr lang="el-GR" sz="800" dirty="0" smtClean="0">
                  <a:solidFill>
                    <a:srgbClr val="000000"/>
                  </a:solidFill>
                </a:rPr>
                <a:t>ι</a:t>
              </a:r>
              <a:r>
                <a:rPr lang="en-US" sz="800" dirty="0" smtClean="0">
                  <a:solidFill>
                    <a:srgbClr val="000000"/>
                  </a:solidFill>
                </a:rPr>
                <a:t> (soon-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ee</a:t>
              </a:r>
              <a:r>
                <a:rPr lang="en-US" sz="800" dirty="0" smtClean="0">
                  <a:solidFill>
                    <a:srgbClr val="000000"/>
                  </a:solidFill>
                </a:rPr>
                <a:t>'-ay-</a:t>
              </a:r>
              <a:r>
                <a:rPr lang="en-US" sz="800" dirty="0" err="1" smtClean="0">
                  <a:solidFill>
                    <a:srgbClr val="000000"/>
                  </a:solidFill>
                </a:rPr>
                <a:t>mee</a:t>
              </a:r>
              <a:r>
                <a:rPr lang="en-US" sz="80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81008" y="4197819"/>
            <a:ext cx="2357653" cy="401133"/>
            <a:chOff x="257170" y="5672130"/>
            <a:chExt cx="1768425" cy="561899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257170" y="5889126"/>
              <a:ext cx="1657520" cy="344903"/>
              <a:chOff x="304800" y="5931993"/>
              <a:chExt cx="1657520" cy="344903"/>
            </a:xfrm>
          </p:grpSpPr>
          <p:sp>
            <p:nvSpPr>
              <p:cNvPr id="3127" name="TextBox 37"/>
              <p:cNvSpPr txBox="1">
                <a:spLocks noChangeArrowheads="1"/>
              </p:cNvSpPr>
              <p:nvPr/>
            </p:nvSpPr>
            <p:spPr bwMode="auto">
              <a:xfrm>
                <a:off x="1258689" y="5931993"/>
                <a:ext cx="703631" cy="344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  ___ Acts 28:27</a:t>
                </a:r>
              </a:p>
            </p:txBody>
          </p:sp>
          <p:sp>
            <p:nvSpPr>
              <p:cNvPr id="3128" name="TextBox 40"/>
              <p:cNvSpPr txBox="1">
                <a:spLocks noChangeArrowheads="1"/>
              </p:cNvSpPr>
              <p:nvPr/>
            </p:nvSpPr>
            <p:spPr bwMode="auto">
              <a:xfrm>
                <a:off x="304800" y="5931994"/>
                <a:ext cx="914400" cy="344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___ Acts 28:26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257170" y="5672130"/>
              <a:ext cx="1768425" cy="344903"/>
              <a:chOff x="304800" y="5714997"/>
              <a:chExt cx="1768425" cy="344903"/>
            </a:xfrm>
          </p:grpSpPr>
          <p:sp>
            <p:nvSpPr>
              <p:cNvPr id="3125" name="TextBox 39"/>
              <p:cNvSpPr txBox="1">
                <a:spLocks noChangeArrowheads="1"/>
              </p:cNvSpPr>
              <p:nvPr/>
            </p:nvSpPr>
            <p:spPr bwMode="auto">
              <a:xfrm>
                <a:off x="1219296" y="5714998"/>
                <a:ext cx="853929" cy="344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    ___Luke 24:44-45</a:t>
                </a:r>
              </a:p>
            </p:txBody>
          </p:sp>
          <p:sp>
            <p:nvSpPr>
              <p:cNvPr id="3126" name="TextBox 42"/>
              <p:cNvSpPr txBox="1">
                <a:spLocks noChangeArrowheads="1"/>
              </p:cNvSpPr>
              <p:nvPr/>
            </p:nvSpPr>
            <p:spPr bwMode="auto">
              <a:xfrm>
                <a:off x="304800" y="5714997"/>
                <a:ext cx="802227" cy="344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___ Matthew 13:19</a:t>
                </a:r>
              </a:p>
            </p:txBody>
          </p:sp>
        </p:grpSp>
      </p:grpSp>
      <p:sp>
        <p:nvSpPr>
          <p:cNvPr id="3104" name="TextBox 49"/>
          <p:cNvSpPr txBox="1">
            <a:spLocks noChangeArrowheads="1"/>
          </p:cNvSpPr>
          <p:nvPr/>
        </p:nvSpPr>
        <p:spPr bwMode="auto">
          <a:xfrm>
            <a:off x="648721" y="4005036"/>
            <a:ext cx="21804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Match Passages to Statements</a:t>
            </a:r>
          </a:p>
        </p:txBody>
      </p:sp>
      <p:sp>
        <p:nvSpPr>
          <p:cNvPr id="3105" name="TextBox 61"/>
          <p:cNvSpPr txBox="1">
            <a:spLocks noChangeArrowheads="1"/>
          </p:cNvSpPr>
          <p:nvPr/>
        </p:nvSpPr>
        <p:spPr bwMode="auto">
          <a:xfrm>
            <a:off x="3124200" y="4553677"/>
            <a:ext cx="294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2a. </a:t>
            </a:r>
            <a:r>
              <a:rPr lang="en-US" sz="1000" dirty="0" smtClean="0">
                <a:solidFill>
                  <a:srgbClr val="000000"/>
                </a:solidFill>
              </a:rPr>
              <a:t>This word carries the idea of welcoming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something or someone into one’s</a:t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presence—a warm and friendly reception.</a:t>
            </a:r>
            <a:r>
              <a:rPr lang="en-US" sz="700" dirty="0" smtClean="0">
                <a:solidFill>
                  <a:srgbClr val="000000"/>
                </a:solidFill>
              </a:rPr>
              <a:t/>
            </a:r>
            <a:br>
              <a:rPr lang="en-US" sz="7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2b</a:t>
            </a:r>
            <a:r>
              <a:rPr lang="en-US" sz="1000" dirty="0" smtClean="0">
                <a:solidFill>
                  <a:srgbClr val="000000"/>
                </a:solidFill>
              </a:rPr>
              <a:t>. This word is also used to describe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act of adoption, when a father lovingly acknowledges a  child as his own.</a:t>
            </a:r>
            <a:br>
              <a:rPr lang="en-US" sz="10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2c</a:t>
            </a:r>
            <a:r>
              <a:rPr lang="en-US" sz="1000" dirty="0" smtClean="0">
                <a:solidFill>
                  <a:srgbClr val="000000"/>
                </a:solidFill>
              </a:rPr>
              <a:t>. This word is also used to describe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action of accepting something as being true and valid.</a:t>
            </a:r>
          </a:p>
        </p:txBody>
      </p:sp>
      <p:sp>
        <p:nvSpPr>
          <p:cNvPr id="3106" name="TextBox 58"/>
          <p:cNvSpPr txBox="1">
            <a:spLocks noChangeArrowheads="1"/>
          </p:cNvSpPr>
          <p:nvPr/>
        </p:nvSpPr>
        <p:spPr bwMode="auto">
          <a:xfrm>
            <a:off x="3482939" y="4005036"/>
            <a:ext cx="21804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Match Passages to Statements</a:t>
            </a:r>
          </a:p>
        </p:txBody>
      </p:sp>
      <p:sp>
        <p:nvSpPr>
          <p:cNvPr id="3107" name="TextBox 59"/>
          <p:cNvSpPr txBox="1">
            <a:spLocks noChangeArrowheads="1"/>
          </p:cNvSpPr>
          <p:nvPr/>
        </p:nvSpPr>
        <p:spPr bwMode="auto">
          <a:xfrm>
            <a:off x="3270252" y="3745377"/>
            <a:ext cx="2582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The word </a:t>
            </a:r>
            <a:r>
              <a:rPr lang="en-US" sz="600" i="1" smtClean="0">
                <a:solidFill>
                  <a:srgbClr val="000000"/>
                </a:solidFill>
              </a:rPr>
              <a:t>dechomai</a:t>
            </a:r>
            <a:r>
              <a:rPr lang="en-US" sz="600" smtClean="0">
                <a:solidFill>
                  <a:srgbClr val="000000"/>
                </a:solidFill>
              </a:rPr>
              <a:t> (receive) is intensified by the prefix </a:t>
            </a:r>
            <a:r>
              <a:rPr lang="en-US" sz="600" i="1" smtClean="0">
                <a:solidFill>
                  <a:srgbClr val="000000"/>
                </a:solidFill>
              </a:rPr>
              <a:t>para</a:t>
            </a:r>
            <a:r>
              <a:rPr lang="en-US" sz="600" smtClean="0">
                <a:solidFill>
                  <a:srgbClr val="000000"/>
                </a:solidFill>
              </a:rPr>
              <a:t> </a:t>
            </a:r>
            <a:br>
              <a:rPr lang="en-US" sz="600" smtClean="0">
                <a:solidFill>
                  <a:srgbClr val="000000"/>
                </a:solidFill>
              </a:rPr>
            </a:br>
            <a:r>
              <a:rPr lang="en-US" sz="600" smtClean="0">
                <a:solidFill>
                  <a:srgbClr val="000000"/>
                </a:solidFill>
              </a:rPr>
              <a:t>(near or by one’s side), thus it conveys the idea of embracing. </a:t>
            </a:r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3208874" y="4201227"/>
            <a:ext cx="2324035" cy="412255"/>
            <a:chOff x="2406628" y="5881689"/>
            <a:chExt cx="1743442" cy="577814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2406628" y="5881689"/>
              <a:ext cx="1743442" cy="345103"/>
              <a:chOff x="304800" y="5697186"/>
              <a:chExt cx="1743442" cy="345103"/>
            </a:xfrm>
          </p:grpSpPr>
          <p:sp>
            <p:nvSpPr>
              <p:cNvPr id="3121" name="TextBox 54"/>
              <p:cNvSpPr txBox="1">
                <a:spLocks noChangeArrowheads="1"/>
              </p:cNvSpPr>
              <p:nvPr/>
            </p:nvSpPr>
            <p:spPr bwMode="auto">
              <a:xfrm>
                <a:off x="1174958" y="5697186"/>
                <a:ext cx="873284" cy="345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    ___1 Timothy 5:19</a:t>
                </a:r>
              </a:p>
            </p:txBody>
          </p:sp>
          <p:sp>
            <p:nvSpPr>
              <p:cNvPr id="3122" name="TextBox 55"/>
              <p:cNvSpPr txBox="1">
                <a:spLocks noChangeArrowheads="1"/>
              </p:cNvSpPr>
              <p:nvPr/>
            </p:nvSpPr>
            <p:spPr bwMode="auto">
              <a:xfrm>
                <a:off x="304800" y="5697186"/>
                <a:ext cx="617143" cy="345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___ Acts 15:4</a:t>
                </a:r>
              </a:p>
            </p:txBody>
          </p:sp>
        </p:grpSp>
        <p:sp>
          <p:nvSpPr>
            <p:cNvPr id="3120" name="TextBox 60"/>
            <p:cNvSpPr txBox="1">
              <a:spLocks noChangeArrowheads="1"/>
            </p:cNvSpPr>
            <p:nvPr/>
          </p:nvSpPr>
          <p:spPr bwMode="auto">
            <a:xfrm>
              <a:off x="2825828" y="6114401"/>
              <a:ext cx="815562" cy="34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  ___ Hebrews 12:6</a:t>
              </a:r>
            </a:p>
          </p:txBody>
        </p:sp>
      </p:grpSp>
      <p:sp>
        <p:nvSpPr>
          <p:cNvPr id="3109" name="TextBox 61"/>
          <p:cNvSpPr txBox="1">
            <a:spLocks noChangeArrowheads="1"/>
          </p:cNvSpPr>
          <p:nvPr/>
        </p:nvSpPr>
        <p:spPr bwMode="auto">
          <a:xfrm>
            <a:off x="627291" y="3745377"/>
            <a:ext cx="2218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The word literally means to send or bring together, thus in this case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to mentally put things together so as to comprehend or make sense of it.</a:t>
            </a:r>
          </a:p>
        </p:txBody>
      </p:sp>
      <p:sp>
        <p:nvSpPr>
          <p:cNvPr id="3110" name="TextBox 61"/>
          <p:cNvSpPr txBox="1">
            <a:spLocks noChangeArrowheads="1"/>
          </p:cNvSpPr>
          <p:nvPr/>
        </p:nvSpPr>
        <p:spPr bwMode="auto">
          <a:xfrm>
            <a:off x="5985933" y="4507369"/>
            <a:ext cx="294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3a. </a:t>
            </a:r>
            <a:r>
              <a:rPr lang="en-US" sz="1000" dirty="0" smtClean="0">
                <a:solidFill>
                  <a:srgbClr val="000000"/>
                </a:solidFill>
              </a:rPr>
              <a:t>Our human role is to “hold fast” but the encouraging thing to know is that God’s role is to remain faithful to the promises He has given us.</a:t>
            </a:r>
            <a:r>
              <a:rPr lang="en-US" sz="700" dirty="0" smtClean="0">
                <a:solidFill>
                  <a:srgbClr val="000000"/>
                </a:solidFill>
              </a:rPr>
              <a:t/>
            </a:r>
            <a:br>
              <a:rPr lang="en-US" sz="7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3b</a:t>
            </a:r>
            <a:r>
              <a:rPr lang="en-US" sz="1000" dirty="0" smtClean="0">
                <a:solidFill>
                  <a:srgbClr val="000000"/>
                </a:solidFill>
              </a:rPr>
              <a:t>. Those who are truly saved will hold firmly to God’s Word.</a:t>
            </a:r>
            <a:br>
              <a:rPr lang="en-US" sz="1000" dirty="0" smtClean="0">
                <a:solidFill>
                  <a:srgbClr val="000000"/>
                </a:solidFill>
              </a:rPr>
            </a:br>
            <a:endParaRPr lang="en-US" sz="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3c</a:t>
            </a:r>
            <a:r>
              <a:rPr lang="en-US" sz="1000" dirty="0" smtClean="0">
                <a:solidFill>
                  <a:srgbClr val="000000"/>
                </a:solidFill>
              </a:rPr>
              <a:t>. It’s a praiseworthy thing for believers to hold on to the teachings that have been passed on to them by the person who </a:t>
            </a:r>
            <a:r>
              <a:rPr lang="en-US" sz="1000" dirty="0" err="1" smtClean="0">
                <a:solidFill>
                  <a:srgbClr val="000000"/>
                </a:solidFill>
              </a:rPr>
              <a:t>discipled</a:t>
            </a:r>
            <a:r>
              <a:rPr lang="en-US" sz="1000" dirty="0" smtClean="0">
                <a:solidFill>
                  <a:srgbClr val="000000"/>
                </a:solidFill>
              </a:rPr>
              <a:t> them.</a:t>
            </a:r>
          </a:p>
        </p:txBody>
      </p:sp>
      <p:sp>
        <p:nvSpPr>
          <p:cNvPr id="3111" name="TextBox 71"/>
          <p:cNvSpPr txBox="1">
            <a:spLocks noChangeArrowheads="1"/>
          </p:cNvSpPr>
          <p:nvPr/>
        </p:nvSpPr>
        <p:spPr bwMode="auto">
          <a:xfrm>
            <a:off x="6319272" y="4005036"/>
            <a:ext cx="21804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Match Passages to Statements</a:t>
            </a: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068488" y="4196673"/>
            <a:ext cx="2315019" cy="400008"/>
            <a:chOff x="2323496" y="5887627"/>
            <a:chExt cx="1735993" cy="558503"/>
          </a:xfrm>
        </p:grpSpPr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2323496" y="5887627"/>
              <a:ext cx="1735993" cy="343781"/>
              <a:chOff x="221668" y="5703124"/>
              <a:chExt cx="1735993" cy="343781"/>
            </a:xfrm>
          </p:grpSpPr>
          <p:sp>
            <p:nvSpPr>
              <p:cNvPr id="3117" name="TextBox 75"/>
              <p:cNvSpPr txBox="1">
                <a:spLocks noChangeArrowheads="1"/>
              </p:cNvSpPr>
              <p:nvPr/>
            </p:nvSpPr>
            <p:spPr bwMode="auto">
              <a:xfrm>
                <a:off x="1004183" y="5703124"/>
                <a:ext cx="953478" cy="343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      ___1 Corinth. 15:2  </a:t>
                </a:r>
              </a:p>
            </p:txBody>
          </p:sp>
          <p:sp>
            <p:nvSpPr>
              <p:cNvPr id="3118" name="TextBox 76"/>
              <p:cNvSpPr txBox="1">
                <a:spLocks noChangeArrowheads="1"/>
              </p:cNvSpPr>
              <p:nvPr/>
            </p:nvSpPr>
            <p:spPr bwMode="auto">
              <a:xfrm>
                <a:off x="221668" y="5703124"/>
                <a:ext cx="802018" cy="343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___ 1 Corinth. 11:2</a:t>
                </a:r>
              </a:p>
            </p:txBody>
          </p:sp>
        </p:grpSp>
        <p:sp>
          <p:nvSpPr>
            <p:cNvPr id="3116" name="TextBox 74"/>
            <p:cNvSpPr txBox="1">
              <a:spLocks noChangeArrowheads="1"/>
            </p:cNvSpPr>
            <p:nvPr/>
          </p:nvSpPr>
          <p:spPr bwMode="auto">
            <a:xfrm>
              <a:off x="2753641" y="6102349"/>
              <a:ext cx="858515" cy="34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  ___ Hebrews 10:23</a:t>
              </a:r>
            </a:p>
          </p:txBody>
        </p:sp>
      </p:grpSp>
      <p:sp>
        <p:nvSpPr>
          <p:cNvPr id="3113" name="TextBox 77"/>
          <p:cNvSpPr txBox="1">
            <a:spLocks noChangeArrowheads="1"/>
          </p:cNvSpPr>
          <p:nvPr/>
        </p:nvSpPr>
        <p:spPr bwMode="auto">
          <a:xfrm>
            <a:off x="6305987" y="3745377"/>
            <a:ext cx="2230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The word literally means to hold something down; in a positive </a:t>
            </a:r>
            <a:br>
              <a:rPr lang="en-US" sz="600" smtClean="0">
                <a:solidFill>
                  <a:srgbClr val="000000"/>
                </a:solidFill>
              </a:rPr>
            </a:br>
            <a:r>
              <a:rPr lang="en-US" sz="600" smtClean="0">
                <a:solidFill>
                  <a:srgbClr val="000000"/>
                </a:solidFill>
              </a:rPr>
              <a:t>sense it means to hold it tightly so as to protect it from being taken away.</a:t>
            </a:r>
          </a:p>
        </p:txBody>
      </p:sp>
      <p:sp>
        <p:nvSpPr>
          <p:cNvPr id="3114" name="Text Box 26"/>
          <p:cNvSpPr txBox="1">
            <a:spLocks noChangeArrowheads="1"/>
          </p:cNvSpPr>
          <p:nvPr/>
        </p:nvSpPr>
        <p:spPr bwMode="auto">
          <a:xfrm>
            <a:off x="2783422" y="6703786"/>
            <a:ext cx="27077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ã"/>
            </a:pPr>
            <a:r>
              <a:rPr lang="en-US" sz="800" smtClean="0">
                <a:solidFill>
                  <a:srgbClr val="B2B2B2"/>
                </a:solidFill>
              </a:rPr>
              <a:t>2007 Sow and Harvest International – Info@SowAndHarvest.com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0" y="6553202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28600" y="76201"/>
            <a:ext cx="8610600" cy="1239857"/>
            <a:chOff x="-168241" y="123695"/>
            <a:chExt cx="7217802" cy="1818101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-168241" y="123695"/>
              <a:ext cx="3596190" cy="1818101"/>
              <a:chOff x="-218646" y="127009"/>
              <a:chExt cx="3596190" cy="1818101"/>
            </a:xfrm>
          </p:grpSpPr>
          <p:sp>
            <p:nvSpPr>
              <p:cNvPr id="2089" name="TextBox 3"/>
              <p:cNvSpPr txBox="1">
                <a:spLocks noChangeArrowheads="1"/>
              </p:cNvSpPr>
              <p:nvPr/>
            </p:nvSpPr>
            <p:spPr bwMode="auto">
              <a:xfrm>
                <a:off x="904986" y="127009"/>
                <a:ext cx="1445343" cy="557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Matthew 13:19 </a:t>
                </a:r>
              </a:p>
            </p:txBody>
          </p:sp>
          <p:sp>
            <p:nvSpPr>
              <p:cNvPr id="2090" name="TextBox 13"/>
              <p:cNvSpPr txBox="1">
                <a:spLocks noChangeArrowheads="1"/>
              </p:cNvSpPr>
              <p:nvPr/>
            </p:nvSpPr>
            <p:spPr bwMode="auto">
              <a:xfrm>
                <a:off x="-218646" y="546027"/>
                <a:ext cx="3596190" cy="1399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Arial Narrow" pitchFamily="34" charset="0"/>
                  </a:rPr>
                  <a:t>19</a:t>
                </a:r>
                <a:r>
                  <a:rPr lang="en-US" sz="1400" dirty="0">
                    <a:latin typeface="Arial Narrow" pitchFamily="34" charset="0"/>
                  </a:rPr>
                  <a:t> When anyone hears the word of the kingdom, </a:t>
                </a:r>
                <a:r>
                  <a:rPr lang="en-US" sz="1400" dirty="0" smtClean="0">
                    <a:latin typeface="Arial Narrow" pitchFamily="34" charset="0"/>
                  </a:rPr>
                  <a:t>and </a:t>
                </a:r>
                <a:r>
                  <a:rPr lang="en-US" sz="1400" dirty="0">
                    <a:latin typeface="Arial Narrow" pitchFamily="34" charset="0"/>
                  </a:rPr>
                  <a:t>does not understand </a:t>
                </a:r>
                <a:r>
                  <a:rPr lang="en-US" sz="1400" i="1" dirty="0">
                    <a:latin typeface="Arial Narrow" pitchFamily="34" charset="0"/>
                  </a:rPr>
                  <a:t>it,</a:t>
                </a:r>
                <a:r>
                  <a:rPr lang="en-US" sz="1400" dirty="0">
                    <a:latin typeface="Arial Narrow" pitchFamily="34" charset="0"/>
                  </a:rPr>
                  <a:t> then the wicked </a:t>
                </a:r>
                <a:r>
                  <a:rPr lang="en-US" sz="1400" i="1" dirty="0">
                    <a:latin typeface="Arial Narrow" pitchFamily="34" charset="0"/>
                  </a:rPr>
                  <a:t>one</a:t>
                </a:r>
                <a:r>
                  <a:rPr lang="en-US" sz="1400" dirty="0">
                    <a:latin typeface="Arial Narrow" pitchFamily="34" charset="0"/>
                  </a:rPr>
                  <a:t> </a:t>
                </a:r>
                <a:r>
                  <a:rPr lang="en-US" sz="1400" dirty="0" smtClean="0">
                    <a:latin typeface="Arial Narrow" pitchFamily="34" charset="0"/>
                  </a:rPr>
                  <a:t>comes </a:t>
                </a:r>
                <a:r>
                  <a:rPr lang="en-US" sz="1400" dirty="0">
                    <a:latin typeface="Arial Narrow" pitchFamily="34" charset="0"/>
                  </a:rPr>
                  <a:t>and snatches away what was sown in his </a:t>
                </a:r>
                <a:r>
                  <a:rPr lang="en-US" sz="1400" dirty="0" smtClean="0">
                    <a:latin typeface="Arial Narrow" pitchFamily="34" charset="0"/>
                  </a:rPr>
                  <a:t>heart</a:t>
                </a:r>
                <a:r>
                  <a:rPr lang="en-US" sz="1400" dirty="0">
                    <a:latin typeface="Arial Narrow" pitchFamily="34" charset="0"/>
                  </a:rPr>
                  <a:t>. This is he who received seed by the </a:t>
                </a:r>
                <a:r>
                  <a:rPr lang="en-US" sz="1400" dirty="0" smtClean="0">
                    <a:latin typeface="Arial Narrow" pitchFamily="34" charset="0"/>
                  </a:rPr>
                  <a:t>wayside</a:t>
                </a:r>
                <a:r>
                  <a:rPr lang="en-US" sz="1400" dirty="0">
                    <a:latin typeface="Arial Narrow" pitchFamily="34" charset="0"/>
                  </a:rPr>
                  <a:t>.</a:t>
                </a:r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4078064" y="375106"/>
              <a:ext cx="2971497" cy="1366260"/>
              <a:chOff x="158547" y="162977"/>
              <a:chExt cx="2971497" cy="1366260"/>
            </a:xfrm>
          </p:grpSpPr>
          <p:sp>
            <p:nvSpPr>
              <p:cNvPr id="2087" name="TextBox 48"/>
              <p:cNvSpPr txBox="1">
                <a:spLocks noChangeArrowheads="1"/>
              </p:cNvSpPr>
              <p:nvPr/>
            </p:nvSpPr>
            <p:spPr bwMode="auto">
              <a:xfrm>
                <a:off x="949515" y="162977"/>
                <a:ext cx="1413254" cy="557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1 Timothy 5:19 </a:t>
                </a:r>
              </a:p>
            </p:txBody>
          </p:sp>
          <p:sp>
            <p:nvSpPr>
              <p:cNvPr id="2088" name="TextBox 49"/>
              <p:cNvSpPr txBox="1">
                <a:spLocks noChangeArrowheads="1"/>
              </p:cNvSpPr>
              <p:nvPr/>
            </p:nvSpPr>
            <p:spPr bwMode="auto">
              <a:xfrm>
                <a:off x="158547" y="761998"/>
                <a:ext cx="2971497" cy="767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19</a:t>
                </a:r>
                <a:r>
                  <a:rPr lang="en-US" sz="1400" dirty="0">
                    <a:latin typeface="Calibri" pitchFamily="34" charset="0"/>
                  </a:rPr>
                  <a:t> Do not receive an accusation against an </a:t>
                </a:r>
                <a:br>
                  <a:rPr lang="en-US" sz="1400" dirty="0">
                    <a:latin typeface="Calibri" pitchFamily="34" charset="0"/>
                  </a:rPr>
                </a:br>
                <a:r>
                  <a:rPr lang="en-US" sz="1400" dirty="0">
                    <a:latin typeface="Calibri" pitchFamily="34" charset="0"/>
                  </a:rPr>
                  <a:t>elder except from two or three witnesses.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152400" y="1337720"/>
            <a:ext cx="8686800" cy="1428084"/>
            <a:chOff x="129937" y="1989016"/>
            <a:chExt cx="7383455" cy="2094479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9937" y="1989016"/>
              <a:ext cx="4145097" cy="2094479"/>
              <a:chOff x="79532" y="312854"/>
              <a:chExt cx="4145097" cy="2094479"/>
            </a:xfrm>
          </p:grpSpPr>
          <p:sp>
            <p:nvSpPr>
              <p:cNvPr id="2083" name="TextBox 24"/>
              <p:cNvSpPr txBox="1">
                <a:spLocks noChangeArrowheads="1"/>
              </p:cNvSpPr>
              <p:nvPr/>
            </p:nvSpPr>
            <p:spPr bwMode="auto">
              <a:xfrm>
                <a:off x="1284227" y="312854"/>
                <a:ext cx="1350824" cy="55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Luke 24:44-45 </a:t>
                </a:r>
              </a:p>
            </p:txBody>
          </p:sp>
          <p:sp>
            <p:nvSpPr>
              <p:cNvPr id="2084" name="TextBox 25"/>
              <p:cNvSpPr txBox="1">
                <a:spLocks noChangeArrowheads="1"/>
              </p:cNvSpPr>
              <p:nvPr/>
            </p:nvSpPr>
            <p:spPr bwMode="auto">
              <a:xfrm>
                <a:off x="79532" y="646889"/>
                <a:ext cx="4145097" cy="1760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44</a:t>
                </a:r>
                <a:r>
                  <a:rPr lang="en-US" sz="1400" dirty="0">
                    <a:latin typeface="Calibri" pitchFamily="34" charset="0"/>
                  </a:rPr>
                  <a:t> Then He said to them, “These </a:t>
                </a:r>
                <a:r>
                  <a:rPr lang="en-US" sz="1400" i="1" dirty="0">
                    <a:latin typeface="Calibri" pitchFamily="34" charset="0"/>
                  </a:rPr>
                  <a:t>are</a:t>
                </a:r>
                <a:r>
                  <a:rPr lang="en-US" sz="1400" dirty="0">
                    <a:latin typeface="Calibri" pitchFamily="34" charset="0"/>
                  </a:rPr>
                  <a:t> the </a:t>
                </a:r>
                <a:r>
                  <a:rPr lang="en-US" sz="1400" dirty="0" smtClean="0">
                    <a:latin typeface="Calibri" pitchFamily="34" charset="0"/>
                  </a:rPr>
                  <a:t>words which </a:t>
                </a:r>
                <a:r>
                  <a:rPr lang="en-US" sz="1400" dirty="0">
                    <a:latin typeface="Calibri" pitchFamily="34" charset="0"/>
                  </a:rPr>
                  <a:t>I spoke to you while I was still </a:t>
                </a:r>
                <a:r>
                  <a:rPr lang="en-US" sz="1400" dirty="0" smtClean="0">
                    <a:latin typeface="Calibri" pitchFamily="34" charset="0"/>
                  </a:rPr>
                  <a:t>with </a:t>
                </a:r>
                <a:r>
                  <a:rPr lang="en-US" sz="1400" dirty="0">
                    <a:latin typeface="Calibri" pitchFamily="34" charset="0"/>
                  </a:rPr>
                  <a:t>you, </a:t>
                </a:r>
                <a:r>
                  <a:rPr lang="en-US" sz="1400" dirty="0" smtClean="0">
                    <a:latin typeface="Calibri" pitchFamily="34" charset="0"/>
                  </a:rPr>
                  <a:t>that </a:t>
                </a:r>
                <a:r>
                  <a:rPr lang="en-US" sz="1400" dirty="0">
                    <a:latin typeface="Calibri" pitchFamily="34" charset="0"/>
                  </a:rPr>
                  <a:t>all </a:t>
                </a:r>
                <a:r>
                  <a:rPr lang="en-US" sz="1400" dirty="0" smtClean="0">
                    <a:latin typeface="Calibri" pitchFamily="34" charset="0"/>
                  </a:rPr>
                  <a:t>things must </a:t>
                </a:r>
                <a:r>
                  <a:rPr lang="en-US" sz="1400" dirty="0">
                    <a:latin typeface="Calibri" pitchFamily="34" charset="0"/>
                  </a:rPr>
                  <a:t>be fulfilled </a:t>
                </a:r>
                <a:r>
                  <a:rPr lang="en-US" sz="1400" dirty="0" smtClean="0">
                    <a:latin typeface="Calibri" pitchFamily="34" charset="0"/>
                  </a:rPr>
                  <a:t>which </a:t>
                </a:r>
                <a:r>
                  <a:rPr lang="en-US" sz="1400" dirty="0">
                    <a:latin typeface="Calibri" pitchFamily="34" charset="0"/>
                  </a:rPr>
                  <a:t>were </a:t>
                </a:r>
                <a:r>
                  <a:rPr lang="en-US" sz="1400" dirty="0" smtClean="0">
                    <a:latin typeface="Calibri" pitchFamily="34" charset="0"/>
                  </a:rPr>
                  <a:t>written </a:t>
                </a:r>
                <a:r>
                  <a:rPr lang="en-US" sz="1400" dirty="0">
                    <a:latin typeface="Calibri" pitchFamily="34" charset="0"/>
                  </a:rPr>
                  <a:t>in the Law of Moses and </a:t>
                </a:r>
                <a:r>
                  <a:rPr lang="en-US" sz="1400" i="1" dirty="0" smtClean="0">
                    <a:latin typeface="Calibri" pitchFamily="34" charset="0"/>
                  </a:rPr>
                  <a:t>the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>
                    <a:latin typeface="Calibri" pitchFamily="34" charset="0"/>
                  </a:rPr>
                  <a:t>Prophets </a:t>
                </a:r>
                <a:r>
                  <a:rPr lang="en-US" sz="1400" dirty="0" smtClean="0">
                    <a:latin typeface="Calibri" pitchFamily="34" charset="0"/>
                  </a:rPr>
                  <a:t>and </a:t>
                </a:r>
                <a:r>
                  <a:rPr lang="en-US" sz="1400" i="1" dirty="0">
                    <a:latin typeface="Calibri" pitchFamily="34" charset="0"/>
                  </a:rPr>
                  <a:t>the</a:t>
                </a:r>
                <a:r>
                  <a:rPr lang="en-US" sz="1400" dirty="0">
                    <a:latin typeface="Calibri" pitchFamily="34" charset="0"/>
                  </a:rPr>
                  <a:t> Psalms concerning Me.” </a:t>
                </a:r>
                <a:r>
                  <a:rPr lang="en-US" sz="1400" baseline="30000" dirty="0" smtClean="0">
                    <a:latin typeface="Calibri" pitchFamily="34" charset="0"/>
                  </a:rPr>
                  <a:t>45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>
                    <a:latin typeface="Calibri" pitchFamily="34" charset="0"/>
                  </a:rPr>
                  <a:t>And He </a:t>
                </a:r>
                <a:r>
                  <a:rPr lang="en-US" sz="1400" dirty="0" smtClean="0">
                    <a:latin typeface="Calibri" pitchFamily="34" charset="0"/>
                  </a:rPr>
                  <a:t>opened </a:t>
                </a:r>
                <a:r>
                  <a:rPr lang="en-US" sz="1400" dirty="0">
                    <a:latin typeface="Calibri" pitchFamily="34" charset="0"/>
                  </a:rPr>
                  <a:t>their understanding, that </a:t>
                </a:r>
                <a:r>
                  <a:rPr lang="en-US" sz="1400" dirty="0" smtClean="0">
                    <a:latin typeface="Calibri" pitchFamily="34" charset="0"/>
                  </a:rPr>
                  <a:t>they </a:t>
                </a:r>
                <a:r>
                  <a:rPr lang="en-US" sz="1400" dirty="0">
                    <a:latin typeface="Calibri" pitchFamily="34" charset="0"/>
                  </a:rPr>
                  <a:t>might </a:t>
                </a:r>
                <a:r>
                  <a:rPr lang="en-US" sz="1400" dirty="0" smtClean="0">
                    <a:latin typeface="Calibri" pitchFamily="34" charset="0"/>
                  </a:rPr>
                  <a:t>comprehend </a:t>
                </a:r>
                <a:r>
                  <a:rPr lang="en-US" sz="1400" dirty="0">
                    <a:latin typeface="Calibri" pitchFamily="34" charset="0"/>
                  </a:rPr>
                  <a:t>the Scriptures.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4475973" y="2465294"/>
              <a:ext cx="3037419" cy="1141742"/>
              <a:chOff x="556456" y="250523"/>
              <a:chExt cx="3037419" cy="1141742"/>
            </a:xfrm>
          </p:grpSpPr>
          <p:sp>
            <p:nvSpPr>
              <p:cNvPr id="2081" name="TextBox 51"/>
              <p:cNvSpPr txBox="1">
                <a:spLocks noChangeArrowheads="1"/>
              </p:cNvSpPr>
              <p:nvPr/>
            </p:nvSpPr>
            <p:spPr bwMode="auto">
              <a:xfrm>
                <a:off x="1391795" y="250523"/>
                <a:ext cx="1331313" cy="55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Hebrews 12:6 </a:t>
                </a:r>
              </a:p>
            </p:txBody>
          </p:sp>
          <p:sp>
            <p:nvSpPr>
              <p:cNvPr id="2082" name="TextBox 52"/>
              <p:cNvSpPr txBox="1">
                <a:spLocks noChangeArrowheads="1"/>
              </p:cNvSpPr>
              <p:nvPr/>
            </p:nvSpPr>
            <p:spPr bwMode="auto">
              <a:xfrm>
                <a:off x="556456" y="624892"/>
                <a:ext cx="3037419" cy="767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6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For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whom the LORD loves He </a:t>
                </a:r>
                <a:r>
                  <a:rPr lang="en-US" sz="1400" i="1" dirty="0" smtClean="0">
                    <a:latin typeface="Calibri" pitchFamily="34" charset="0"/>
                  </a:rPr>
                  <a:t>chastens,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smtClean="0">
                    <a:latin typeface="Calibri" pitchFamily="34" charset="0"/>
                  </a:rPr>
                  <a:t>a</a:t>
                </a:r>
                <a:r>
                  <a:rPr lang="en-US" sz="1400" i="1" dirty="0" smtClean="0">
                    <a:latin typeface="Calibri" pitchFamily="34" charset="0"/>
                  </a:rPr>
                  <a:t>nd </a:t>
                </a:r>
                <a:r>
                  <a:rPr lang="en-US" sz="1400" i="1" dirty="0">
                    <a:latin typeface="Calibri" pitchFamily="34" charset="0"/>
                  </a:rPr>
                  <a:t>scourges every son whom He receives.”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04800" y="2977648"/>
            <a:ext cx="8534400" cy="1067426"/>
            <a:chOff x="48677" y="4326860"/>
            <a:chExt cx="7253045" cy="1565253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48677" y="4326860"/>
              <a:ext cx="3432244" cy="1457534"/>
              <a:chOff x="-1728" y="387628"/>
              <a:chExt cx="3432244" cy="1457534"/>
            </a:xfrm>
          </p:grpSpPr>
          <p:sp>
            <p:nvSpPr>
              <p:cNvPr id="2077" name="TextBox 30"/>
              <p:cNvSpPr txBox="1">
                <a:spLocks noChangeArrowheads="1"/>
              </p:cNvSpPr>
              <p:nvPr/>
            </p:nvSpPr>
            <p:spPr bwMode="auto">
              <a:xfrm>
                <a:off x="1088991" y="387628"/>
                <a:ext cx="1063100" cy="55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>
                    <a:latin typeface="Calibri" pitchFamily="34" charset="0"/>
                  </a:rPr>
                  <a:t>Acts 28:26 </a:t>
                </a:r>
              </a:p>
            </p:txBody>
          </p:sp>
          <p:sp>
            <p:nvSpPr>
              <p:cNvPr id="2078" name="TextBox 31"/>
              <p:cNvSpPr txBox="1">
                <a:spLocks noChangeArrowheads="1"/>
              </p:cNvSpPr>
              <p:nvPr/>
            </p:nvSpPr>
            <p:spPr bwMode="auto">
              <a:xfrm>
                <a:off x="-1728" y="761999"/>
                <a:ext cx="3432244" cy="1083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26</a:t>
                </a:r>
                <a:r>
                  <a:rPr lang="en-US" sz="1400" dirty="0">
                    <a:latin typeface="Calibri" pitchFamily="34" charset="0"/>
                  </a:rPr>
                  <a:t> saying, </a:t>
                </a:r>
                <a:r>
                  <a:rPr lang="en-US" sz="1400" i="1" dirty="0">
                    <a:latin typeface="Calibri" pitchFamily="34" charset="0"/>
                  </a:rPr>
                  <a:t>‘ Go to this people and say</a:t>
                </a:r>
                <a:r>
                  <a:rPr lang="en-US" sz="1400" i="1" dirty="0" smtClean="0">
                    <a:latin typeface="Calibri" pitchFamily="34" charset="0"/>
                  </a:rPr>
                  <a:t>:“ </a:t>
                </a:r>
                <a:r>
                  <a:rPr lang="en-US" sz="1400" i="1" dirty="0">
                    <a:latin typeface="Calibri" pitchFamily="34" charset="0"/>
                  </a:rPr>
                  <a:t>Hearing you will hear, and shall not </a:t>
                </a:r>
                <a:r>
                  <a:rPr lang="en-US" sz="1400" i="1" dirty="0" smtClean="0">
                    <a:latin typeface="Calibri" pitchFamily="34" charset="0"/>
                  </a:rPr>
                  <a:t>understand</a:t>
                </a:r>
                <a:r>
                  <a:rPr lang="en-US" sz="1400" i="1" dirty="0">
                    <a:latin typeface="Calibri" pitchFamily="34" charset="0"/>
                  </a:rPr>
                  <a:t>; And seeing you will see, </a:t>
                </a:r>
                <a:r>
                  <a:rPr lang="en-US" sz="1400" i="1" dirty="0" smtClean="0">
                    <a:latin typeface="Calibri" pitchFamily="34" charset="0"/>
                  </a:rPr>
                  <a:t>and </a:t>
                </a:r>
                <a:r>
                  <a:rPr lang="en-US" sz="1400" i="1" dirty="0">
                    <a:latin typeface="Calibri" pitchFamily="34" charset="0"/>
                  </a:rPr>
                  <a:t>not perceive;</a:t>
                </a:r>
                <a:r>
                  <a:rPr lang="en-US" sz="1400" dirty="0">
                    <a:latin typeface="Arial Narrow" pitchFamily="34" charset="0"/>
                  </a:rPr>
                  <a:t>.</a:t>
                </a:r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4355327" y="4434580"/>
              <a:ext cx="2946395" cy="1457533"/>
              <a:chOff x="435810" y="387627"/>
              <a:chExt cx="2946395" cy="1457533"/>
            </a:xfrm>
          </p:grpSpPr>
          <p:sp>
            <p:nvSpPr>
              <p:cNvPr id="2075" name="TextBox 54"/>
              <p:cNvSpPr txBox="1">
                <a:spLocks noChangeArrowheads="1"/>
              </p:cNvSpPr>
              <p:nvPr/>
            </p:nvSpPr>
            <p:spPr bwMode="auto">
              <a:xfrm>
                <a:off x="1201192" y="387627"/>
                <a:ext cx="1690698" cy="55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1 Corinthians 11:2 </a:t>
                </a:r>
              </a:p>
            </p:txBody>
          </p:sp>
          <p:sp>
            <p:nvSpPr>
              <p:cNvPr id="2076" name="TextBox 55"/>
              <p:cNvSpPr txBox="1">
                <a:spLocks noChangeArrowheads="1"/>
              </p:cNvSpPr>
              <p:nvPr/>
            </p:nvSpPr>
            <p:spPr bwMode="auto">
              <a:xfrm>
                <a:off x="435810" y="761997"/>
                <a:ext cx="2946395" cy="1083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2</a:t>
                </a:r>
                <a:r>
                  <a:rPr lang="en-US" sz="1400" dirty="0">
                    <a:latin typeface="Calibri" pitchFamily="34" charset="0"/>
                  </a:rPr>
                  <a:t> Now I praise you, brethren, that you </a:t>
                </a:r>
                <a:r>
                  <a:rPr lang="en-US" sz="1400" dirty="0" smtClean="0">
                    <a:latin typeface="Calibri" pitchFamily="34" charset="0"/>
                  </a:rPr>
                  <a:t>remember </a:t>
                </a:r>
                <a:r>
                  <a:rPr lang="en-US" sz="1400" dirty="0">
                    <a:latin typeface="Calibri" pitchFamily="34" charset="0"/>
                  </a:rPr>
                  <a:t>me in all things and keep the </a:t>
                </a:r>
                <a:br>
                  <a:rPr lang="en-US" sz="1400" dirty="0">
                    <a:latin typeface="Calibri" pitchFamily="34" charset="0"/>
                  </a:rPr>
                </a:br>
                <a:r>
                  <a:rPr lang="en-US" sz="1400" dirty="0">
                    <a:latin typeface="Calibri" pitchFamily="34" charset="0"/>
                  </a:rPr>
                  <a:t>traditions just as I delivered </a:t>
                </a:r>
                <a:r>
                  <a:rPr lang="en-US" sz="1400" i="1" dirty="0">
                    <a:latin typeface="Calibri" pitchFamily="34" charset="0"/>
                  </a:rPr>
                  <a:t>them</a:t>
                </a:r>
                <a:r>
                  <a:rPr lang="en-US" sz="1400" dirty="0">
                    <a:latin typeface="Calibri" pitchFamily="34" charset="0"/>
                  </a:rPr>
                  <a:t> to you.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228603" y="4129303"/>
            <a:ext cx="8762999" cy="1455590"/>
            <a:chOff x="194706" y="6298133"/>
            <a:chExt cx="7448548" cy="2134822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194706" y="6298133"/>
              <a:ext cx="3664064" cy="2134822"/>
              <a:chOff x="144301" y="387628"/>
              <a:chExt cx="3664064" cy="2134822"/>
            </a:xfrm>
          </p:grpSpPr>
          <p:sp>
            <p:nvSpPr>
              <p:cNvPr id="2071" name="TextBox 36"/>
              <p:cNvSpPr txBox="1">
                <a:spLocks noChangeArrowheads="1"/>
              </p:cNvSpPr>
              <p:nvPr/>
            </p:nvSpPr>
            <p:spPr bwMode="auto">
              <a:xfrm>
                <a:off x="1310159" y="387628"/>
                <a:ext cx="1063275" cy="55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Acts 28:27 </a:t>
                </a:r>
              </a:p>
            </p:txBody>
          </p:sp>
          <p:sp>
            <p:nvSpPr>
              <p:cNvPr id="2072" name="TextBox 37"/>
              <p:cNvSpPr txBox="1">
                <a:spLocks noChangeArrowheads="1"/>
              </p:cNvSpPr>
              <p:nvPr/>
            </p:nvSpPr>
            <p:spPr bwMode="auto">
              <a:xfrm>
                <a:off x="144301" y="762003"/>
                <a:ext cx="3664064" cy="1760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27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For the hearts of this people have grown </a:t>
                </a:r>
                <a:r>
                  <a:rPr lang="en-US" sz="1400" i="1" dirty="0" smtClean="0">
                    <a:latin typeface="Calibri" pitchFamily="34" charset="0"/>
                  </a:rPr>
                  <a:t>dull.</a:t>
                </a:r>
                <a:r>
                  <a:rPr lang="en-US" sz="1400" dirty="0" smtClean="0">
                    <a:latin typeface="Calibri" pitchFamily="34" charset="0"/>
                  </a:rPr>
                  <a:t> T</a:t>
                </a:r>
                <a:r>
                  <a:rPr lang="en-US" sz="1400" i="1" dirty="0" smtClean="0">
                    <a:latin typeface="Calibri" pitchFamily="34" charset="0"/>
                  </a:rPr>
                  <a:t>heir </a:t>
                </a:r>
                <a:r>
                  <a:rPr lang="en-US" sz="1400" i="1" dirty="0">
                    <a:latin typeface="Calibri" pitchFamily="34" charset="0"/>
                  </a:rPr>
                  <a:t>ears are hard of </a:t>
                </a:r>
                <a:r>
                  <a:rPr lang="en-US" sz="1400" i="1" dirty="0" smtClean="0">
                    <a:latin typeface="Calibri" pitchFamily="34" charset="0"/>
                  </a:rPr>
                  <a:t> hearing, </a:t>
                </a:r>
                <a:r>
                  <a:rPr lang="en-US" sz="1400" dirty="0" smtClean="0">
                    <a:latin typeface="Calibri" pitchFamily="34" charset="0"/>
                  </a:rPr>
                  <a:t>a</a:t>
                </a:r>
                <a:r>
                  <a:rPr lang="en-US" sz="1400" i="1" dirty="0" smtClean="0">
                    <a:latin typeface="Calibri" pitchFamily="34" charset="0"/>
                  </a:rPr>
                  <a:t>nd </a:t>
                </a:r>
                <a:r>
                  <a:rPr lang="en-US" sz="1400" i="1" dirty="0">
                    <a:latin typeface="Calibri" pitchFamily="34" charset="0"/>
                  </a:rPr>
                  <a:t>their </a:t>
                </a:r>
                <a:r>
                  <a:rPr lang="en-US" sz="1400" i="1" dirty="0" smtClean="0">
                    <a:latin typeface="Calibri" pitchFamily="34" charset="0"/>
                  </a:rPr>
                  <a:t>eyes </a:t>
                </a:r>
                <a:r>
                  <a:rPr lang="en-US" sz="1400" i="1" dirty="0">
                    <a:latin typeface="Calibri" pitchFamily="34" charset="0"/>
                  </a:rPr>
                  <a:t>they have </a:t>
                </a:r>
                <a:r>
                  <a:rPr lang="en-US" sz="1400" i="1" dirty="0" smtClean="0">
                    <a:latin typeface="Calibri" pitchFamily="34" charset="0"/>
                  </a:rPr>
                  <a:t>closed,</a:t>
                </a:r>
                <a:r>
                  <a:rPr lang="en-US" sz="1400" dirty="0" smtClean="0">
                    <a:latin typeface="Calibri" pitchFamily="34" charset="0"/>
                  </a:rPr>
                  <a:t> l</a:t>
                </a:r>
                <a:r>
                  <a:rPr lang="en-US" sz="1400" i="1" dirty="0" smtClean="0">
                    <a:latin typeface="Calibri" pitchFamily="34" charset="0"/>
                  </a:rPr>
                  <a:t>est </a:t>
                </a:r>
                <a:r>
                  <a:rPr lang="en-US" sz="1400" i="1" dirty="0">
                    <a:latin typeface="Calibri" pitchFamily="34" charset="0"/>
                  </a:rPr>
                  <a:t>they should see </a:t>
                </a:r>
                <a:r>
                  <a:rPr lang="en-US" sz="1400" i="1" dirty="0" smtClean="0">
                    <a:latin typeface="Calibri" pitchFamily="34" charset="0"/>
                  </a:rPr>
                  <a:t>with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their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eyes and </a:t>
                </a:r>
                <a:r>
                  <a:rPr lang="en-US" sz="1400" i="1" dirty="0" smtClean="0">
                    <a:latin typeface="Calibri" pitchFamily="34" charset="0"/>
                  </a:rPr>
                  <a:t>hear </a:t>
                </a:r>
                <a:r>
                  <a:rPr lang="en-US" sz="1400" i="1" dirty="0">
                    <a:latin typeface="Calibri" pitchFamily="34" charset="0"/>
                  </a:rPr>
                  <a:t>with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their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ears, </a:t>
                </a:r>
                <a:r>
                  <a:rPr lang="en-US" sz="1400" i="1" dirty="0" smtClean="0">
                    <a:latin typeface="Calibri" pitchFamily="34" charset="0"/>
                  </a:rPr>
                  <a:t>lest they </a:t>
                </a:r>
                <a:r>
                  <a:rPr lang="en-US" sz="1400" i="1" dirty="0">
                    <a:latin typeface="Calibri" pitchFamily="34" charset="0"/>
                  </a:rPr>
                  <a:t>should </a:t>
                </a:r>
                <a:r>
                  <a:rPr lang="en-US" sz="1400" i="1" dirty="0" smtClean="0">
                    <a:latin typeface="Calibri" pitchFamily="34" charset="0"/>
                  </a:rPr>
                  <a:t>understand </a:t>
                </a:r>
                <a:r>
                  <a:rPr lang="en-US" sz="1400" i="1" dirty="0">
                    <a:latin typeface="Calibri" pitchFamily="34" charset="0"/>
                  </a:rPr>
                  <a:t>with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their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i="1" dirty="0">
                    <a:latin typeface="Calibri" pitchFamily="34" charset="0"/>
                  </a:rPr>
                  <a:t>hearts </a:t>
                </a:r>
                <a:endParaRPr lang="en-US" sz="1400" i="1" dirty="0" smtClean="0">
                  <a:latin typeface="Calibri" pitchFamily="34" charset="0"/>
                </a:endParaRPr>
              </a:p>
              <a:p>
                <a:r>
                  <a:rPr lang="en-US" sz="1400" i="1" dirty="0" smtClean="0">
                    <a:latin typeface="Calibri" pitchFamily="34" charset="0"/>
                  </a:rPr>
                  <a:t>and turn, so </a:t>
                </a:r>
                <a:r>
                  <a:rPr lang="en-US" sz="1400" i="1" dirty="0">
                    <a:latin typeface="Calibri" pitchFamily="34" charset="0"/>
                  </a:rPr>
                  <a:t>that I should heal them.”’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4656889" y="6444501"/>
              <a:ext cx="2986365" cy="1611930"/>
              <a:chOff x="737372" y="103109"/>
              <a:chExt cx="2986365" cy="1611930"/>
            </a:xfrm>
          </p:grpSpPr>
          <p:sp>
            <p:nvSpPr>
              <p:cNvPr id="2069" name="TextBox 57"/>
              <p:cNvSpPr txBox="1">
                <a:spLocks noChangeArrowheads="1"/>
              </p:cNvSpPr>
              <p:nvPr/>
            </p:nvSpPr>
            <p:spPr bwMode="auto">
              <a:xfrm>
                <a:off x="1456788" y="103109"/>
                <a:ext cx="1690976" cy="55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1 Corinthians 15:2 </a:t>
                </a:r>
              </a:p>
            </p:txBody>
          </p:sp>
          <p:sp>
            <p:nvSpPr>
              <p:cNvPr id="2070" name="TextBox 58"/>
              <p:cNvSpPr txBox="1">
                <a:spLocks noChangeArrowheads="1"/>
              </p:cNvSpPr>
              <p:nvPr/>
            </p:nvSpPr>
            <p:spPr bwMode="auto">
              <a:xfrm>
                <a:off x="737372" y="631687"/>
                <a:ext cx="2986365" cy="1083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2</a:t>
                </a:r>
                <a:r>
                  <a:rPr lang="en-US" sz="1400" dirty="0">
                    <a:latin typeface="Calibri" pitchFamily="34" charset="0"/>
                  </a:rPr>
                  <a:t> by which also you are saved, if you hold </a:t>
                </a:r>
                <a:r>
                  <a:rPr lang="en-US" sz="1400" dirty="0" smtClean="0">
                    <a:latin typeface="Calibri" pitchFamily="34" charset="0"/>
                  </a:rPr>
                  <a:t>fast that </a:t>
                </a:r>
                <a:r>
                  <a:rPr lang="en-US" sz="1400" dirty="0">
                    <a:latin typeface="Calibri" pitchFamily="34" charset="0"/>
                  </a:rPr>
                  <a:t>word which I preached to </a:t>
                </a:r>
                <a:r>
                  <a:rPr lang="en-US" sz="1400" dirty="0" smtClean="0">
                    <a:latin typeface="Calibri" pitchFamily="34" charset="0"/>
                  </a:rPr>
                  <a:t>you—unless you </a:t>
                </a:r>
                <a:r>
                  <a:rPr lang="en-US" sz="1400" dirty="0">
                    <a:latin typeface="Calibri" pitchFamily="34" charset="0"/>
                  </a:rPr>
                  <a:t>believed in vain.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304798" y="5562601"/>
            <a:ext cx="8587339" cy="1234976"/>
            <a:chOff x="259473" y="8023720"/>
            <a:chExt cx="7299112" cy="1810947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259473" y="8023720"/>
              <a:ext cx="3432750" cy="1773462"/>
              <a:chOff x="209068" y="141941"/>
              <a:chExt cx="3432750" cy="1773462"/>
            </a:xfrm>
          </p:grpSpPr>
          <p:sp>
            <p:nvSpPr>
              <p:cNvPr id="2065" name="TextBox 42"/>
              <p:cNvSpPr txBox="1">
                <a:spLocks noChangeArrowheads="1"/>
              </p:cNvSpPr>
              <p:nvPr/>
            </p:nvSpPr>
            <p:spPr bwMode="auto">
              <a:xfrm>
                <a:off x="1439678" y="141941"/>
                <a:ext cx="918828" cy="557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Acts 15:4</a:t>
                </a:r>
              </a:p>
            </p:txBody>
          </p:sp>
          <p:sp>
            <p:nvSpPr>
              <p:cNvPr id="2066" name="TextBox 43"/>
              <p:cNvSpPr txBox="1">
                <a:spLocks noChangeArrowheads="1"/>
              </p:cNvSpPr>
              <p:nvPr/>
            </p:nvSpPr>
            <p:spPr bwMode="auto">
              <a:xfrm>
                <a:off x="209068" y="516317"/>
                <a:ext cx="3432750" cy="139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4</a:t>
                </a:r>
                <a:r>
                  <a:rPr lang="en-US" sz="1400" dirty="0">
                    <a:latin typeface="Calibri" pitchFamily="34" charset="0"/>
                  </a:rPr>
                  <a:t> And when they had come to Jerusalem, </a:t>
                </a:r>
                <a:r>
                  <a:rPr lang="en-US" sz="1400" dirty="0" smtClean="0">
                    <a:latin typeface="Calibri" pitchFamily="34" charset="0"/>
                  </a:rPr>
                  <a:t>they were </a:t>
                </a:r>
                <a:r>
                  <a:rPr lang="en-US" sz="1400" dirty="0">
                    <a:latin typeface="Calibri" pitchFamily="34" charset="0"/>
                  </a:rPr>
                  <a:t>received by the church and the </a:t>
                </a:r>
                <a:r>
                  <a:rPr lang="en-US" sz="1400" dirty="0" smtClean="0">
                    <a:latin typeface="Calibri" pitchFamily="34" charset="0"/>
                  </a:rPr>
                  <a:t>apostles and </a:t>
                </a:r>
                <a:r>
                  <a:rPr lang="en-US" sz="1400" dirty="0">
                    <a:latin typeface="Calibri" pitchFamily="34" charset="0"/>
                  </a:rPr>
                  <a:t>the elders; and they reported </a:t>
                </a:r>
                <a:r>
                  <a:rPr lang="en-US" sz="1400" dirty="0" smtClean="0">
                    <a:latin typeface="Calibri" pitchFamily="34" charset="0"/>
                  </a:rPr>
                  <a:t>all </a:t>
                </a:r>
                <a:r>
                  <a:rPr lang="en-US" sz="1400" dirty="0">
                    <a:latin typeface="Calibri" pitchFamily="34" charset="0"/>
                  </a:rPr>
                  <a:t>things </a:t>
                </a:r>
                <a:r>
                  <a:rPr lang="en-US" sz="1400" dirty="0" smtClean="0">
                    <a:latin typeface="Calibri" pitchFamily="34" charset="0"/>
                  </a:rPr>
                  <a:t>that </a:t>
                </a:r>
                <a:r>
                  <a:rPr lang="en-US" sz="1400" dirty="0">
                    <a:latin typeface="Calibri" pitchFamily="34" charset="0"/>
                  </a:rPr>
                  <a:t>God had done with them.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4663758" y="8194459"/>
              <a:ext cx="2894827" cy="1640208"/>
              <a:chOff x="744241" y="204959"/>
              <a:chExt cx="2894827" cy="1640208"/>
            </a:xfrm>
          </p:grpSpPr>
          <p:sp>
            <p:nvSpPr>
              <p:cNvPr id="2063" name="TextBox 60"/>
              <p:cNvSpPr txBox="1">
                <a:spLocks noChangeArrowheads="1"/>
              </p:cNvSpPr>
              <p:nvPr/>
            </p:nvSpPr>
            <p:spPr bwMode="auto">
              <a:xfrm>
                <a:off x="1593104" y="204959"/>
                <a:ext cx="1430812" cy="557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Hebrews 10:23 </a:t>
                </a:r>
              </a:p>
            </p:txBody>
          </p:sp>
          <p:sp>
            <p:nvSpPr>
              <p:cNvPr id="2064" name="TextBox 61"/>
              <p:cNvSpPr txBox="1">
                <a:spLocks noChangeArrowheads="1"/>
              </p:cNvSpPr>
              <p:nvPr/>
            </p:nvSpPr>
            <p:spPr bwMode="auto">
              <a:xfrm>
                <a:off x="744241" y="762003"/>
                <a:ext cx="2894827" cy="1083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aseline="30000" dirty="0">
                    <a:latin typeface="Calibri" pitchFamily="34" charset="0"/>
                  </a:rPr>
                  <a:t>23</a:t>
                </a:r>
                <a:r>
                  <a:rPr lang="en-US" sz="1400" dirty="0">
                    <a:latin typeface="Calibri" pitchFamily="34" charset="0"/>
                  </a:rPr>
                  <a:t> Let us hold fast the confession of </a:t>
                </a:r>
                <a:r>
                  <a:rPr lang="en-US" sz="1400" i="1" dirty="0">
                    <a:latin typeface="Calibri" pitchFamily="34" charset="0"/>
                  </a:rPr>
                  <a:t>our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smtClean="0">
                    <a:latin typeface="Calibri" pitchFamily="34" charset="0"/>
                  </a:rPr>
                  <a:t>hope </a:t>
                </a:r>
                <a:r>
                  <a:rPr lang="en-US" sz="1400" dirty="0">
                    <a:latin typeface="Calibri" pitchFamily="34" charset="0"/>
                  </a:rPr>
                  <a:t>without wavering, for He who </a:t>
                </a:r>
                <a:r>
                  <a:rPr lang="en-US" sz="1400" dirty="0" smtClean="0">
                    <a:latin typeface="Calibri" pitchFamily="34" charset="0"/>
                  </a:rPr>
                  <a:t>promised </a:t>
                </a:r>
                <a:r>
                  <a:rPr lang="en-US" sz="1400" i="1" dirty="0" smtClean="0">
                    <a:latin typeface="Calibri" pitchFamily="34" charset="0"/>
                  </a:rPr>
                  <a:t>is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>
                    <a:latin typeface="Calibri" pitchFamily="34" charset="0"/>
                  </a:rPr>
                  <a:t>faithful.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228600" y="-57846"/>
            <a:ext cx="9144000" cy="6858000"/>
            <a:chOff x="0" y="-795"/>
            <a:chExt cx="7772400" cy="100584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0" y="2013744"/>
              <a:ext cx="7772400" cy="158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0" y="4010819"/>
              <a:ext cx="7772400" cy="158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0" y="6042819"/>
              <a:ext cx="7772400" cy="158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0" y="8074819"/>
              <a:ext cx="7772400" cy="1587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-882333" y="5026817"/>
              <a:ext cx="10058400" cy="3175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0" y="6642410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Session 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" y="76201"/>
            <a:ext cx="90678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latin typeface="Arial Narrow" pitchFamily="34" charset="0"/>
              </a:rPr>
              <a:t>Matthew 13:19    When any one heareth the word of the kingdom, and </a:t>
            </a:r>
            <a:r>
              <a:rPr lang="pt-PT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understandeth</a:t>
            </a:r>
            <a:r>
              <a:rPr lang="pt-PT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pt-PT" sz="4400" b="1" dirty="0" smtClean="0">
                <a:latin typeface="Arial Narrow" pitchFamily="34" charset="0"/>
              </a:rPr>
              <a:t>it not, then cometh the wicked one, and catcheth away that which was sown in his heart.  This is he which received seed by the way side.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6200" y="5105400"/>
            <a:ext cx="89916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3300"/>
                </a:solidFill>
                <a:latin typeface="Arial Narrow" pitchFamily="34" charset="0"/>
              </a:rPr>
              <a:t>1d</a:t>
            </a:r>
            <a:r>
              <a:rPr lang="pt-PT" sz="4400" b="1" dirty="0" smtClean="0">
                <a:latin typeface="Arial Narrow" pitchFamily="34" charset="0"/>
              </a:rPr>
              <a:t>.  People who hear but don’t understand are spiritually vulnerable.</a:t>
            </a:r>
            <a:endParaRPr lang="en-US" sz="44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2"/>
            <a:ext cx="142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Session </a:t>
            </a:r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 Soil seminar workboo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 Soil seminar workboo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2807</Words>
  <Application>Microsoft Office PowerPoint</Application>
  <PresentationFormat>On-screen Show (4:3)</PresentationFormat>
  <Paragraphs>477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Default Design</vt:lpstr>
      <vt:lpstr>1_Office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</vt:lpstr>
      <vt:lpstr>Biblical Theology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Gil Thomas</cp:lastModifiedBy>
  <cp:revision>87</cp:revision>
  <dcterms:created xsi:type="dcterms:W3CDTF">2010-06-02T12:48:20Z</dcterms:created>
  <dcterms:modified xsi:type="dcterms:W3CDTF">2010-10-20T14:57:47Z</dcterms:modified>
</cp:coreProperties>
</file>