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6858000" cy="9144000" type="letter"/>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1" d="100"/>
          <a:sy n="101" d="100"/>
        </p:scale>
        <p:origin x="-1128" y="-48"/>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2CF616-4D18-4517-A5C0-ADBA847F4216}" type="datetimeFigureOut">
              <a:rPr lang="en-US" smtClean="0"/>
              <a:t>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82E71-63D6-43BE-99B2-FD458F769861}" type="slidenum">
              <a:rPr lang="en-US" smtClean="0"/>
              <a:t>‹#›</a:t>
            </a:fld>
            <a:endParaRPr lang="en-US"/>
          </a:p>
        </p:txBody>
      </p:sp>
    </p:spTree>
    <p:extLst>
      <p:ext uri="{BB962C8B-B14F-4D97-AF65-F5344CB8AC3E}">
        <p14:creationId xmlns:p14="http://schemas.microsoft.com/office/powerpoint/2010/main" val="579873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2CF616-4D18-4517-A5C0-ADBA847F4216}" type="datetimeFigureOut">
              <a:rPr lang="en-US" smtClean="0"/>
              <a:t>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82E71-63D6-43BE-99B2-FD458F769861}" type="slidenum">
              <a:rPr lang="en-US" smtClean="0"/>
              <a:t>‹#›</a:t>
            </a:fld>
            <a:endParaRPr lang="en-US"/>
          </a:p>
        </p:txBody>
      </p:sp>
    </p:spTree>
    <p:extLst>
      <p:ext uri="{BB962C8B-B14F-4D97-AF65-F5344CB8AC3E}">
        <p14:creationId xmlns:p14="http://schemas.microsoft.com/office/powerpoint/2010/main" val="3927752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2CF616-4D18-4517-A5C0-ADBA847F4216}" type="datetimeFigureOut">
              <a:rPr lang="en-US" smtClean="0"/>
              <a:t>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82E71-63D6-43BE-99B2-FD458F769861}" type="slidenum">
              <a:rPr lang="en-US" smtClean="0"/>
              <a:t>‹#›</a:t>
            </a:fld>
            <a:endParaRPr lang="en-US"/>
          </a:p>
        </p:txBody>
      </p:sp>
    </p:spTree>
    <p:extLst>
      <p:ext uri="{BB962C8B-B14F-4D97-AF65-F5344CB8AC3E}">
        <p14:creationId xmlns:p14="http://schemas.microsoft.com/office/powerpoint/2010/main" val="293687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2CF616-4D18-4517-A5C0-ADBA847F4216}" type="datetimeFigureOut">
              <a:rPr lang="en-US" smtClean="0"/>
              <a:t>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82E71-63D6-43BE-99B2-FD458F769861}" type="slidenum">
              <a:rPr lang="en-US" smtClean="0"/>
              <a:t>‹#›</a:t>
            </a:fld>
            <a:endParaRPr lang="en-US"/>
          </a:p>
        </p:txBody>
      </p:sp>
    </p:spTree>
    <p:extLst>
      <p:ext uri="{BB962C8B-B14F-4D97-AF65-F5344CB8AC3E}">
        <p14:creationId xmlns:p14="http://schemas.microsoft.com/office/powerpoint/2010/main" val="513466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2CF616-4D18-4517-A5C0-ADBA847F4216}" type="datetimeFigureOut">
              <a:rPr lang="en-US" smtClean="0"/>
              <a:t>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82E71-63D6-43BE-99B2-FD458F769861}" type="slidenum">
              <a:rPr lang="en-US" smtClean="0"/>
              <a:t>‹#›</a:t>
            </a:fld>
            <a:endParaRPr lang="en-US"/>
          </a:p>
        </p:txBody>
      </p:sp>
    </p:spTree>
    <p:extLst>
      <p:ext uri="{BB962C8B-B14F-4D97-AF65-F5344CB8AC3E}">
        <p14:creationId xmlns:p14="http://schemas.microsoft.com/office/powerpoint/2010/main" val="3835216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2CF616-4D18-4517-A5C0-ADBA847F4216}" type="datetimeFigureOut">
              <a:rPr lang="en-US" smtClean="0"/>
              <a:t>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882E71-63D6-43BE-99B2-FD458F769861}" type="slidenum">
              <a:rPr lang="en-US" smtClean="0"/>
              <a:t>‹#›</a:t>
            </a:fld>
            <a:endParaRPr lang="en-US"/>
          </a:p>
        </p:txBody>
      </p:sp>
    </p:spTree>
    <p:extLst>
      <p:ext uri="{BB962C8B-B14F-4D97-AF65-F5344CB8AC3E}">
        <p14:creationId xmlns:p14="http://schemas.microsoft.com/office/powerpoint/2010/main" val="1360519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2CF616-4D18-4517-A5C0-ADBA847F4216}" type="datetimeFigureOut">
              <a:rPr lang="en-US" smtClean="0"/>
              <a:t>2/20/2014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82E71-63D6-43BE-99B2-FD458F769861}" type="slidenum">
              <a:rPr lang="en-US" smtClean="0"/>
              <a:t>‹#›</a:t>
            </a:fld>
            <a:endParaRPr lang="en-US"/>
          </a:p>
        </p:txBody>
      </p:sp>
    </p:spTree>
    <p:extLst>
      <p:ext uri="{BB962C8B-B14F-4D97-AF65-F5344CB8AC3E}">
        <p14:creationId xmlns:p14="http://schemas.microsoft.com/office/powerpoint/2010/main" val="3643198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2CF616-4D18-4517-A5C0-ADBA847F4216}" type="datetimeFigureOut">
              <a:rPr lang="en-US" smtClean="0"/>
              <a:t>2/20/2014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82E71-63D6-43BE-99B2-FD458F769861}" type="slidenum">
              <a:rPr lang="en-US" smtClean="0"/>
              <a:t>‹#›</a:t>
            </a:fld>
            <a:endParaRPr lang="en-US"/>
          </a:p>
        </p:txBody>
      </p:sp>
    </p:spTree>
    <p:extLst>
      <p:ext uri="{BB962C8B-B14F-4D97-AF65-F5344CB8AC3E}">
        <p14:creationId xmlns:p14="http://schemas.microsoft.com/office/powerpoint/2010/main" val="378871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2CF616-4D18-4517-A5C0-ADBA847F4216}" type="datetimeFigureOut">
              <a:rPr lang="en-US" smtClean="0"/>
              <a:t>2/20/2014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882E71-63D6-43BE-99B2-FD458F769861}" type="slidenum">
              <a:rPr lang="en-US" smtClean="0"/>
              <a:t>‹#›</a:t>
            </a:fld>
            <a:endParaRPr lang="en-US"/>
          </a:p>
        </p:txBody>
      </p:sp>
    </p:spTree>
    <p:extLst>
      <p:ext uri="{BB962C8B-B14F-4D97-AF65-F5344CB8AC3E}">
        <p14:creationId xmlns:p14="http://schemas.microsoft.com/office/powerpoint/2010/main" val="501019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2CF616-4D18-4517-A5C0-ADBA847F4216}" type="datetimeFigureOut">
              <a:rPr lang="en-US" smtClean="0"/>
              <a:t>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882E71-63D6-43BE-99B2-FD458F769861}" type="slidenum">
              <a:rPr lang="en-US" smtClean="0"/>
              <a:t>‹#›</a:t>
            </a:fld>
            <a:endParaRPr lang="en-US"/>
          </a:p>
        </p:txBody>
      </p:sp>
    </p:spTree>
    <p:extLst>
      <p:ext uri="{BB962C8B-B14F-4D97-AF65-F5344CB8AC3E}">
        <p14:creationId xmlns:p14="http://schemas.microsoft.com/office/powerpoint/2010/main" val="3253785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2CF616-4D18-4517-A5C0-ADBA847F4216}" type="datetimeFigureOut">
              <a:rPr lang="en-US" smtClean="0"/>
              <a:t>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882E71-63D6-43BE-99B2-FD458F769861}" type="slidenum">
              <a:rPr lang="en-US" smtClean="0"/>
              <a:t>‹#›</a:t>
            </a:fld>
            <a:endParaRPr lang="en-US"/>
          </a:p>
        </p:txBody>
      </p:sp>
    </p:spTree>
    <p:extLst>
      <p:ext uri="{BB962C8B-B14F-4D97-AF65-F5344CB8AC3E}">
        <p14:creationId xmlns:p14="http://schemas.microsoft.com/office/powerpoint/2010/main" val="3721241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D2CF616-4D18-4517-A5C0-ADBA847F4216}" type="datetimeFigureOut">
              <a:rPr lang="en-US" smtClean="0"/>
              <a:t>2/20/2014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2882E71-63D6-43BE-99B2-FD458F769861}" type="slidenum">
              <a:rPr lang="en-US" smtClean="0"/>
              <a:t>‹#›</a:t>
            </a:fld>
            <a:endParaRPr lang="en-US"/>
          </a:p>
        </p:txBody>
      </p:sp>
    </p:spTree>
    <p:extLst>
      <p:ext uri="{BB962C8B-B14F-4D97-AF65-F5344CB8AC3E}">
        <p14:creationId xmlns:p14="http://schemas.microsoft.com/office/powerpoint/2010/main" val="1624581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0" y="0"/>
            <a:ext cx="1226746" cy="369332"/>
          </a:xfrm>
          <a:prstGeom prst="rect">
            <a:avLst/>
          </a:prstGeom>
          <a:noFill/>
        </p:spPr>
        <p:txBody>
          <a:bodyPr wrap="none" rtlCol="0">
            <a:spAutoFit/>
          </a:bodyPr>
          <a:lstStyle/>
          <a:p>
            <a:r>
              <a:rPr lang="en-US" b="1" dirty="0" smtClean="0"/>
              <a:t>1. </a:t>
            </a:r>
            <a:r>
              <a:rPr lang="en-US" b="1" dirty="0" smtClean="0"/>
              <a:t>Creation</a:t>
            </a:r>
            <a:endParaRPr lang="en-US" b="1" dirty="0"/>
          </a:p>
        </p:txBody>
      </p:sp>
      <p:sp>
        <p:nvSpPr>
          <p:cNvPr id="11" name="TextBox 10"/>
          <p:cNvSpPr txBox="1"/>
          <p:nvPr/>
        </p:nvSpPr>
        <p:spPr>
          <a:xfrm>
            <a:off x="-1" y="4888468"/>
            <a:ext cx="741037" cy="369332"/>
          </a:xfrm>
          <a:prstGeom prst="rect">
            <a:avLst/>
          </a:prstGeom>
          <a:noFill/>
        </p:spPr>
        <p:txBody>
          <a:bodyPr wrap="none" rtlCol="0">
            <a:spAutoFit/>
          </a:bodyPr>
          <a:lstStyle/>
          <a:p>
            <a:r>
              <a:rPr lang="en-US" b="1" dirty="0" smtClean="0"/>
              <a:t>2. </a:t>
            </a:r>
            <a:r>
              <a:rPr lang="en-US" b="1" dirty="0" smtClean="0"/>
              <a:t>Fall</a:t>
            </a:r>
            <a:endParaRPr lang="en-US" b="1" dirty="0"/>
          </a:p>
        </p:txBody>
      </p:sp>
      <p:sp>
        <p:nvSpPr>
          <p:cNvPr id="12" name="TextBox 11"/>
          <p:cNvSpPr txBox="1"/>
          <p:nvPr/>
        </p:nvSpPr>
        <p:spPr>
          <a:xfrm>
            <a:off x="0" y="381000"/>
            <a:ext cx="6781800" cy="3724096"/>
          </a:xfrm>
          <a:prstGeom prst="rect">
            <a:avLst/>
          </a:prstGeom>
          <a:noFill/>
        </p:spPr>
        <p:txBody>
          <a:bodyPr wrap="square" rtlCol="0">
            <a:spAutoFit/>
          </a:bodyPr>
          <a:lstStyle/>
          <a:p>
            <a:pPr marL="285750" indent="-285750">
              <a:buFont typeface="Arial" pitchFamily="34" charset="0"/>
              <a:buChar char="•"/>
            </a:pPr>
            <a:r>
              <a:rPr lang="en-US" dirty="0" smtClean="0"/>
              <a:t>“In the beginning” </a:t>
            </a:r>
            <a:r>
              <a:rPr lang="en-US" u="sng" dirty="0" smtClean="0"/>
              <a:t>only</a:t>
            </a:r>
            <a:r>
              <a:rPr lang="en-US" dirty="0" smtClean="0"/>
              <a:t> </a:t>
            </a:r>
            <a:r>
              <a:rPr lang="en-US" sz="2000" b="1" dirty="0" smtClean="0"/>
              <a:t>God</a:t>
            </a:r>
            <a:r>
              <a:rPr lang="en-US" dirty="0" smtClean="0"/>
              <a:t> existed, nothing or no one else…</a:t>
            </a:r>
            <a:br>
              <a:rPr lang="en-US" dirty="0" smtClean="0"/>
            </a:br>
            <a:r>
              <a:rPr lang="en-US" dirty="0" smtClean="0"/>
              <a:t>just God!</a:t>
            </a:r>
          </a:p>
          <a:p>
            <a:pPr marL="285750" indent="-285750">
              <a:buFont typeface="Arial" pitchFamily="34" charset="0"/>
              <a:buChar char="•"/>
            </a:pPr>
            <a:r>
              <a:rPr lang="en-US" dirty="0" smtClean="0"/>
              <a:t>But as the “Creator God” of the Bible, God created “stuff” –</a:t>
            </a:r>
            <a:br>
              <a:rPr lang="en-US" dirty="0" smtClean="0"/>
            </a:br>
            <a:r>
              <a:rPr lang="en-US" dirty="0" smtClean="0"/>
              <a:t>angels, heavens &amp; earth, plants &amp; animals</a:t>
            </a:r>
            <a:br>
              <a:rPr lang="en-US" dirty="0" smtClean="0"/>
            </a:br>
            <a:r>
              <a:rPr lang="en-US" dirty="0" smtClean="0"/>
              <a:t>and </a:t>
            </a:r>
            <a:r>
              <a:rPr lang="en-US" u="sng" dirty="0" smtClean="0"/>
              <a:t>then</a:t>
            </a:r>
            <a:r>
              <a:rPr lang="en-US" dirty="0" smtClean="0"/>
              <a:t> mankind (“human beings”)—God’s crowning act of creation!</a:t>
            </a:r>
          </a:p>
          <a:p>
            <a:pPr marL="285750" indent="-285750">
              <a:buFont typeface="Arial" pitchFamily="34" charset="0"/>
              <a:buChar char="•"/>
            </a:pPr>
            <a:r>
              <a:rPr lang="en-US" dirty="0" smtClean="0"/>
              <a:t>And God gave to man the privilege </a:t>
            </a:r>
            <a:r>
              <a:rPr lang="en-US" i="1" dirty="0" smtClean="0"/>
              <a:t>and</a:t>
            </a:r>
            <a:r>
              <a:rPr lang="en-US" dirty="0" smtClean="0"/>
              <a:t> responsibility of being His vice-regent, to rule over His creation.</a:t>
            </a:r>
          </a:p>
          <a:p>
            <a:pPr marL="285750" indent="-285750">
              <a:buFont typeface="Arial" pitchFamily="34" charset="0"/>
              <a:buChar char="•"/>
            </a:pPr>
            <a:r>
              <a:rPr lang="en-US" dirty="0" smtClean="0"/>
              <a:t>God made life very simple for the first man and woman – </a:t>
            </a:r>
            <a:br>
              <a:rPr lang="en-US" dirty="0" smtClean="0"/>
            </a:br>
            <a:r>
              <a:rPr lang="en-US" dirty="0" smtClean="0"/>
              <a:t>He gave them just one rule (one “law”) —</a:t>
            </a:r>
            <a:br>
              <a:rPr lang="en-US" dirty="0" smtClean="0"/>
            </a:br>
            <a:r>
              <a:rPr lang="en-US" i="1" dirty="0" smtClean="0"/>
              <a:t>“Eat of any tree in the beautiful Garden, except for one tree—</a:t>
            </a:r>
            <a:br>
              <a:rPr lang="en-US" i="1" dirty="0" smtClean="0"/>
            </a:br>
            <a:r>
              <a:rPr lang="en-US" i="1" dirty="0" smtClean="0"/>
              <a:t>the tree of the knowledge of good and evil.”</a:t>
            </a:r>
          </a:p>
          <a:p>
            <a:pPr marL="285750" indent="-285750">
              <a:buFont typeface="Arial" pitchFamily="34" charset="0"/>
              <a:buChar char="•"/>
            </a:pPr>
            <a:endParaRPr lang="en-US" dirty="0"/>
          </a:p>
        </p:txBody>
      </p:sp>
      <p:sp>
        <p:nvSpPr>
          <p:cNvPr id="14" name="TextBox 13"/>
          <p:cNvSpPr txBox="1"/>
          <p:nvPr/>
        </p:nvSpPr>
        <p:spPr>
          <a:xfrm>
            <a:off x="-2" y="5257800"/>
            <a:ext cx="6781801" cy="3693319"/>
          </a:xfrm>
          <a:prstGeom prst="rect">
            <a:avLst/>
          </a:prstGeom>
          <a:noFill/>
        </p:spPr>
        <p:txBody>
          <a:bodyPr wrap="square" rtlCol="0">
            <a:spAutoFit/>
          </a:bodyPr>
          <a:lstStyle/>
          <a:p>
            <a:pPr marL="285750" indent="-285750">
              <a:buFont typeface="Arial" pitchFamily="34" charset="0"/>
              <a:buChar char="•"/>
            </a:pPr>
            <a:r>
              <a:rPr lang="en-US" dirty="0" smtClean="0"/>
              <a:t>The first two chapters of the Bible were untainted by sin.</a:t>
            </a:r>
            <a:br>
              <a:rPr lang="en-US" dirty="0" smtClean="0"/>
            </a:br>
            <a:r>
              <a:rPr lang="en-US" b="1" u="sng" dirty="0" smtClean="0"/>
              <a:t>But</a:t>
            </a:r>
            <a:r>
              <a:rPr lang="en-US" dirty="0" smtClean="0"/>
              <a:t>, that changed in chapter three.  </a:t>
            </a:r>
          </a:p>
          <a:p>
            <a:pPr marL="285750" indent="-285750">
              <a:buFont typeface="Arial" pitchFamily="34" charset="0"/>
              <a:buChar char="•"/>
            </a:pPr>
            <a:r>
              <a:rPr lang="en-US" dirty="0" smtClean="0"/>
              <a:t>Genesis chapter 3 = one of most important chapters in the Bible</a:t>
            </a:r>
            <a:br>
              <a:rPr lang="en-US" dirty="0" smtClean="0"/>
            </a:br>
            <a:r>
              <a:rPr lang="en-US" dirty="0" smtClean="0"/>
              <a:t>because it explains a lot about ourselves and the world we see.</a:t>
            </a:r>
          </a:p>
          <a:p>
            <a:pPr marL="285750" indent="-285750">
              <a:buFont typeface="Arial" pitchFamily="34" charset="0"/>
              <a:buChar char="•"/>
            </a:pPr>
            <a:r>
              <a:rPr lang="en-US" dirty="0" smtClean="0"/>
              <a:t>Adam and “the woman” disobeyed God and experienced:</a:t>
            </a:r>
            <a:br>
              <a:rPr lang="en-US" dirty="0" smtClean="0"/>
            </a:br>
            <a:r>
              <a:rPr lang="en-US" dirty="0" smtClean="0"/>
              <a:t>Guilt – Shame – Fear! (experiences we all still struggle with)</a:t>
            </a:r>
          </a:p>
          <a:p>
            <a:pPr marL="285750" indent="-285750">
              <a:buFont typeface="Arial" pitchFamily="34" charset="0"/>
              <a:buChar char="•"/>
            </a:pPr>
            <a:r>
              <a:rPr lang="en-US" dirty="0" smtClean="0"/>
              <a:t>But being a gracious God, God promised that an offspring of the</a:t>
            </a:r>
            <a:br>
              <a:rPr lang="en-US" dirty="0" smtClean="0"/>
            </a:br>
            <a:r>
              <a:rPr lang="en-US" dirty="0" smtClean="0"/>
              <a:t>woman would conquer Satan, the archenemy of God who had</a:t>
            </a:r>
            <a:br>
              <a:rPr lang="en-US" dirty="0" smtClean="0"/>
            </a:br>
            <a:r>
              <a:rPr lang="en-US" dirty="0" smtClean="0"/>
              <a:t>tempted her to disobey.</a:t>
            </a:r>
          </a:p>
          <a:p>
            <a:pPr marL="285750" indent="-285750">
              <a:buFont typeface="Arial" pitchFamily="34" charset="0"/>
              <a:buChar char="•"/>
            </a:pPr>
            <a:r>
              <a:rPr lang="en-US" dirty="0" smtClean="0"/>
              <a:t>In an act of faith (believing God’s promise to provide offspring),</a:t>
            </a:r>
            <a:br>
              <a:rPr lang="en-US" dirty="0" smtClean="0"/>
            </a:br>
            <a:r>
              <a:rPr lang="en-US" dirty="0" smtClean="0"/>
              <a:t>Adam gave the woman the name “Eve” (meaning “life giver”).</a:t>
            </a:r>
          </a:p>
          <a:p>
            <a:pPr marL="285750" indent="-285750">
              <a:buFont typeface="Arial" pitchFamily="34" charset="0"/>
              <a:buChar char="•"/>
            </a:pPr>
            <a:r>
              <a:rPr lang="en-US" b="1" dirty="0" smtClean="0"/>
              <a:t>THEN</a:t>
            </a:r>
            <a:r>
              <a:rPr lang="en-US" dirty="0" smtClean="0"/>
              <a:t> </a:t>
            </a:r>
            <a:r>
              <a:rPr lang="en-US" dirty="0" smtClean="0"/>
              <a:t>(after that act of faith) – </a:t>
            </a:r>
            <a:r>
              <a:rPr lang="en-US" dirty="0" smtClean="0"/>
              <a:t>God clothed Adam and Eve with coverings made </a:t>
            </a:r>
            <a:r>
              <a:rPr lang="en-US" dirty="0" smtClean="0"/>
              <a:t>of animal </a:t>
            </a:r>
            <a:r>
              <a:rPr lang="en-US" dirty="0" smtClean="0"/>
              <a:t>skins.</a:t>
            </a:r>
          </a:p>
        </p:txBody>
      </p:sp>
    </p:spTree>
    <p:extLst>
      <p:ext uri="{BB962C8B-B14F-4D97-AF65-F5344CB8AC3E}">
        <p14:creationId xmlns:p14="http://schemas.microsoft.com/office/powerpoint/2010/main" val="1093386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0" y="0"/>
            <a:ext cx="947695" cy="369332"/>
          </a:xfrm>
          <a:prstGeom prst="rect">
            <a:avLst/>
          </a:prstGeom>
          <a:noFill/>
        </p:spPr>
        <p:txBody>
          <a:bodyPr wrap="none" rtlCol="0">
            <a:spAutoFit/>
          </a:bodyPr>
          <a:lstStyle/>
          <a:p>
            <a:r>
              <a:rPr lang="en-US" b="1" dirty="0" smtClean="0"/>
              <a:t>3. Flood</a:t>
            </a:r>
            <a:endParaRPr lang="en-US" b="1" dirty="0"/>
          </a:p>
        </p:txBody>
      </p:sp>
      <p:sp>
        <p:nvSpPr>
          <p:cNvPr id="11" name="TextBox 10"/>
          <p:cNvSpPr txBox="1"/>
          <p:nvPr/>
        </p:nvSpPr>
        <p:spPr>
          <a:xfrm>
            <a:off x="-1" y="4888468"/>
            <a:ext cx="954107" cy="369332"/>
          </a:xfrm>
          <a:prstGeom prst="rect">
            <a:avLst/>
          </a:prstGeom>
          <a:noFill/>
        </p:spPr>
        <p:txBody>
          <a:bodyPr wrap="none" rtlCol="0">
            <a:spAutoFit/>
          </a:bodyPr>
          <a:lstStyle/>
          <a:p>
            <a:r>
              <a:rPr lang="en-US" b="1" dirty="0" smtClean="0"/>
              <a:t>4. Babel</a:t>
            </a:r>
            <a:endParaRPr lang="en-US" b="1" dirty="0"/>
          </a:p>
        </p:txBody>
      </p:sp>
      <p:sp>
        <p:nvSpPr>
          <p:cNvPr id="12" name="TextBox 11"/>
          <p:cNvSpPr txBox="1"/>
          <p:nvPr/>
        </p:nvSpPr>
        <p:spPr>
          <a:xfrm>
            <a:off x="0" y="381000"/>
            <a:ext cx="6781800" cy="4062651"/>
          </a:xfrm>
          <a:prstGeom prst="rect">
            <a:avLst/>
          </a:prstGeom>
          <a:noFill/>
        </p:spPr>
        <p:txBody>
          <a:bodyPr wrap="square" rtlCol="0">
            <a:spAutoFit/>
          </a:bodyPr>
          <a:lstStyle/>
          <a:p>
            <a:pPr marL="285750" indent="-285750">
              <a:buFont typeface="Arial" pitchFamily="34" charset="0"/>
              <a:buChar char="•"/>
            </a:pPr>
            <a:r>
              <a:rPr lang="en-US" dirty="0" smtClean="0"/>
              <a:t>Some of us may think – </a:t>
            </a:r>
            <a:r>
              <a:rPr lang="en-US" i="1" dirty="0" smtClean="0"/>
              <a:t>“Oh, </a:t>
            </a:r>
            <a:r>
              <a:rPr lang="en-US" sz="2400" b="1" i="1" u="sng" dirty="0" smtClean="0"/>
              <a:t>I</a:t>
            </a:r>
            <a:r>
              <a:rPr lang="en-US" i="1" dirty="0" smtClean="0"/>
              <a:t> wouldn’t have disobeyed!”</a:t>
            </a:r>
            <a:br>
              <a:rPr lang="en-US" i="1" dirty="0" smtClean="0"/>
            </a:br>
            <a:r>
              <a:rPr lang="en-US" dirty="0" smtClean="0"/>
              <a:t>But all of Adam and Eve’s children and grandchildren and great grandchildren disobeyed—they sinned! (and we do too!).</a:t>
            </a:r>
          </a:p>
          <a:p>
            <a:pPr marL="285750" indent="-285750">
              <a:buFont typeface="Arial" pitchFamily="34" charset="0"/>
              <a:buChar char="•"/>
            </a:pPr>
            <a:r>
              <a:rPr lang="en-US" dirty="0" smtClean="0"/>
              <a:t>So by the time a man named “Noah” lived, the world was “exceedingly wicked” – so much so that God chose to destroy it.</a:t>
            </a:r>
          </a:p>
          <a:p>
            <a:pPr marL="285750" indent="-285750">
              <a:buFont typeface="Arial" pitchFamily="34" charset="0"/>
              <a:buChar char="•"/>
            </a:pPr>
            <a:r>
              <a:rPr lang="en-US" dirty="0" smtClean="0"/>
              <a:t>But Noah found grace in God’s sight, because Noah was righteous and walked with God.</a:t>
            </a:r>
          </a:p>
          <a:p>
            <a:pPr marL="285750" indent="-285750">
              <a:buFont typeface="Arial" pitchFamily="34" charset="0"/>
              <a:buChar char="•"/>
            </a:pPr>
            <a:r>
              <a:rPr lang="en-US" dirty="0" smtClean="0"/>
              <a:t>So God instructed Noah to build a huge boat (“ark”) – equal to the size of 500 rail road cars or 1500 semi-trailers today.  </a:t>
            </a:r>
            <a:r>
              <a:rPr lang="en-US" dirty="0"/>
              <a:t/>
            </a:r>
            <a:br>
              <a:rPr lang="en-US" dirty="0"/>
            </a:br>
            <a:r>
              <a:rPr lang="en-US" dirty="0" smtClean="0"/>
              <a:t>It was the largest floating vessel ever until mid-19</a:t>
            </a:r>
            <a:r>
              <a:rPr lang="en-US" baseline="30000" dirty="0" smtClean="0"/>
              <a:t>th</a:t>
            </a:r>
            <a:r>
              <a:rPr lang="en-US" dirty="0" smtClean="0"/>
              <a:t> century!</a:t>
            </a:r>
          </a:p>
          <a:p>
            <a:pPr marL="285750" indent="-285750">
              <a:buFont typeface="Arial" pitchFamily="34" charset="0"/>
              <a:buChar char="•"/>
            </a:pPr>
            <a:r>
              <a:rPr lang="en-US" dirty="0" smtClean="0"/>
              <a:t>After Noah and representatives of all kinds of animals were safe</a:t>
            </a:r>
            <a:br>
              <a:rPr lang="en-US" dirty="0" smtClean="0"/>
            </a:br>
            <a:r>
              <a:rPr lang="en-US" dirty="0" smtClean="0"/>
              <a:t>inside the ark, </a:t>
            </a:r>
            <a:r>
              <a:rPr lang="en-US" b="1" u="sng" dirty="0" smtClean="0"/>
              <a:t>God</a:t>
            </a:r>
            <a:r>
              <a:rPr lang="en-US" dirty="0" smtClean="0"/>
              <a:t> closed the door—to shut them in and to shut others out.</a:t>
            </a:r>
          </a:p>
          <a:p>
            <a:pPr marL="285750" indent="-285750">
              <a:buFont typeface="Arial" pitchFamily="34" charset="0"/>
              <a:buChar char="•"/>
            </a:pPr>
            <a:r>
              <a:rPr lang="en-US" dirty="0" smtClean="0"/>
              <a:t>And in that way, God preserved the kinds of life He had created.</a:t>
            </a:r>
          </a:p>
        </p:txBody>
      </p:sp>
      <p:sp>
        <p:nvSpPr>
          <p:cNvPr id="14" name="TextBox 13"/>
          <p:cNvSpPr txBox="1"/>
          <p:nvPr/>
        </p:nvSpPr>
        <p:spPr>
          <a:xfrm>
            <a:off x="-2" y="5257800"/>
            <a:ext cx="6781801" cy="3693319"/>
          </a:xfrm>
          <a:prstGeom prst="rect">
            <a:avLst/>
          </a:prstGeom>
          <a:noFill/>
        </p:spPr>
        <p:txBody>
          <a:bodyPr wrap="square" rtlCol="0">
            <a:spAutoFit/>
          </a:bodyPr>
          <a:lstStyle/>
          <a:p>
            <a:pPr marL="285750" indent="-285750">
              <a:buFont typeface="Arial" pitchFamily="34" charset="0"/>
              <a:buChar char="•"/>
            </a:pPr>
            <a:r>
              <a:rPr lang="en-US" dirty="0" smtClean="0"/>
              <a:t>The descendants of Noah (who all spoke a common language) migrated to the land of Shinar, near the Euphrates River.</a:t>
            </a:r>
          </a:p>
          <a:p>
            <a:pPr marL="285750" indent="-285750">
              <a:buFont typeface="Arial" pitchFamily="34" charset="0"/>
              <a:buChar char="•"/>
            </a:pPr>
            <a:r>
              <a:rPr lang="en-US" dirty="0" smtClean="0"/>
              <a:t>They said “Let’s </a:t>
            </a:r>
            <a:r>
              <a:rPr lang="en-US" baseline="30000" dirty="0" smtClean="0"/>
              <a:t>1</a:t>
            </a:r>
            <a:r>
              <a:rPr lang="en-US" dirty="0" smtClean="0"/>
              <a:t>build a city and a </a:t>
            </a:r>
            <a:r>
              <a:rPr lang="en-US" baseline="30000" dirty="0" smtClean="0"/>
              <a:t>2</a:t>
            </a:r>
            <a:r>
              <a:rPr lang="en-US" dirty="0" smtClean="0"/>
              <a:t>tower that reaches… </a:t>
            </a:r>
            <a:br>
              <a:rPr lang="en-US" dirty="0" smtClean="0"/>
            </a:br>
            <a:r>
              <a:rPr lang="en-US" dirty="0" smtClean="0"/>
              <a:t>and </a:t>
            </a:r>
            <a:r>
              <a:rPr lang="en-US" baseline="30000" dirty="0" smtClean="0"/>
              <a:t>3</a:t>
            </a:r>
            <a:r>
              <a:rPr lang="en-US" dirty="0" smtClean="0"/>
              <a:t>make a name for ourselves, </a:t>
            </a:r>
            <a:r>
              <a:rPr lang="en-US" b="1" dirty="0" smtClean="0"/>
              <a:t>LEST</a:t>
            </a:r>
            <a:r>
              <a:rPr lang="en-US" dirty="0" smtClean="0"/>
              <a:t> we be scattered….”</a:t>
            </a:r>
          </a:p>
          <a:p>
            <a:pPr marL="285750" indent="-285750">
              <a:buFont typeface="Arial" pitchFamily="34" charset="0"/>
              <a:buChar char="•"/>
            </a:pPr>
            <a:r>
              <a:rPr lang="en-US" dirty="0" smtClean="0"/>
              <a:t>The tower was a </a:t>
            </a:r>
            <a:r>
              <a:rPr lang="en-US" dirty="0" err="1" smtClean="0"/>
              <a:t>zig</a:t>
            </a:r>
            <a:r>
              <a:rPr lang="en-US" dirty="0" smtClean="0"/>
              <a:t>-</a:t>
            </a:r>
            <a:r>
              <a:rPr lang="en-US" dirty="0" err="1" smtClean="0"/>
              <a:t>gu</a:t>
            </a:r>
            <a:r>
              <a:rPr lang="en-US" dirty="0" smtClean="0"/>
              <a:t>-rat – a stepped tower (many levels).  The top was thought to be a “gateway of the gods.”</a:t>
            </a:r>
          </a:p>
          <a:p>
            <a:pPr marL="285750" indent="-285750">
              <a:buFont typeface="Arial" pitchFamily="34" charset="0"/>
              <a:buChar char="•"/>
            </a:pPr>
            <a:r>
              <a:rPr lang="en-US" dirty="0" smtClean="0"/>
              <a:t>At bottom of tower was a temple, down to which the “gods” were supposed to descend to meet with the people.</a:t>
            </a:r>
          </a:p>
          <a:p>
            <a:pPr marL="285750" indent="-285750">
              <a:buFont typeface="Arial" pitchFamily="34" charset="0"/>
              <a:buChar char="•"/>
            </a:pPr>
            <a:r>
              <a:rPr lang="en-US" dirty="0" smtClean="0"/>
              <a:t>But the true GOD (the God of the Bible) came down instead and He confused their language, which caused them to disperse all over the earth.</a:t>
            </a:r>
          </a:p>
          <a:p>
            <a:pPr marL="285750" indent="-285750">
              <a:buFont typeface="Arial" pitchFamily="34" charset="0"/>
              <a:buChar char="•"/>
            </a:pPr>
            <a:r>
              <a:rPr lang="en-US" dirty="0" smtClean="0"/>
              <a:t>As they dispersed, these people carried with them their false ideas about “gods” wherever they went.</a:t>
            </a:r>
          </a:p>
        </p:txBody>
      </p:sp>
    </p:spTree>
    <p:extLst>
      <p:ext uri="{BB962C8B-B14F-4D97-AF65-F5344CB8AC3E}">
        <p14:creationId xmlns:p14="http://schemas.microsoft.com/office/powerpoint/2010/main" val="17504042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0" y="0"/>
            <a:ext cx="1367426" cy="369332"/>
          </a:xfrm>
          <a:prstGeom prst="rect">
            <a:avLst/>
          </a:prstGeom>
          <a:noFill/>
        </p:spPr>
        <p:txBody>
          <a:bodyPr wrap="none" rtlCol="0">
            <a:spAutoFit/>
          </a:bodyPr>
          <a:lstStyle/>
          <a:p>
            <a:r>
              <a:rPr lang="en-US" b="1" dirty="0" smtClean="0"/>
              <a:t>5. Patriarchs</a:t>
            </a:r>
            <a:endParaRPr lang="en-US" b="1" dirty="0"/>
          </a:p>
        </p:txBody>
      </p:sp>
      <p:sp>
        <p:nvSpPr>
          <p:cNvPr id="11" name="TextBox 10"/>
          <p:cNvSpPr txBox="1"/>
          <p:nvPr/>
        </p:nvSpPr>
        <p:spPr>
          <a:xfrm>
            <a:off x="-1" y="4888468"/>
            <a:ext cx="1039067" cy="369332"/>
          </a:xfrm>
          <a:prstGeom prst="rect">
            <a:avLst/>
          </a:prstGeom>
          <a:noFill/>
        </p:spPr>
        <p:txBody>
          <a:bodyPr wrap="none" rtlCol="0">
            <a:spAutoFit/>
          </a:bodyPr>
          <a:lstStyle/>
          <a:p>
            <a:r>
              <a:rPr lang="en-US" b="1" dirty="0" smtClean="0"/>
              <a:t>6. Moses</a:t>
            </a:r>
            <a:endParaRPr lang="en-US" b="1" dirty="0"/>
          </a:p>
        </p:txBody>
      </p:sp>
      <p:sp>
        <p:nvSpPr>
          <p:cNvPr id="12" name="TextBox 11"/>
          <p:cNvSpPr txBox="1"/>
          <p:nvPr/>
        </p:nvSpPr>
        <p:spPr>
          <a:xfrm>
            <a:off x="0" y="381000"/>
            <a:ext cx="6781800" cy="3970318"/>
          </a:xfrm>
          <a:prstGeom prst="rect">
            <a:avLst/>
          </a:prstGeom>
          <a:noFill/>
        </p:spPr>
        <p:txBody>
          <a:bodyPr wrap="square" rtlCol="0">
            <a:spAutoFit/>
          </a:bodyPr>
          <a:lstStyle/>
          <a:p>
            <a:pPr marL="285750" indent="-285750">
              <a:buFont typeface="Arial" pitchFamily="34" charset="0"/>
              <a:buChar char="•"/>
            </a:pPr>
            <a:r>
              <a:rPr lang="en-US" dirty="0" smtClean="0"/>
              <a:t>Even though there were a lot of false god-views spreading throughout the world, the LORD God of the Bible was working to bring people back to Himself.</a:t>
            </a:r>
          </a:p>
          <a:p>
            <a:pPr marL="285750" indent="-285750">
              <a:buFont typeface="Arial" pitchFamily="34" charset="0"/>
              <a:buChar char="•"/>
            </a:pPr>
            <a:r>
              <a:rPr lang="en-US" dirty="0" smtClean="0"/>
              <a:t>The focus in God’s plan turned to one man (“Abram” / “Abraham”)—from a family of moon-worshipers in Ur (near what is now the Persian Gulf).  God called Abram to go to a land he had never seen—the land of Canaan.</a:t>
            </a:r>
          </a:p>
          <a:p>
            <a:pPr marL="285750" indent="-285750">
              <a:buFont typeface="Arial" pitchFamily="34" charset="0"/>
              <a:buChar char="•"/>
            </a:pPr>
            <a:r>
              <a:rPr lang="en-US" dirty="0" smtClean="0"/>
              <a:t>And God promised to give this land to Abram’s descendants, as well as a very extensive family and some unique blessings.</a:t>
            </a:r>
          </a:p>
          <a:p>
            <a:pPr marL="285750" indent="-285750">
              <a:buFont typeface="Arial" pitchFamily="34" charset="0"/>
              <a:buChar char="•"/>
            </a:pPr>
            <a:r>
              <a:rPr lang="en-US" dirty="0" smtClean="0"/>
              <a:t>Even though God promised an extensive family to Abram, he was 100 years old before his promised son (Isaac) would be born.</a:t>
            </a:r>
          </a:p>
          <a:p>
            <a:pPr marL="285750" indent="-285750">
              <a:buFont typeface="Arial" pitchFamily="34" charset="0"/>
              <a:buChar char="•"/>
            </a:pPr>
            <a:r>
              <a:rPr lang="en-US" dirty="0" smtClean="0"/>
              <a:t>Isaac’s son Jacob was a deceitful man whose life God changed and gave the name “Israel”—who became the father of Judah, Joseph, and ten other brothers who were important to God’s plan.</a:t>
            </a:r>
          </a:p>
        </p:txBody>
      </p:sp>
      <p:sp>
        <p:nvSpPr>
          <p:cNvPr id="14" name="TextBox 13"/>
          <p:cNvSpPr txBox="1"/>
          <p:nvPr/>
        </p:nvSpPr>
        <p:spPr>
          <a:xfrm>
            <a:off x="-2" y="5257800"/>
            <a:ext cx="6781801" cy="3416320"/>
          </a:xfrm>
          <a:prstGeom prst="rect">
            <a:avLst/>
          </a:prstGeom>
          <a:noFill/>
        </p:spPr>
        <p:txBody>
          <a:bodyPr wrap="square" rtlCol="0">
            <a:spAutoFit/>
          </a:bodyPr>
          <a:lstStyle/>
          <a:p>
            <a:pPr marL="285750" indent="-285750">
              <a:buFont typeface="Arial" pitchFamily="34" charset="0"/>
              <a:buChar char="•"/>
            </a:pPr>
            <a:r>
              <a:rPr lang="en-US" dirty="0" smtClean="0"/>
              <a:t>Four books of the Bible tell us the story of the life and ministry of Moses.  How…</a:t>
            </a:r>
          </a:p>
          <a:p>
            <a:pPr marL="800100" lvl="1" indent="-342900">
              <a:buFont typeface="+mj-lt"/>
              <a:buAutoNum type="arabicPeriod"/>
            </a:pPr>
            <a:r>
              <a:rPr lang="en-US" dirty="0" smtClean="0"/>
              <a:t>God prepared him.</a:t>
            </a:r>
          </a:p>
          <a:p>
            <a:pPr marL="800100" lvl="1" indent="-342900">
              <a:buFont typeface="+mj-lt"/>
              <a:buAutoNum type="arabicPeriod"/>
            </a:pPr>
            <a:r>
              <a:rPr lang="en-US" dirty="0" smtClean="0"/>
              <a:t>God called him to be a leader.</a:t>
            </a:r>
          </a:p>
          <a:p>
            <a:pPr marL="800100" lvl="1" indent="-342900">
              <a:buFont typeface="+mj-lt"/>
              <a:buAutoNum type="arabicPeriod"/>
            </a:pPr>
            <a:r>
              <a:rPr lang="en-US" dirty="0" smtClean="0"/>
              <a:t>Moses </a:t>
            </a:r>
            <a:r>
              <a:rPr lang="en-US" dirty="0" smtClean="0"/>
              <a:t>led </a:t>
            </a:r>
            <a:r>
              <a:rPr lang="en-US" dirty="0" smtClean="0"/>
              <a:t>the Israelites out of </a:t>
            </a:r>
            <a:r>
              <a:rPr lang="en-US" dirty="0" smtClean="0"/>
              <a:t>Egypt (and parted the waters of the Red Sea to make that happen!) </a:t>
            </a:r>
            <a:r>
              <a:rPr lang="en-US" dirty="0" smtClean="0"/>
              <a:t>and through a great</a:t>
            </a:r>
            <a:br>
              <a:rPr lang="en-US" dirty="0" smtClean="0"/>
            </a:br>
            <a:r>
              <a:rPr lang="en-US" dirty="0" smtClean="0"/>
              <a:t>wilderness—journey that took much longer than expected!</a:t>
            </a:r>
          </a:p>
          <a:p>
            <a:pPr marL="285750" indent="-285750">
              <a:buFont typeface="Arial" pitchFamily="34" charset="0"/>
              <a:buChar char="•"/>
            </a:pPr>
            <a:r>
              <a:rPr lang="en-US" b="1" dirty="0" smtClean="0"/>
              <a:t>BUT</a:t>
            </a:r>
            <a:r>
              <a:rPr lang="en-US" dirty="0" smtClean="0"/>
              <a:t> most important, how –</a:t>
            </a:r>
          </a:p>
          <a:p>
            <a:pPr marL="800100" lvl="1" indent="-342900">
              <a:buFont typeface="+mj-lt"/>
              <a:buAutoNum type="arabicPeriod" startAt="4"/>
            </a:pPr>
            <a:r>
              <a:rPr lang="en-US" dirty="0" smtClean="0"/>
              <a:t>Moses taught the Israelites to…</a:t>
            </a:r>
          </a:p>
          <a:p>
            <a:pPr marL="1257300" lvl="2" indent="-342900">
              <a:buFont typeface="Courier New" pitchFamily="49" charset="0"/>
              <a:buChar char="o"/>
            </a:pPr>
            <a:r>
              <a:rPr lang="en-US" dirty="0" smtClean="0"/>
              <a:t>Reverence the LORD God and worship Him</a:t>
            </a:r>
            <a:endParaRPr lang="en-US" dirty="0" smtClean="0"/>
          </a:p>
          <a:p>
            <a:pPr marL="1257300" lvl="2" indent="-342900">
              <a:buFont typeface="Courier New" pitchFamily="49" charset="0"/>
              <a:buChar char="o"/>
            </a:pPr>
            <a:r>
              <a:rPr lang="en-US" dirty="0" smtClean="0"/>
              <a:t>Offer substitute sacrifices to atone for their sins—</a:t>
            </a:r>
            <a:br>
              <a:rPr lang="en-US" dirty="0" smtClean="0"/>
            </a:br>
            <a:r>
              <a:rPr lang="en-US" dirty="0" smtClean="0"/>
              <a:t>personally and as a nation.</a:t>
            </a:r>
          </a:p>
        </p:txBody>
      </p:sp>
    </p:spTree>
    <p:extLst>
      <p:ext uri="{BB962C8B-B14F-4D97-AF65-F5344CB8AC3E}">
        <p14:creationId xmlns:p14="http://schemas.microsoft.com/office/powerpoint/2010/main" val="1561836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0" y="0"/>
            <a:ext cx="1067921" cy="369332"/>
          </a:xfrm>
          <a:prstGeom prst="rect">
            <a:avLst/>
          </a:prstGeom>
          <a:noFill/>
        </p:spPr>
        <p:txBody>
          <a:bodyPr wrap="none" rtlCol="0">
            <a:spAutoFit/>
          </a:bodyPr>
          <a:lstStyle/>
          <a:p>
            <a:r>
              <a:rPr lang="en-US" b="1" dirty="0" smtClean="0"/>
              <a:t>7. Joshua</a:t>
            </a:r>
            <a:endParaRPr lang="en-US" b="1" dirty="0"/>
          </a:p>
        </p:txBody>
      </p:sp>
      <p:sp>
        <p:nvSpPr>
          <p:cNvPr id="11" name="TextBox 10"/>
          <p:cNvSpPr txBox="1"/>
          <p:nvPr/>
        </p:nvSpPr>
        <p:spPr>
          <a:xfrm>
            <a:off x="-1" y="4888468"/>
            <a:ext cx="1052596" cy="369332"/>
          </a:xfrm>
          <a:prstGeom prst="rect">
            <a:avLst/>
          </a:prstGeom>
          <a:noFill/>
        </p:spPr>
        <p:txBody>
          <a:bodyPr wrap="none" rtlCol="0">
            <a:spAutoFit/>
          </a:bodyPr>
          <a:lstStyle/>
          <a:p>
            <a:r>
              <a:rPr lang="en-US" b="1" dirty="0" smtClean="0"/>
              <a:t>8. Judges</a:t>
            </a:r>
            <a:endParaRPr lang="en-US" b="1" dirty="0"/>
          </a:p>
        </p:txBody>
      </p:sp>
      <p:sp>
        <p:nvSpPr>
          <p:cNvPr id="12" name="TextBox 11"/>
          <p:cNvSpPr txBox="1"/>
          <p:nvPr/>
        </p:nvSpPr>
        <p:spPr>
          <a:xfrm>
            <a:off x="0" y="381000"/>
            <a:ext cx="6781800" cy="3970318"/>
          </a:xfrm>
          <a:prstGeom prst="rect">
            <a:avLst/>
          </a:prstGeom>
          <a:noFill/>
        </p:spPr>
        <p:txBody>
          <a:bodyPr wrap="square" rtlCol="0">
            <a:spAutoFit/>
          </a:bodyPr>
          <a:lstStyle/>
          <a:p>
            <a:pPr marL="285750" indent="-285750">
              <a:buFont typeface="Arial" pitchFamily="34" charset="0"/>
              <a:buChar char="•"/>
            </a:pPr>
            <a:r>
              <a:rPr lang="en-US" dirty="0" smtClean="0"/>
              <a:t>When Moses died, the Israelites must have thought – </a:t>
            </a:r>
            <a:r>
              <a:rPr lang="en-US" i="1" dirty="0" smtClean="0"/>
              <a:t>“How will we ever replace him?!”  </a:t>
            </a:r>
            <a:r>
              <a:rPr lang="en-US" dirty="0" smtClean="0"/>
              <a:t>But they didn’t have to—God would do that.</a:t>
            </a:r>
          </a:p>
          <a:p>
            <a:pPr marL="285750" indent="-285750">
              <a:buFont typeface="Arial" pitchFamily="34" charset="0"/>
              <a:buChar char="•"/>
            </a:pPr>
            <a:r>
              <a:rPr lang="en-US" dirty="0" smtClean="0"/>
              <a:t>God spoke to Joshua, </a:t>
            </a:r>
            <a:r>
              <a:rPr lang="en-US" smtClean="0"/>
              <a:t>who had </a:t>
            </a:r>
            <a:r>
              <a:rPr lang="en-US" dirty="0" smtClean="0"/>
              <a:t>been Moses’ servant and said, </a:t>
            </a:r>
            <a:br>
              <a:rPr lang="en-US" dirty="0" smtClean="0"/>
            </a:br>
            <a:r>
              <a:rPr lang="en-US" i="1" dirty="0" smtClean="0"/>
              <a:t>“Just as I was with Moses, even so I’ll be with you!”</a:t>
            </a:r>
          </a:p>
          <a:p>
            <a:pPr marL="285750" indent="-285750">
              <a:buFont typeface="Arial" pitchFamily="34" charset="0"/>
              <a:buChar char="•"/>
            </a:pPr>
            <a:r>
              <a:rPr lang="en-US" dirty="0" smtClean="0"/>
              <a:t>And God demonstrated His faithfulness to that promise</a:t>
            </a:r>
            <a:r>
              <a:rPr lang="en-US" dirty="0"/>
              <a:t>:</a:t>
            </a:r>
            <a:r>
              <a:rPr lang="en-US" dirty="0" smtClean="0"/>
              <a:t>  </a:t>
            </a:r>
            <a:br>
              <a:rPr lang="en-US" dirty="0" smtClean="0"/>
            </a:br>
            <a:r>
              <a:rPr lang="en-US" dirty="0" smtClean="0"/>
              <a:t>Just as God used Moses to part the Red Sea for the Israelites to cross on dry land, 40 years later God stopped the flooded Jordan River for the same purpose under Joshua’s leadership.</a:t>
            </a:r>
          </a:p>
          <a:p>
            <a:pPr marL="285750" indent="-285750">
              <a:buFont typeface="Arial" pitchFamily="34" charset="0"/>
              <a:buChar char="•"/>
            </a:pPr>
            <a:r>
              <a:rPr lang="en-US" dirty="0" smtClean="0"/>
              <a:t>The story of Joshua’s leadership is divided into two sections in the book that bears his name:</a:t>
            </a:r>
          </a:p>
          <a:p>
            <a:pPr marL="742950" lvl="1" indent="-285750">
              <a:buFont typeface="Courier New" pitchFamily="49" charset="0"/>
              <a:buChar char="o"/>
            </a:pPr>
            <a:r>
              <a:rPr lang="en-US" dirty="0" smtClean="0"/>
              <a:t>Joshua led the Israelites in defeating the ungodly Canaanites nations who inhabited the promised land of Canaan.</a:t>
            </a:r>
          </a:p>
          <a:p>
            <a:pPr marL="742950" lvl="1" indent="-285750">
              <a:buFont typeface="Courier New" pitchFamily="49" charset="0"/>
              <a:buChar char="o"/>
            </a:pPr>
            <a:r>
              <a:rPr lang="en-US" dirty="0" smtClean="0"/>
              <a:t>Joshua wisely divided the land into 12 sections and distributed these to the twelve tribes of Israel.</a:t>
            </a:r>
          </a:p>
        </p:txBody>
      </p:sp>
      <p:sp>
        <p:nvSpPr>
          <p:cNvPr id="14" name="TextBox 13"/>
          <p:cNvSpPr txBox="1"/>
          <p:nvPr/>
        </p:nvSpPr>
        <p:spPr>
          <a:xfrm>
            <a:off x="-2" y="5257800"/>
            <a:ext cx="6781801" cy="3693319"/>
          </a:xfrm>
          <a:prstGeom prst="rect">
            <a:avLst/>
          </a:prstGeom>
          <a:noFill/>
        </p:spPr>
        <p:txBody>
          <a:bodyPr wrap="square" rtlCol="0">
            <a:spAutoFit/>
          </a:bodyPr>
          <a:lstStyle/>
          <a:p>
            <a:pPr marL="285750" indent="-285750">
              <a:buFont typeface="Arial" pitchFamily="34" charset="0"/>
              <a:buChar char="•"/>
            </a:pPr>
            <a:r>
              <a:rPr lang="en-US" dirty="0" smtClean="0"/>
              <a:t>The era of the judges was one of the darkest times in the life of the nation Israel—politically and spiritually.</a:t>
            </a:r>
          </a:p>
          <a:p>
            <a:pPr marL="285750" indent="-285750">
              <a:buFont typeface="Arial" pitchFamily="34" charset="0"/>
              <a:buChar char="•"/>
            </a:pPr>
            <a:r>
              <a:rPr lang="en-US" dirty="0" smtClean="0"/>
              <a:t>For more than 300 years—several downward spiraling sin-cycles characterized this era:</a:t>
            </a:r>
          </a:p>
          <a:p>
            <a:pPr marL="800100" lvl="1" indent="-342900">
              <a:buFont typeface="+mj-lt"/>
              <a:buAutoNum type="arabicPeriod"/>
            </a:pPr>
            <a:r>
              <a:rPr lang="en-US" dirty="0" smtClean="0"/>
              <a:t>The people would turn from the LORD God to worship idols.</a:t>
            </a:r>
          </a:p>
          <a:p>
            <a:pPr marL="800100" lvl="1" indent="-342900">
              <a:buFont typeface="+mj-lt"/>
              <a:buAutoNum type="arabicPeriod"/>
            </a:pPr>
            <a:r>
              <a:rPr lang="en-US" dirty="0" smtClean="0"/>
              <a:t>God would send oppressors (Moabites, Midianites, Canaanites, etc.) to rob and intimidate them.</a:t>
            </a:r>
          </a:p>
          <a:p>
            <a:pPr marL="800100" lvl="1" indent="-342900">
              <a:buFont typeface="+mj-lt"/>
              <a:buAutoNum type="arabicPeriod"/>
            </a:pPr>
            <a:r>
              <a:rPr lang="en-US" dirty="0" smtClean="0"/>
              <a:t>The people would cry to the LORD God for deliverance.</a:t>
            </a:r>
          </a:p>
          <a:p>
            <a:pPr marL="800100" lvl="1" indent="-342900">
              <a:buFont typeface="+mj-lt"/>
              <a:buAutoNum type="arabicPeriod"/>
            </a:pPr>
            <a:r>
              <a:rPr lang="en-US" dirty="0" smtClean="0"/>
              <a:t>God would raise up “judges” to deliver them.  But these </a:t>
            </a:r>
            <a:br>
              <a:rPr lang="en-US" dirty="0" smtClean="0"/>
            </a:br>
            <a:r>
              <a:rPr lang="en-US" dirty="0" smtClean="0"/>
              <a:t>so-called “judges” were local and generally not virtuous people.</a:t>
            </a:r>
          </a:p>
          <a:p>
            <a:pPr marL="342900" indent="-342900">
              <a:buFont typeface="Arial" pitchFamily="34" charset="0"/>
              <a:buChar char="•"/>
            </a:pPr>
            <a:r>
              <a:rPr lang="en-US" dirty="0" smtClean="0"/>
              <a:t>But the last judge – </a:t>
            </a:r>
            <a:r>
              <a:rPr lang="en-US" b="1" dirty="0" smtClean="0"/>
              <a:t>Samuel</a:t>
            </a:r>
            <a:r>
              <a:rPr lang="en-US" dirty="0" smtClean="0"/>
              <a:t> was the best!  He was a godly man who was well-respected by most all the people in the entire land.</a:t>
            </a:r>
          </a:p>
        </p:txBody>
      </p:sp>
    </p:spTree>
    <p:extLst>
      <p:ext uri="{BB962C8B-B14F-4D97-AF65-F5344CB8AC3E}">
        <p14:creationId xmlns:p14="http://schemas.microsoft.com/office/powerpoint/2010/main" val="3597809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0" y="0"/>
            <a:ext cx="1381084" cy="369332"/>
          </a:xfrm>
          <a:prstGeom prst="rect">
            <a:avLst/>
          </a:prstGeom>
          <a:noFill/>
        </p:spPr>
        <p:txBody>
          <a:bodyPr wrap="none" rtlCol="0">
            <a:spAutoFit/>
          </a:bodyPr>
          <a:lstStyle/>
          <a:p>
            <a:r>
              <a:rPr lang="en-US" b="1" dirty="0" smtClean="0"/>
              <a:t>9. Monarchy</a:t>
            </a:r>
            <a:endParaRPr lang="en-US" b="1" dirty="0"/>
          </a:p>
        </p:txBody>
      </p:sp>
      <p:sp>
        <p:nvSpPr>
          <p:cNvPr id="11" name="TextBox 10"/>
          <p:cNvSpPr txBox="1"/>
          <p:nvPr/>
        </p:nvSpPr>
        <p:spPr>
          <a:xfrm>
            <a:off x="-1" y="4888468"/>
            <a:ext cx="1293944" cy="369332"/>
          </a:xfrm>
          <a:prstGeom prst="rect">
            <a:avLst/>
          </a:prstGeom>
          <a:noFill/>
        </p:spPr>
        <p:txBody>
          <a:bodyPr wrap="none" rtlCol="0">
            <a:spAutoFit/>
          </a:bodyPr>
          <a:lstStyle/>
          <a:p>
            <a:r>
              <a:rPr lang="en-US" b="1" dirty="0" smtClean="0"/>
              <a:t>10. Division</a:t>
            </a:r>
            <a:endParaRPr lang="en-US" b="1" dirty="0"/>
          </a:p>
        </p:txBody>
      </p:sp>
      <p:sp>
        <p:nvSpPr>
          <p:cNvPr id="12" name="TextBox 11"/>
          <p:cNvSpPr txBox="1"/>
          <p:nvPr/>
        </p:nvSpPr>
        <p:spPr>
          <a:xfrm>
            <a:off x="-1" y="381000"/>
            <a:ext cx="6781799" cy="3970318"/>
          </a:xfrm>
          <a:prstGeom prst="rect">
            <a:avLst/>
          </a:prstGeom>
          <a:noFill/>
        </p:spPr>
        <p:txBody>
          <a:bodyPr wrap="square" rtlCol="0">
            <a:spAutoFit/>
          </a:bodyPr>
          <a:lstStyle/>
          <a:p>
            <a:pPr marL="285750" indent="-285750">
              <a:buFont typeface="Arial" pitchFamily="34" charset="0"/>
              <a:buChar char="•"/>
            </a:pPr>
            <a:r>
              <a:rPr lang="en-US" i="1" dirty="0" smtClean="0"/>
              <a:t>“We don’t care how good a leader Samuel is,” </a:t>
            </a:r>
            <a:r>
              <a:rPr lang="en-US" dirty="0" smtClean="0"/>
              <a:t>the people must have said. They insisted on having a king “like all the other nations.”</a:t>
            </a:r>
          </a:p>
          <a:p>
            <a:pPr marL="285750" indent="-285750">
              <a:buFont typeface="Arial" pitchFamily="34" charset="0"/>
              <a:buChar char="•"/>
            </a:pPr>
            <a:r>
              <a:rPr lang="en-US" dirty="0" smtClean="0"/>
              <a:t>So God gave them what they wanted—sort of.  God didn’t give them a king-only monarchy, but He did give them a theocratic-monarchy—He would rule over them </a:t>
            </a:r>
            <a:r>
              <a:rPr lang="en-US" u="sng" dirty="0" smtClean="0"/>
              <a:t>through a human king</a:t>
            </a:r>
            <a:r>
              <a:rPr lang="en-US" dirty="0" smtClean="0"/>
              <a:t>.</a:t>
            </a:r>
          </a:p>
          <a:p>
            <a:pPr marL="285750" indent="-285750">
              <a:buFont typeface="Arial" pitchFamily="34" charset="0"/>
              <a:buChar char="•"/>
            </a:pPr>
            <a:r>
              <a:rPr lang="en-US" b="1" dirty="0" smtClean="0"/>
              <a:t>Saul</a:t>
            </a:r>
            <a:r>
              <a:rPr lang="en-US" dirty="0" smtClean="0"/>
              <a:t>, from the tribe of Benjamin, was head and shoulders taller than his peers and seemed like an obvious choice to be Israel’s first king, but flaws in his character gradually doomed him.</a:t>
            </a:r>
          </a:p>
          <a:p>
            <a:pPr marL="285750" indent="-285750">
              <a:buFont typeface="Arial" pitchFamily="34" charset="0"/>
              <a:buChar char="•"/>
            </a:pPr>
            <a:r>
              <a:rPr lang="en-US" dirty="0" smtClean="0"/>
              <a:t>Then </a:t>
            </a:r>
            <a:r>
              <a:rPr lang="en-US" b="1" dirty="0" smtClean="0"/>
              <a:t>David</a:t>
            </a:r>
            <a:r>
              <a:rPr lang="en-US" dirty="0" smtClean="0"/>
              <a:t>, from the tribe of Judah—a not-so-obvious candidate to be king–proved to be Israel’s greatest king because He was a “man after God’s own heart.”  God promised David that his dynasty would be an everlasting dynasty.</a:t>
            </a:r>
          </a:p>
          <a:p>
            <a:pPr marL="285750" indent="-285750">
              <a:buFont typeface="Arial" pitchFamily="34" charset="0"/>
              <a:buChar char="•"/>
            </a:pPr>
            <a:r>
              <a:rPr lang="en-US" dirty="0" smtClean="0"/>
              <a:t>David’s son </a:t>
            </a:r>
            <a:r>
              <a:rPr lang="en-US" b="1" dirty="0" smtClean="0"/>
              <a:t>Solomon</a:t>
            </a:r>
            <a:r>
              <a:rPr lang="en-US" dirty="0" smtClean="0"/>
              <a:t> got off to a great start, but his commitment to the </a:t>
            </a:r>
            <a:r>
              <a:rPr lang="en-US" u="sng" dirty="0" smtClean="0"/>
              <a:t>one true God </a:t>
            </a:r>
            <a:r>
              <a:rPr lang="en-US" dirty="0" smtClean="0"/>
              <a:t>faltered under the influence of pagan wives.</a:t>
            </a:r>
            <a:endParaRPr lang="en-US" dirty="0"/>
          </a:p>
        </p:txBody>
      </p:sp>
      <p:sp>
        <p:nvSpPr>
          <p:cNvPr id="14" name="TextBox 13"/>
          <p:cNvSpPr txBox="1"/>
          <p:nvPr/>
        </p:nvSpPr>
        <p:spPr>
          <a:xfrm>
            <a:off x="-2" y="5257800"/>
            <a:ext cx="6781801" cy="3693319"/>
          </a:xfrm>
          <a:prstGeom prst="rect">
            <a:avLst/>
          </a:prstGeom>
          <a:noFill/>
        </p:spPr>
        <p:txBody>
          <a:bodyPr wrap="square" rtlCol="0">
            <a:spAutoFit/>
          </a:bodyPr>
          <a:lstStyle/>
          <a:p>
            <a:pPr marL="285750" indent="-285750">
              <a:buFont typeface="Arial" pitchFamily="34" charset="0"/>
              <a:buChar char="•"/>
            </a:pPr>
            <a:r>
              <a:rPr lang="en-US" dirty="0" smtClean="0"/>
              <a:t>Israel’s temporarily realized dream of </a:t>
            </a:r>
            <a:r>
              <a:rPr lang="en-US" u="sng" dirty="0" smtClean="0"/>
              <a:t>12 tribes united in one great kingdom</a:t>
            </a:r>
            <a:r>
              <a:rPr lang="en-US" dirty="0" smtClean="0"/>
              <a:t> began to deteriorate when Solomon pursued false gods.</a:t>
            </a:r>
          </a:p>
          <a:p>
            <a:pPr marL="285750" indent="-285750">
              <a:buFont typeface="Arial" pitchFamily="34" charset="0"/>
              <a:buChar char="•"/>
            </a:pPr>
            <a:r>
              <a:rPr lang="en-US" dirty="0" smtClean="0"/>
              <a:t>But it was Solomon’s son Rehoboam who made the fatal mistake of listening to foolish advice.  King Rehoboam’s decision to be more autocratic than his father resulted in a division of the kingdom.</a:t>
            </a:r>
          </a:p>
          <a:p>
            <a:pPr marL="285750" indent="-285750">
              <a:buFont typeface="Arial" pitchFamily="34" charset="0"/>
              <a:buChar char="•"/>
            </a:pPr>
            <a:r>
              <a:rPr lang="en-US" dirty="0" smtClean="0"/>
              <a:t>Ten northern tribes followed Jeroboam as their king and became known as the “Northern Kingdom” or “Israel.” All 20 kings who ruled this Northern Kingdom were evil.</a:t>
            </a:r>
          </a:p>
          <a:p>
            <a:pPr marL="285750" indent="-285750">
              <a:buFont typeface="Arial" pitchFamily="34" charset="0"/>
              <a:buChar char="•"/>
            </a:pPr>
            <a:r>
              <a:rPr lang="en-US" dirty="0" smtClean="0"/>
              <a:t>Rehoboam’s </a:t>
            </a:r>
            <a:r>
              <a:rPr lang="en-US" dirty="0" smtClean="0"/>
              <a:t>“Southern Kingdom” was left with only two southern tribes—Judah and Benjamin.  It became known simply as the Kingdom of Judah, after the name of its more prominent tribe.</a:t>
            </a:r>
          </a:p>
          <a:p>
            <a:pPr marL="285750" indent="-285750">
              <a:buFont typeface="Arial" pitchFamily="34" charset="0"/>
              <a:buChar char="•"/>
            </a:pPr>
            <a:r>
              <a:rPr lang="en-US" dirty="0" smtClean="0"/>
              <a:t>More than half of Judah’s kings were evil, but there were a few notable exceptions of good or godly kings.</a:t>
            </a:r>
          </a:p>
        </p:txBody>
      </p:sp>
    </p:spTree>
    <p:extLst>
      <p:ext uri="{BB962C8B-B14F-4D97-AF65-F5344CB8AC3E}">
        <p14:creationId xmlns:p14="http://schemas.microsoft.com/office/powerpoint/2010/main" val="2387796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0" y="0"/>
            <a:ext cx="978153" cy="369332"/>
          </a:xfrm>
          <a:prstGeom prst="rect">
            <a:avLst/>
          </a:prstGeom>
          <a:noFill/>
        </p:spPr>
        <p:txBody>
          <a:bodyPr wrap="none" rtlCol="0">
            <a:spAutoFit/>
          </a:bodyPr>
          <a:lstStyle/>
          <a:p>
            <a:r>
              <a:rPr lang="en-US" b="1" dirty="0" smtClean="0"/>
              <a:t>11. Exile</a:t>
            </a:r>
            <a:endParaRPr lang="en-US" b="1" dirty="0"/>
          </a:p>
        </p:txBody>
      </p:sp>
      <p:sp>
        <p:nvSpPr>
          <p:cNvPr id="11" name="TextBox 10"/>
          <p:cNvSpPr txBox="1"/>
          <p:nvPr/>
        </p:nvSpPr>
        <p:spPr>
          <a:xfrm>
            <a:off x="-1" y="4888468"/>
            <a:ext cx="1181542" cy="369332"/>
          </a:xfrm>
          <a:prstGeom prst="rect">
            <a:avLst/>
          </a:prstGeom>
          <a:noFill/>
        </p:spPr>
        <p:txBody>
          <a:bodyPr wrap="none" rtlCol="0">
            <a:spAutoFit/>
          </a:bodyPr>
          <a:lstStyle/>
          <a:p>
            <a:r>
              <a:rPr lang="en-US" b="1" dirty="0" smtClean="0"/>
              <a:t>12. Return</a:t>
            </a:r>
            <a:endParaRPr lang="en-US" b="1" dirty="0"/>
          </a:p>
        </p:txBody>
      </p:sp>
      <p:sp>
        <p:nvSpPr>
          <p:cNvPr id="12" name="TextBox 11"/>
          <p:cNvSpPr txBox="1"/>
          <p:nvPr/>
        </p:nvSpPr>
        <p:spPr>
          <a:xfrm>
            <a:off x="0" y="381000"/>
            <a:ext cx="6553200" cy="3693319"/>
          </a:xfrm>
          <a:prstGeom prst="rect">
            <a:avLst/>
          </a:prstGeom>
          <a:noFill/>
        </p:spPr>
        <p:txBody>
          <a:bodyPr wrap="square" rtlCol="0">
            <a:spAutoFit/>
          </a:bodyPr>
          <a:lstStyle/>
          <a:p>
            <a:pPr marL="285750" indent="-285750">
              <a:buFont typeface="Arial" pitchFamily="34" charset="0"/>
              <a:buChar char="•"/>
            </a:pPr>
            <a:r>
              <a:rPr lang="en-US" dirty="0" smtClean="0"/>
              <a:t>But the worst was not over for Israel and Judah.  Their continued slide into apostasy (“turning away from God”) eventually led to God’s judgment in the form of exiles for both kingdoms.</a:t>
            </a:r>
          </a:p>
          <a:p>
            <a:pPr marL="285750" indent="-285750">
              <a:buFont typeface="Arial" pitchFamily="34" charset="0"/>
              <a:buChar char="•"/>
            </a:pPr>
            <a:r>
              <a:rPr lang="en-US" dirty="0" smtClean="0"/>
              <a:t>God was less patient with the Northern Kingdom, because of their long unbroken succession of evil kings.  In 722 B.C. the mighty and fearsome kingdom of Assyria conquered Israel and scattered most of the Israelites throughout other parts of Assyria’s kingdom—never to return or be heard from again!</a:t>
            </a:r>
          </a:p>
          <a:p>
            <a:pPr marL="285750" indent="-285750">
              <a:buFont typeface="Arial" pitchFamily="34" charset="0"/>
              <a:buChar char="•"/>
            </a:pPr>
            <a:r>
              <a:rPr lang="en-US" dirty="0" smtClean="0"/>
              <a:t>Beginning in about 605 B.C., Babylonians captured Judah and began to exile them in waves to Babylon.</a:t>
            </a:r>
          </a:p>
          <a:p>
            <a:pPr marL="285750" indent="-285750">
              <a:buFont typeface="Arial" pitchFamily="34" charset="0"/>
              <a:buChar char="•"/>
            </a:pPr>
            <a:r>
              <a:rPr lang="en-US" dirty="0" smtClean="0"/>
              <a:t>But Jeremiah, a faithful prophet of God who remained in Jerusalem during most of the time of exile, predicted that the Jewish captives would return from exile after 70 years.</a:t>
            </a:r>
          </a:p>
        </p:txBody>
      </p:sp>
      <p:sp>
        <p:nvSpPr>
          <p:cNvPr id="14" name="TextBox 13"/>
          <p:cNvSpPr txBox="1"/>
          <p:nvPr/>
        </p:nvSpPr>
        <p:spPr>
          <a:xfrm>
            <a:off x="-2" y="5257800"/>
            <a:ext cx="6781801" cy="3693319"/>
          </a:xfrm>
          <a:prstGeom prst="rect">
            <a:avLst/>
          </a:prstGeom>
          <a:noFill/>
        </p:spPr>
        <p:txBody>
          <a:bodyPr wrap="square" rtlCol="0">
            <a:spAutoFit/>
          </a:bodyPr>
          <a:lstStyle/>
          <a:p>
            <a:pPr marL="285750" indent="-285750">
              <a:buFont typeface="Arial" pitchFamily="34" charset="0"/>
              <a:buChar char="•"/>
            </a:pPr>
            <a:r>
              <a:rPr lang="en-US" dirty="0" smtClean="0"/>
              <a:t>As was just mentioned, those exiled from the Northern Kingdom by the Assyrians never returned! </a:t>
            </a:r>
          </a:p>
          <a:p>
            <a:pPr marL="285750" indent="-285750">
              <a:buFont typeface="Arial" pitchFamily="34" charset="0"/>
              <a:buChar char="•"/>
            </a:pPr>
            <a:r>
              <a:rPr lang="en-US" dirty="0" smtClean="0"/>
              <a:t>But, just as Jeremiah had predicted, Jews from the Babylonian exile did begin to return in 536 B.C.</a:t>
            </a:r>
          </a:p>
          <a:p>
            <a:pPr marL="742950" lvl="1" indent="-285750">
              <a:buFont typeface="Courier New" pitchFamily="49" charset="0"/>
              <a:buChar char="o"/>
            </a:pPr>
            <a:r>
              <a:rPr lang="en-US" b="1" dirty="0" smtClean="0"/>
              <a:t>Zerubbabel</a:t>
            </a:r>
            <a:r>
              <a:rPr lang="en-US" dirty="0" smtClean="0"/>
              <a:t> led a group of about 50,000 Jews who returned from Babylon to Jerusalem to rebuild the temple.</a:t>
            </a:r>
          </a:p>
          <a:p>
            <a:pPr marL="742950" lvl="1" indent="-285750">
              <a:buFont typeface="Courier New" pitchFamily="49" charset="0"/>
              <a:buChar char="o"/>
            </a:pPr>
            <a:r>
              <a:rPr lang="en-US" dirty="0" smtClean="0"/>
              <a:t>Later, </a:t>
            </a:r>
            <a:r>
              <a:rPr lang="en-US" b="1" dirty="0" smtClean="0"/>
              <a:t>Nehemiah</a:t>
            </a:r>
            <a:r>
              <a:rPr lang="en-US" dirty="0" smtClean="0"/>
              <a:t> returned to Jerusalem to rebuild the city’s walls.</a:t>
            </a:r>
          </a:p>
          <a:p>
            <a:pPr marL="742950" lvl="1" indent="-285750">
              <a:buFont typeface="Courier New" pitchFamily="49" charset="0"/>
              <a:buChar char="o"/>
            </a:pPr>
            <a:r>
              <a:rPr lang="en-US" b="1" dirty="0" smtClean="0"/>
              <a:t>Ezra</a:t>
            </a:r>
            <a:r>
              <a:rPr lang="en-US" dirty="0" smtClean="0"/>
              <a:t>, a priest and scribe, returned to Jerusalem to lead the people in a revived commitment to God’s law.</a:t>
            </a:r>
            <a:endParaRPr lang="en-US" dirty="0"/>
          </a:p>
          <a:p>
            <a:pPr marL="285750" indent="-285750">
              <a:buFont typeface="Arial" pitchFamily="34" charset="0"/>
              <a:buChar char="•"/>
            </a:pPr>
            <a:r>
              <a:rPr lang="en-US" dirty="0" smtClean="0"/>
              <a:t>But, perhaps the highlights of this era were the prophecies of </a:t>
            </a:r>
            <a:r>
              <a:rPr lang="en-US" b="1" dirty="0" smtClean="0"/>
              <a:t>Haggai</a:t>
            </a:r>
            <a:r>
              <a:rPr lang="en-US" dirty="0" smtClean="0"/>
              <a:t>, </a:t>
            </a:r>
            <a:r>
              <a:rPr lang="en-US" b="1" dirty="0" smtClean="0"/>
              <a:t>Zechariah</a:t>
            </a:r>
            <a:r>
              <a:rPr lang="en-US" dirty="0" smtClean="0"/>
              <a:t>, and </a:t>
            </a:r>
            <a:r>
              <a:rPr lang="en-US" b="1" dirty="0" smtClean="0"/>
              <a:t>Malachi</a:t>
            </a:r>
            <a:r>
              <a:rPr lang="en-US" dirty="0" smtClean="0"/>
              <a:t> – who preached and wrote about a coming Jewish King and a bright future for God’s people.</a:t>
            </a:r>
          </a:p>
        </p:txBody>
      </p:sp>
    </p:spTree>
    <p:extLst>
      <p:ext uri="{BB962C8B-B14F-4D97-AF65-F5344CB8AC3E}">
        <p14:creationId xmlns:p14="http://schemas.microsoft.com/office/powerpoint/2010/main" val="36820692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2538</TotalTime>
  <Words>1041</Words>
  <Application>Microsoft Office PowerPoint</Application>
  <PresentationFormat>Letter Paper (8.5x11 in)</PresentationFormat>
  <Paragraphs>80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Haston, Wayne</cp:lastModifiedBy>
  <cp:revision>71</cp:revision>
  <cp:lastPrinted>2014-02-21T15:46:59Z</cp:lastPrinted>
  <dcterms:created xsi:type="dcterms:W3CDTF">2013-03-05T23:27:23Z</dcterms:created>
  <dcterms:modified xsi:type="dcterms:W3CDTF">2014-02-21T19:22:45Z</dcterms:modified>
</cp:coreProperties>
</file>