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Lst>
  <p:notesMasterIdLst>
    <p:notesMasterId r:id="rId32"/>
  </p:notesMasterIdLst>
  <p:sldIdLst>
    <p:sldId id="882" r:id="rId6"/>
    <p:sldId id="886" r:id="rId7"/>
    <p:sldId id="870" r:id="rId8"/>
    <p:sldId id="887" r:id="rId9"/>
    <p:sldId id="880" r:id="rId10"/>
    <p:sldId id="888" r:id="rId11"/>
    <p:sldId id="889" r:id="rId12"/>
    <p:sldId id="890" r:id="rId13"/>
    <p:sldId id="891" r:id="rId14"/>
    <p:sldId id="892" r:id="rId15"/>
    <p:sldId id="894" r:id="rId16"/>
    <p:sldId id="896" r:id="rId17"/>
    <p:sldId id="308" r:id="rId18"/>
    <p:sldId id="898" r:id="rId19"/>
    <p:sldId id="897" r:id="rId20"/>
    <p:sldId id="899" r:id="rId21"/>
    <p:sldId id="906" r:id="rId22"/>
    <p:sldId id="905" r:id="rId23"/>
    <p:sldId id="900" r:id="rId24"/>
    <p:sldId id="901" r:id="rId25"/>
    <p:sldId id="902" r:id="rId26"/>
    <p:sldId id="903" r:id="rId27"/>
    <p:sldId id="819" r:id="rId28"/>
    <p:sldId id="876" r:id="rId29"/>
    <p:sldId id="904" r:id="rId30"/>
    <p:sldId id="893"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5454D"/>
    <a:srgbClr val="B686DA"/>
    <a:srgbClr val="A12B93"/>
    <a:srgbClr val="FDDD66"/>
    <a:srgbClr val="72A354"/>
    <a:srgbClr val="BAE1F8"/>
    <a:srgbClr val="BEE4F8"/>
    <a:srgbClr val="74AFDF"/>
    <a:srgbClr val="F58238"/>
    <a:srgbClr val="F67F3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365D425-DAEB-4DA5-A448-CD9E3CD92CC0}" v="1" dt="2026-01-22T15:40:07.5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40" autoAdjust="0"/>
    <p:restoredTop sz="94660"/>
  </p:normalViewPr>
  <p:slideViewPr>
    <p:cSldViewPr snapToGrid="0">
      <p:cViewPr varScale="1">
        <p:scale>
          <a:sx n="117" d="100"/>
          <a:sy n="117" d="100"/>
        </p:scale>
        <p:origin x="246" y="108"/>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an Brown" userId="0d553e0b-7de6-44b1-a5c2-115d1ad30799" providerId="ADAL" clId="{3BC13318-69C7-46ED-BB35-6B1842D1FADF}"/>
    <pc:docChg chg="modSld">
      <pc:chgData name="Jean Brown" userId="0d553e0b-7de6-44b1-a5c2-115d1ad30799" providerId="ADAL" clId="{3BC13318-69C7-46ED-BB35-6B1842D1FADF}" dt="2026-01-22T15:47:47.425" v="84" actId="20577"/>
      <pc:docMkLst>
        <pc:docMk/>
      </pc:docMkLst>
      <pc:sldChg chg="modSp mod">
        <pc:chgData name="Jean Brown" userId="0d553e0b-7de6-44b1-a5c2-115d1ad30799" providerId="ADAL" clId="{3BC13318-69C7-46ED-BB35-6B1842D1FADF}" dt="2026-01-22T15:47:47.425" v="84" actId="20577"/>
        <pc:sldMkLst>
          <pc:docMk/>
          <pc:sldMk cId="3877296975" sldId="819"/>
        </pc:sldMkLst>
        <pc:spChg chg="mod">
          <ac:chgData name="Jean Brown" userId="0d553e0b-7de6-44b1-a5c2-115d1ad30799" providerId="ADAL" clId="{3BC13318-69C7-46ED-BB35-6B1842D1FADF}" dt="2026-01-22T15:47:47.425" v="84" actId="20577"/>
          <ac:spMkLst>
            <pc:docMk/>
            <pc:sldMk cId="3877296975" sldId="819"/>
            <ac:spMk id="13" creationId="{756DFD85-5AEC-0D62-997A-3DD89834F18E}"/>
          </ac:spMkLst>
        </pc:spChg>
      </pc:sldChg>
      <pc:sldChg chg="modSp mod">
        <pc:chgData name="Jean Brown" userId="0d553e0b-7de6-44b1-a5c2-115d1ad30799" providerId="ADAL" clId="{3BC13318-69C7-46ED-BB35-6B1842D1FADF}" dt="2026-01-22T14:24:29.448" v="3" actId="1076"/>
        <pc:sldMkLst>
          <pc:docMk/>
          <pc:sldMk cId="58919021" sldId="880"/>
        </pc:sldMkLst>
        <pc:picChg chg="mod">
          <ac:chgData name="Jean Brown" userId="0d553e0b-7de6-44b1-a5c2-115d1ad30799" providerId="ADAL" clId="{3BC13318-69C7-46ED-BB35-6B1842D1FADF}" dt="2026-01-22T14:24:29.448" v="3" actId="1076"/>
          <ac:picMkLst>
            <pc:docMk/>
            <pc:sldMk cId="58919021" sldId="880"/>
            <ac:picMk id="5" creationId="{542B2FD1-9C73-3583-82DC-4B706C6AC5E8}"/>
          </ac:picMkLst>
        </pc:picChg>
      </pc:sldChg>
      <pc:sldChg chg="modSp">
        <pc:chgData name="Jean Brown" userId="0d553e0b-7de6-44b1-a5c2-115d1ad30799" providerId="ADAL" clId="{3BC13318-69C7-46ED-BB35-6B1842D1FADF}" dt="2026-01-22T15:40:07.560" v="4" actId="20577"/>
        <pc:sldMkLst>
          <pc:docMk/>
          <pc:sldMk cId="2231177607" sldId="902"/>
        </pc:sldMkLst>
        <pc:spChg chg="mod">
          <ac:chgData name="Jean Brown" userId="0d553e0b-7de6-44b1-a5c2-115d1ad30799" providerId="ADAL" clId="{3BC13318-69C7-46ED-BB35-6B1842D1FADF}" dt="2026-01-22T15:40:07.560" v="4" actId="20577"/>
          <ac:spMkLst>
            <pc:docMk/>
            <pc:sldMk cId="2231177607" sldId="902"/>
            <ac:spMk id="2" creationId="{28BD8D73-C341-2E03-0C4C-4319378361FD}"/>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903-8318-4B3B-A3AF-5CF83F63DFE4}" type="datetimeFigureOut">
              <a:rPr lang="en-US" smtClean="0"/>
              <a:t>1/22/2026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1E73-4BC7-4B5B-8BB7-F9CFBDBE5AA7}" type="slidenum">
              <a:rPr lang="en-US" smtClean="0"/>
              <a:t>‹#›</a:t>
            </a:fld>
            <a:endParaRPr lang="en-US"/>
          </a:p>
        </p:txBody>
      </p:sp>
    </p:spTree>
    <p:extLst>
      <p:ext uri="{BB962C8B-B14F-4D97-AF65-F5344CB8AC3E}">
        <p14:creationId xmlns:p14="http://schemas.microsoft.com/office/powerpoint/2010/main" val="193686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035-7C99-CD24-A93C-236ED134A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DB539-6498-3E32-0A04-3FD79773C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D12F8-42E1-29F8-48C2-578D43B72334}"/>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E58ED49B-882C-0866-B803-2E5D9A052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0AA91-820B-25F2-8DBF-2D640A8A1C8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5704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64D5-BBE2-868A-F6F8-55F597E9A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F7043-E120-820A-DACE-DC1D58144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AF51-722C-0E14-6106-EF1758C9F68E}"/>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29A8127E-E168-7830-2127-0B2FFDE0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A1AA2-D000-95BF-24D1-3E998C608BA3}"/>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3294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BB47C6-4C58-E99F-CA6B-E2A8BF4F0F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BD8AC-08CB-0156-8C75-9398027A9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81B88-1690-810E-2984-97F7DCEB7D3E}"/>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DB916BE1-B7E4-0FF5-35C0-8B1D574D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2D68-11F3-6185-A5BC-66AD1A2E5288}"/>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12349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8822D40-60F8-4662-BE3E-DA540B2A6E76}"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3D913-418E-467F-A99C-626B4238FD73}" type="slidenum">
              <a:rPr lang="en-US" smtClean="0"/>
              <a:t>‹#›</a:t>
            </a:fld>
            <a:endParaRPr lang="en-US"/>
          </a:p>
        </p:txBody>
      </p:sp>
    </p:spTree>
    <p:extLst>
      <p:ext uri="{BB962C8B-B14F-4D97-AF65-F5344CB8AC3E}">
        <p14:creationId xmlns:p14="http://schemas.microsoft.com/office/powerpoint/2010/main" val="1150288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822D40-60F8-4662-BE3E-DA540B2A6E76}"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3D913-418E-467F-A99C-626B4238FD73}" type="slidenum">
              <a:rPr lang="en-US" smtClean="0"/>
              <a:t>‹#›</a:t>
            </a:fld>
            <a:endParaRPr lang="en-US"/>
          </a:p>
        </p:txBody>
      </p:sp>
    </p:spTree>
    <p:extLst>
      <p:ext uri="{BB962C8B-B14F-4D97-AF65-F5344CB8AC3E}">
        <p14:creationId xmlns:p14="http://schemas.microsoft.com/office/powerpoint/2010/main" val="23992319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822D40-60F8-4662-BE3E-DA540B2A6E76}"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3D913-418E-467F-A99C-626B4238FD73}" type="slidenum">
              <a:rPr lang="en-US" smtClean="0"/>
              <a:t>‹#›</a:t>
            </a:fld>
            <a:endParaRPr lang="en-US"/>
          </a:p>
        </p:txBody>
      </p:sp>
    </p:spTree>
    <p:extLst>
      <p:ext uri="{BB962C8B-B14F-4D97-AF65-F5344CB8AC3E}">
        <p14:creationId xmlns:p14="http://schemas.microsoft.com/office/powerpoint/2010/main" val="1935743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8822D40-60F8-4662-BE3E-DA540B2A6E76}"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3D913-418E-467F-A99C-626B4238FD73}" type="slidenum">
              <a:rPr lang="en-US" smtClean="0"/>
              <a:t>‹#›</a:t>
            </a:fld>
            <a:endParaRPr lang="en-US"/>
          </a:p>
        </p:txBody>
      </p:sp>
    </p:spTree>
    <p:extLst>
      <p:ext uri="{BB962C8B-B14F-4D97-AF65-F5344CB8AC3E}">
        <p14:creationId xmlns:p14="http://schemas.microsoft.com/office/powerpoint/2010/main" val="3000178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8822D40-60F8-4662-BE3E-DA540B2A6E76}" type="datetimeFigureOut">
              <a:rPr lang="en-US" smtClean="0"/>
              <a:t>1/22/2026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DE3D913-418E-467F-A99C-626B4238FD73}" type="slidenum">
              <a:rPr lang="en-US" smtClean="0"/>
              <a:t>‹#›</a:t>
            </a:fld>
            <a:endParaRPr lang="en-US"/>
          </a:p>
        </p:txBody>
      </p:sp>
    </p:spTree>
    <p:extLst>
      <p:ext uri="{BB962C8B-B14F-4D97-AF65-F5344CB8AC3E}">
        <p14:creationId xmlns:p14="http://schemas.microsoft.com/office/powerpoint/2010/main" val="590262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8822D40-60F8-4662-BE3E-DA540B2A6E76}" type="datetimeFigureOut">
              <a:rPr lang="en-US" smtClean="0"/>
              <a:t>1/22/2026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DE3D913-418E-467F-A99C-626B4238FD73}" type="slidenum">
              <a:rPr lang="en-US" smtClean="0"/>
              <a:t>‹#›</a:t>
            </a:fld>
            <a:endParaRPr lang="en-US"/>
          </a:p>
        </p:txBody>
      </p:sp>
    </p:spTree>
    <p:extLst>
      <p:ext uri="{BB962C8B-B14F-4D97-AF65-F5344CB8AC3E}">
        <p14:creationId xmlns:p14="http://schemas.microsoft.com/office/powerpoint/2010/main" val="10648178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822D40-60F8-4662-BE3E-DA540B2A6E76}" type="datetimeFigureOut">
              <a:rPr lang="en-US" smtClean="0"/>
              <a:t>1/22/2026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DE3D913-418E-467F-A99C-626B4238FD73}" type="slidenum">
              <a:rPr lang="en-US" smtClean="0"/>
              <a:t>‹#›</a:t>
            </a:fld>
            <a:endParaRPr lang="en-US"/>
          </a:p>
        </p:txBody>
      </p:sp>
    </p:spTree>
    <p:extLst>
      <p:ext uri="{BB962C8B-B14F-4D97-AF65-F5344CB8AC3E}">
        <p14:creationId xmlns:p14="http://schemas.microsoft.com/office/powerpoint/2010/main" val="41397617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822D40-60F8-4662-BE3E-DA540B2A6E76}"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3D913-418E-467F-A99C-626B4238FD73}" type="slidenum">
              <a:rPr lang="en-US" smtClean="0"/>
              <a:t>‹#›</a:t>
            </a:fld>
            <a:endParaRPr lang="en-US"/>
          </a:p>
        </p:txBody>
      </p:sp>
    </p:spTree>
    <p:extLst>
      <p:ext uri="{BB962C8B-B14F-4D97-AF65-F5344CB8AC3E}">
        <p14:creationId xmlns:p14="http://schemas.microsoft.com/office/powerpoint/2010/main" val="29704206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9003-DDF1-97A5-28A8-140984C49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1CD1-E694-B416-3035-A446E12CA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7A634-1DD1-0B39-91D8-113EE5798621}"/>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74AAED5F-71B9-6009-9168-9E726A836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F5FD2-37FB-A339-DEB0-4B3EBC5FF612}"/>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557325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8822D40-60F8-4662-BE3E-DA540B2A6E76}" type="datetimeFigureOut">
              <a:rPr lang="en-US" smtClean="0"/>
              <a:t>1/22/2026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DE3D913-418E-467F-A99C-626B4238FD73}" type="slidenum">
              <a:rPr lang="en-US" smtClean="0"/>
              <a:t>‹#›</a:t>
            </a:fld>
            <a:endParaRPr lang="en-US"/>
          </a:p>
        </p:txBody>
      </p:sp>
    </p:spTree>
    <p:extLst>
      <p:ext uri="{BB962C8B-B14F-4D97-AF65-F5344CB8AC3E}">
        <p14:creationId xmlns:p14="http://schemas.microsoft.com/office/powerpoint/2010/main" val="18689885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822D40-60F8-4662-BE3E-DA540B2A6E76}"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3D913-418E-467F-A99C-626B4238FD73}" type="slidenum">
              <a:rPr lang="en-US" smtClean="0"/>
              <a:t>‹#›</a:t>
            </a:fld>
            <a:endParaRPr lang="en-US"/>
          </a:p>
        </p:txBody>
      </p:sp>
    </p:spTree>
    <p:extLst>
      <p:ext uri="{BB962C8B-B14F-4D97-AF65-F5344CB8AC3E}">
        <p14:creationId xmlns:p14="http://schemas.microsoft.com/office/powerpoint/2010/main" val="18545182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8822D40-60F8-4662-BE3E-DA540B2A6E76}" type="datetimeFigureOut">
              <a:rPr lang="en-US" smtClean="0"/>
              <a:t>1/22/2026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DE3D913-418E-467F-A99C-626B4238FD73}" type="slidenum">
              <a:rPr lang="en-US" smtClean="0"/>
              <a:t>‹#›</a:t>
            </a:fld>
            <a:endParaRPr lang="en-US"/>
          </a:p>
        </p:txBody>
      </p:sp>
    </p:spTree>
    <p:extLst>
      <p:ext uri="{BB962C8B-B14F-4D97-AF65-F5344CB8AC3E}">
        <p14:creationId xmlns:p14="http://schemas.microsoft.com/office/powerpoint/2010/main" val="25414002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E00F-4ABA-AA40-998D-9F9BD88BB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450F0-16B2-24CD-ACA5-9E1660A08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02F7E9-53BF-88A0-3A9C-A8639017FA70}"/>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BDE226F7-1EAC-6B2D-D873-61C788CF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FC22-ECAE-09FB-396F-C68CCC4629EA}"/>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63524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5468-A64A-ADCC-E7F9-78CF9E1FC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C502F-FCB5-61F8-B4B6-5E700F85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5F0B6-3310-D96C-7187-C42BA3B7D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46508-E86E-EF2C-645B-EBB21A5D16AF}"/>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6" name="Footer Placeholder 5">
            <a:extLst>
              <a:ext uri="{FF2B5EF4-FFF2-40B4-BE49-F238E27FC236}">
                <a16:creationId xmlns:a16="http://schemas.microsoft.com/office/drawing/2014/main" id="{5C992BAF-D91E-EC50-0B06-3856F5CE8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4F01-4CE5-4513-3FFA-5900F218AC7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38052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C645-17F7-FDC3-B559-2E4C95FDB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D5A8E-82CE-D86C-F521-2AA0966D9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22CCC-803E-FC15-9724-794CAD4D8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2066C-287F-7D47-9EF4-DA205E845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34ADE-60DE-E25F-9032-45BFA853E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19EB3-60FC-9EA3-248B-87A96E479770}"/>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8" name="Footer Placeholder 7">
            <a:extLst>
              <a:ext uri="{FF2B5EF4-FFF2-40B4-BE49-F238E27FC236}">
                <a16:creationId xmlns:a16="http://schemas.microsoft.com/office/drawing/2014/main" id="{D17E98FA-5D40-1953-B207-45411C0B3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A5B27C-1CD6-14E0-E5DB-A366B42C1AA4}"/>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4876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C393-08C1-C8BF-F823-61FCE8EE0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8BDD3-E1AE-29E4-A8FA-E9FB459CAB7F}"/>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4" name="Footer Placeholder 3">
            <a:extLst>
              <a:ext uri="{FF2B5EF4-FFF2-40B4-BE49-F238E27FC236}">
                <a16:creationId xmlns:a16="http://schemas.microsoft.com/office/drawing/2014/main" id="{10EB44B4-BE48-0D09-04EB-A83CE27EF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614CA-B0B4-10AF-FA6A-F48BB25F9985}"/>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42038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4DFFD-FF1C-3690-997B-1FE584D8CEA8}"/>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3" name="Footer Placeholder 2">
            <a:extLst>
              <a:ext uri="{FF2B5EF4-FFF2-40B4-BE49-F238E27FC236}">
                <a16:creationId xmlns:a16="http://schemas.microsoft.com/office/drawing/2014/main" id="{FAE520B0-ED71-9BC4-1AF8-F22634BAA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AF4A5-824F-C014-B345-155001370D2C}"/>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9892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377B-4C77-EE8A-F7AA-AD76ECFC9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A9EA-5A6B-32FA-B358-DE08DCAB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01F93-2840-C3A7-A6DB-E9825AD6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F429-D4BA-E5F8-7D94-AD423608A62C}"/>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6" name="Footer Placeholder 5">
            <a:extLst>
              <a:ext uri="{FF2B5EF4-FFF2-40B4-BE49-F238E27FC236}">
                <a16:creationId xmlns:a16="http://schemas.microsoft.com/office/drawing/2014/main" id="{128D84A8-53A2-9EC7-52AB-67CBA89CE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CAC06-B66C-7B20-F609-E96A340924A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88189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127-75FA-3ED8-96CE-A5DE96CA6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B1D7-DCDF-99F8-7383-5E2608AF2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DD75-E86A-9BBC-5171-C7FA12748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3CA19-FD1A-B551-6ED6-A3C98F9255B1}"/>
              </a:ext>
            </a:extLst>
          </p:cNvPr>
          <p:cNvSpPr>
            <a:spLocks noGrp="1"/>
          </p:cNvSpPr>
          <p:nvPr>
            <p:ph type="dt" sz="half" idx="10"/>
          </p:nvPr>
        </p:nvSpPr>
        <p:spPr/>
        <p:txBody>
          <a:bodyPr/>
          <a:lstStyle/>
          <a:p>
            <a:fld id="{86D6ED20-115B-4611-8BA2-EA22601962C1}" type="datetimeFigureOut">
              <a:rPr lang="en-US" smtClean="0"/>
              <a:t>1/22/2026</a:t>
            </a:fld>
            <a:endParaRPr lang="en-US"/>
          </a:p>
        </p:txBody>
      </p:sp>
      <p:sp>
        <p:nvSpPr>
          <p:cNvPr id="6" name="Footer Placeholder 5">
            <a:extLst>
              <a:ext uri="{FF2B5EF4-FFF2-40B4-BE49-F238E27FC236}">
                <a16:creationId xmlns:a16="http://schemas.microsoft.com/office/drawing/2014/main" id="{C11511AC-3260-72EE-32C6-824A83D29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014AC-95FE-47D8-3FE2-B55EFC45987D}"/>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3534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5454D"/>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B5D9-711C-83E4-A9E9-FE2911392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86B23-FBC3-A403-B77D-48EB04F9E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80F1-F5B0-6415-4E1B-6A6005AA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6ED20-115B-4611-8BA2-EA22601962C1}" type="datetimeFigureOut">
              <a:rPr lang="en-US" smtClean="0"/>
              <a:t>1/22/2026</a:t>
            </a:fld>
            <a:endParaRPr lang="en-US"/>
          </a:p>
        </p:txBody>
      </p:sp>
      <p:sp>
        <p:nvSpPr>
          <p:cNvPr id="5" name="Footer Placeholder 4">
            <a:extLst>
              <a:ext uri="{FF2B5EF4-FFF2-40B4-BE49-F238E27FC236}">
                <a16:creationId xmlns:a16="http://schemas.microsoft.com/office/drawing/2014/main" id="{DCD4023A-B009-FF61-8A13-2D870AEB5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3173C-70E9-A2B0-0CB9-0F50541E3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9186-C3AC-4244-B5FA-3FA001DAA493}" type="slidenum">
              <a:rPr lang="en-US" smtClean="0"/>
              <a:t>‹#›</a:t>
            </a:fld>
            <a:endParaRPr lang="en-US"/>
          </a:p>
        </p:txBody>
      </p:sp>
    </p:spTree>
    <p:extLst>
      <p:ext uri="{BB962C8B-B14F-4D97-AF65-F5344CB8AC3E}">
        <p14:creationId xmlns:p14="http://schemas.microsoft.com/office/powerpoint/2010/main" val="23064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5454D"/>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822D40-60F8-4662-BE3E-DA540B2A6E76}" type="datetimeFigureOut">
              <a:rPr lang="en-US" smtClean="0"/>
              <a:t>1/22/2026</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E3D913-418E-467F-A99C-626B4238FD73}" type="slidenum">
              <a:rPr lang="en-US" smtClean="0"/>
              <a:t>‹#›</a:t>
            </a:fld>
            <a:endParaRPr lang="en-US"/>
          </a:p>
        </p:txBody>
      </p:sp>
    </p:spTree>
    <p:extLst>
      <p:ext uri="{BB962C8B-B14F-4D97-AF65-F5344CB8AC3E}">
        <p14:creationId xmlns:p14="http://schemas.microsoft.com/office/powerpoint/2010/main" val="25858183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Unfathomable Grace (accompaniment)">
            <a:hlinkClick r:id="" action="ppaction://media"/>
            <a:extLst>
              <a:ext uri="{FF2B5EF4-FFF2-40B4-BE49-F238E27FC236}">
                <a16:creationId xmlns:a16="http://schemas.microsoft.com/office/drawing/2014/main" id="{DC4276B8-9C3E-CA21-CFDD-077C51899B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7475" y="279400"/>
            <a:ext cx="609600" cy="609600"/>
          </a:xfrm>
          <a:prstGeom prst="rect">
            <a:avLst/>
          </a:prstGeom>
        </p:spPr>
      </p:pic>
      <p:cxnSp>
        <p:nvCxnSpPr>
          <p:cNvPr id="7" name="Straight Connector 6">
            <a:extLst>
              <a:ext uri="{FF2B5EF4-FFF2-40B4-BE49-F238E27FC236}">
                <a16:creationId xmlns:a16="http://schemas.microsoft.com/office/drawing/2014/main" id="{970B409B-DE28-A776-4EEE-B518189FCA3F}"/>
              </a:ext>
            </a:extLst>
          </p:cNvPr>
          <p:cNvCxnSpPr>
            <a:cxnSpLocks/>
          </p:cNvCxnSpPr>
          <p:nvPr/>
        </p:nvCxnSpPr>
        <p:spPr>
          <a:xfrm>
            <a:off x="-9625" y="6761380"/>
            <a:ext cx="2619375" cy="0"/>
          </a:xfrm>
          <a:prstGeom prst="line">
            <a:avLst/>
          </a:prstGeom>
          <a:ln w="200025">
            <a:solidFill>
              <a:srgbClr val="347341"/>
            </a:solidFill>
          </a:ln>
        </p:spPr>
        <p:style>
          <a:lnRef idx="2">
            <a:schemeClr val="accent1"/>
          </a:lnRef>
          <a:fillRef idx="0">
            <a:schemeClr val="accent1"/>
          </a:fillRef>
          <a:effectRef idx="1">
            <a:schemeClr val="accent1"/>
          </a:effectRef>
          <a:fontRef idx="minor">
            <a:schemeClr val="tx1"/>
          </a:fontRef>
        </p:style>
      </p:cxnSp>
      <p:pic>
        <p:nvPicPr>
          <p:cNvPr id="6" name="Picture 5">
            <a:extLst>
              <a:ext uri="{FF2B5EF4-FFF2-40B4-BE49-F238E27FC236}">
                <a16:creationId xmlns:a16="http://schemas.microsoft.com/office/drawing/2014/main" id="{9322EF40-13BC-1712-6E4E-D706EFA998CF}"/>
              </a:ext>
            </a:extLst>
          </p:cNvPr>
          <p:cNvPicPr>
            <a:picLocks noChangeAspect="1"/>
          </p:cNvPicPr>
          <p:nvPr/>
        </p:nvPicPr>
        <p:blipFill>
          <a:blip r:embed="rId5"/>
          <a:stretch>
            <a:fillRect/>
          </a:stretch>
        </p:blipFill>
        <p:spPr>
          <a:xfrm>
            <a:off x="2177695" y="0"/>
            <a:ext cx="10014305" cy="6858000"/>
          </a:xfrm>
          <a:prstGeom prst="rect">
            <a:avLst/>
          </a:prstGeom>
        </p:spPr>
      </p:pic>
    </p:spTree>
    <p:extLst>
      <p:ext uri="{BB962C8B-B14F-4D97-AF65-F5344CB8AC3E}">
        <p14:creationId xmlns:p14="http://schemas.microsoft.com/office/powerpoint/2010/main" val="211163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repeatCount="indefinite"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A74B4-D56B-514D-4A86-A587009ECA8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03CEA6A8-FE97-645E-E842-525F95E40F89}"/>
              </a:ext>
            </a:extLst>
          </p:cNvPr>
          <p:cNvSpPr txBox="1"/>
          <p:nvPr/>
        </p:nvSpPr>
        <p:spPr>
          <a:xfrm>
            <a:off x="8077200" y="8853"/>
            <a:ext cx="4114800" cy="3012941"/>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 . . and deacons in the church . . . pastor(s) in your church and others</a:t>
            </a:r>
            <a:r>
              <a:rPr lang="en-US" sz="2800" b="1" dirty="0">
                <a:solidFill>
                  <a:schemeClr val="bg1"/>
                </a:solidFill>
                <a:effectLst>
                  <a:outerShdw blurRad="38100" dist="38100" dir="2700000" algn="tl">
                    <a:srgbClr val="000000">
                      <a:alpha val="43137"/>
                    </a:srgbClr>
                  </a:outerShdw>
                </a:effectLst>
              </a:rPr>
              <a:t> </a:t>
            </a:r>
            <a:r>
              <a:rPr lang="en-US" sz="3200" b="1" dirty="0">
                <a:solidFill>
                  <a:schemeClr val="bg1"/>
                </a:solidFill>
                <a:effectLst>
                  <a:outerShdw blurRad="38100" dist="38100" dir="2700000" algn="tl">
                    <a:srgbClr val="000000">
                      <a:alpha val="43137"/>
                    </a:srgbClr>
                  </a:outerShdw>
                </a:effectLst>
              </a:rPr>
              <a:t>.</a:t>
            </a:r>
            <a:r>
              <a:rPr lang="en-US" b="1" dirty="0">
                <a:solidFill>
                  <a:schemeClr val="bg1"/>
                </a:solidFill>
                <a:effectLst>
                  <a:outerShdw blurRad="38100" dist="38100" dir="2700000" algn="tl">
                    <a:srgbClr val="000000">
                      <a:alpha val="43137"/>
                    </a:srgbClr>
                  </a:outerShdw>
                </a:effectLst>
              </a:rPr>
              <a:t> </a:t>
            </a:r>
            <a:r>
              <a:rPr lang="en-US" sz="3200" b="1" dirty="0">
                <a:solidFill>
                  <a:schemeClr val="bg1"/>
                </a:solidFill>
                <a:effectLst>
                  <a:outerShdw blurRad="38100" dist="38100" dir="2700000" algn="tl">
                    <a:srgbClr val="000000">
                      <a:alpha val="43137"/>
                    </a:srgbClr>
                  </a:outerShdw>
                </a:effectLst>
              </a:rPr>
              <a:t>.</a:t>
            </a:r>
            <a:r>
              <a:rPr lang="en-US" sz="2000" b="1" dirty="0">
                <a:solidFill>
                  <a:schemeClr val="bg1"/>
                </a:solidFill>
                <a:effectLst>
                  <a:outerShdw blurRad="38100" dist="38100" dir="2700000" algn="tl">
                    <a:srgbClr val="000000">
                      <a:alpha val="43137"/>
                    </a:srgbClr>
                  </a:outerShdw>
                </a:effectLst>
              </a:rPr>
              <a:t> </a:t>
            </a:r>
            <a:r>
              <a:rPr lang="en-US" sz="3200" b="1" dirty="0">
                <a:solidFill>
                  <a:schemeClr val="bg1"/>
                </a:solidFill>
                <a:effectLst>
                  <a:outerShdw blurRad="38100" dist="38100" dir="2700000" algn="tl">
                    <a:srgbClr val="000000">
                      <a:alpha val="43137"/>
                    </a:srgbClr>
                  </a:outerShdw>
                </a:effectLst>
              </a:rPr>
              <a:t>. and missionaries.</a:t>
            </a:r>
          </a:p>
        </p:txBody>
      </p:sp>
      <p:pic>
        <p:nvPicPr>
          <p:cNvPr id="5" name="Picture 4">
            <a:extLst>
              <a:ext uri="{FF2B5EF4-FFF2-40B4-BE49-F238E27FC236}">
                <a16:creationId xmlns:a16="http://schemas.microsoft.com/office/drawing/2014/main" id="{667CC4B9-A894-ED9B-3822-3CC39C223AF2}"/>
              </a:ext>
            </a:extLst>
          </p:cNvPr>
          <p:cNvPicPr>
            <a:picLocks noChangeAspect="1"/>
          </p:cNvPicPr>
          <p:nvPr/>
        </p:nvPicPr>
        <p:blipFill>
          <a:blip r:embed="rId2"/>
          <a:stretch>
            <a:fillRect/>
          </a:stretch>
        </p:blipFill>
        <p:spPr>
          <a:xfrm>
            <a:off x="0" y="0"/>
            <a:ext cx="8077200" cy="6858000"/>
          </a:xfrm>
          <a:prstGeom prst="rect">
            <a:avLst/>
          </a:prstGeom>
        </p:spPr>
      </p:pic>
      <p:pic>
        <p:nvPicPr>
          <p:cNvPr id="2" name="Picture 2">
            <a:extLst>
              <a:ext uri="{FF2B5EF4-FFF2-40B4-BE49-F238E27FC236}">
                <a16:creationId xmlns:a16="http://schemas.microsoft.com/office/drawing/2014/main" id="{2851FE8A-D17F-E182-6508-C0076F2578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77901" y="3955982"/>
            <a:ext cx="2180620" cy="2810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60919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66B332A4-D438-4773-A77F-5ED49A448D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53768" y="0"/>
            <a:ext cx="8284464" cy="6858000"/>
          </a:xfrm>
          <a:custGeom>
            <a:avLst/>
            <a:gdLst>
              <a:gd name="connsiteX0" fmla="*/ 1818109 w 8284464"/>
              <a:gd name="connsiteY0" fmla="*/ 0 h 6858000"/>
              <a:gd name="connsiteX1" fmla="*/ 6466355 w 8284464"/>
              <a:gd name="connsiteY1" fmla="*/ 0 h 6858000"/>
              <a:gd name="connsiteX2" fmla="*/ 6620596 w 8284464"/>
              <a:gd name="connsiteY2" fmla="*/ 109683 h 6858000"/>
              <a:gd name="connsiteX3" fmla="*/ 8284464 w 8284464"/>
              <a:gd name="connsiteY3" fmla="*/ 3429000 h 6858000"/>
              <a:gd name="connsiteX4" fmla="*/ 6620596 w 8284464"/>
              <a:gd name="connsiteY4" fmla="*/ 6748318 h 6858000"/>
              <a:gd name="connsiteX5" fmla="*/ 6466355 w 8284464"/>
              <a:gd name="connsiteY5" fmla="*/ 6858000 h 6858000"/>
              <a:gd name="connsiteX6" fmla="*/ 1818109 w 8284464"/>
              <a:gd name="connsiteY6" fmla="*/ 6858000 h 6858000"/>
              <a:gd name="connsiteX7" fmla="*/ 1663869 w 8284464"/>
              <a:gd name="connsiteY7" fmla="*/ 6748318 h 6858000"/>
              <a:gd name="connsiteX8" fmla="*/ 0 w 8284464"/>
              <a:gd name="connsiteY8" fmla="*/ 3429000 h 6858000"/>
              <a:gd name="connsiteX9" fmla="*/ 1663869 w 8284464"/>
              <a:gd name="connsiteY9" fmla="*/ 10968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284464" h="6858000">
                <a:moveTo>
                  <a:pt x="1818109" y="0"/>
                </a:moveTo>
                <a:lnTo>
                  <a:pt x="6466355" y="0"/>
                </a:lnTo>
                <a:lnTo>
                  <a:pt x="6620596" y="109683"/>
                </a:lnTo>
                <a:cubicBezTo>
                  <a:pt x="7630666" y="865069"/>
                  <a:pt x="8284464" y="2070683"/>
                  <a:pt x="8284464" y="3429000"/>
                </a:cubicBezTo>
                <a:cubicBezTo>
                  <a:pt x="8284464" y="4787317"/>
                  <a:pt x="7630666" y="5992931"/>
                  <a:pt x="6620596" y="6748318"/>
                </a:cubicBezTo>
                <a:lnTo>
                  <a:pt x="6466355" y="6858000"/>
                </a:lnTo>
                <a:lnTo>
                  <a:pt x="1818109" y="6858000"/>
                </a:lnTo>
                <a:lnTo>
                  <a:pt x="1663869" y="6748318"/>
                </a:lnTo>
                <a:cubicBezTo>
                  <a:pt x="653798" y="5992931"/>
                  <a:pt x="0" y="4787317"/>
                  <a:pt x="0" y="3429000"/>
                </a:cubicBezTo>
                <a:cubicBezTo>
                  <a:pt x="0" y="2070683"/>
                  <a:pt x="653798" y="865069"/>
                  <a:pt x="1663869" y="109683"/>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DF9AD32D-FF05-44F4-BD4D-9CEE89B71E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18360" y="0"/>
            <a:ext cx="7955280" cy="6858000"/>
          </a:xfrm>
          <a:custGeom>
            <a:avLst/>
            <a:gdLst>
              <a:gd name="connsiteX0" fmla="*/ 1962423 w 7955280"/>
              <a:gd name="connsiteY0" fmla="*/ 0 h 6858000"/>
              <a:gd name="connsiteX1" fmla="*/ 5992858 w 7955280"/>
              <a:gd name="connsiteY1" fmla="*/ 0 h 6858000"/>
              <a:gd name="connsiteX2" fmla="*/ 6040191 w 7955280"/>
              <a:gd name="connsiteY2" fmla="*/ 27216 h 6858000"/>
              <a:gd name="connsiteX3" fmla="*/ 7955280 w 7955280"/>
              <a:gd name="connsiteY3" fmla="*/ 3429000 h 6858000"/>
              <a:gd name="connsiteX4" fmla="*/ 6040191 w 7955280"/>
              <a:gd name="connsiteY4" fmla="*/ 6830784 h 6858000"/>
              <a:gd name="connsiteX5" fmla="*/ 5992858 w 7955280"/>
              <a:gd name="connsiteY5" fmla="*/ 6858000 h 6858000"/>
              <a:gd name="connsiteX6" fmla="*/ 1962423 w 7955280"/>
              <a:gd name="connsiteY6" fmla="*/ 6858000 h 6858000"/>
              <a:gd name="connsiteX7" fmla="*/ 1915089 w 7955280"/>
              <a:gd name="connsiteY7" fmla="*/ 6830784 h 6858000"/>
              <a:gd name="connsiteX8" fmla="*/ 0 w 7955280"/>
              <a:gd name="connsiteY8" fmla="*/ 3429000 h 6858000"/>
              <a:gd name="connsiteX9" fmla="*/ 1915089 w 7955280"/>
              <a:gd name="connsiteY9" fmla="*/ 27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55280" h="6858000">
                <a:moveTo>
                  <a:pt x="1962423" y="0"/>
                </a:moveTo>
                <a:lnTo>
                  <a:pt x="5992858" y="0"/>
                </a:lnTo>
                <a:lnTo>
                  <a:pt x="6040191" y="27216"/>
                </a:lnTo>
                <a:cubicBezTo>
                  <a:pt x="7188332" y="724844"/>
                  <a:pt x="7955280" y="1987357"/>
                  <a:pt x="7955280" y="3429000"/>
                </a:cubicBezTo>
                <a:cubicBezTo>
                  <a:pt x="7955280" y="4870644"/>
                  <a:pt x="7188332" y="6133157"/>
                  <a:pt x="6040191" y="6830784"/>
                </a:cubicBezTo>
                <a:lnTo>
                  <a:pt x="5992858" y="6858000"/>
                </a:lnTo>
                <a:lnTo>
                  <a:pt x="1962423" y="6858000"/>
                </a:lnTo>
                <a:lnTo>
                  <a:pt x="1915089" y="6830784"/>
                </a:lnTo>
                <a:cubicBezTo>
                  <a:pt x="766948" y="6133157"/>
                  <a:pt x="0" y="4870644"/>
                  <a:pt x="0" y="3429000"/>
                </a:cubicBezTo>
                <a:cubicBezTo>
                  <a:pt x="0" y="1987357"/>
                  <a:pt x="766948" y="724844"/>
                  <a:pt x="1915089" y="272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Box 3">
            <a:extLst>
              <a:ext uri="{FF2B5EF4-FFF2-40B4-BE49-F238E27FC236}">
                <a16:creationId xmlns:a16="http://schemas.microsoft.com/office/drawing/2014/main" id="{F4C3E898-1416-3846-C03C-86F85D636CDF}"/>
              </a:ext>
            </a:extLst>
          </p:cNvPr>
          <p:cNvSpPr txBox="1"/>
          <p:nvPr/>
        </p:nvSpPr>
        <p:spPr>
          <a:xfrm>
            <a:off x="2555631" y="641838"/>
            <a:ext cx="7080738" cy="397412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5400" b="1" dirty="0">
                <a:solidFill>
                  <a:schemeClr val="bg1">
                    <a:lumMod val="95000"/>
                    <a:lumOff val="5000"/>
                  </a:schemeClr>
                </a:solidFill>
                <a:effectLst>
                  <a:outerShdw blurRad="38100" dist="38100" dir="2700000" algn="tl">
                    <a:srgbClr val="000000">
                      <a:alpha val="43137"/>
                    </a:srgbClr>
                  </a:outerShdw>
                </a:effectLst>
                <a:latin typeface="+mj-lt"/>
                <a:ea typeface="+mj-ea"/>
                <a:cs typeface="+mj-cs"/>
              </a:rPr>
              <a:t>Overriding Principle in Paul’s Life:</a:t>
            </a:r>
          </a:p>
        </p:txBody>
      </p:sp>
      <p:sp>
        <p:nvSpPr>
          <p:cNvPr id="5" name="TextBox 4">
            <a:extLst>
              <a:ext uri="{FF2B5EF4-FFF2-40B4-BE49-F238E27FC236}">
                <a16:creationId xmlns:a16="http://schemas.microsoft.com/office/drawing/2014/main" id="{B7EC591E-C6B9-0826-BE9D-F4466AB772D3}"/>
              </a:ext>
            </a:extLst>
          </p:cNvPr>
          <p:cNvSpPr txBox="1"/>
          <p:nvPr/>
        </p:nvSpPr>
        <p:spPr>
          <a:xfrm>
            <a:off x="3084844" y="3575494"/>
            <a:ext cx="6128540" cy="923330"/>
          </a:xfrm>
          <a:prstGeom prst="rect">
            <a:avLst/>
          </a:prstGeom>
          <a:noFill/>
        </p:spPr>
        <p:txBody>
          <a:bodyPr wrap="square">
            <a:spAutoFit/>
          </a:bodyPr>
          <a:lstStyle/>
          <a:p>
            <a:pPr algn="ctr"/>
            <a:r>
              <a:rPr lang="en-US" sz="5400" b="1" dirty="0">
                <a:solidFill>
                  <a:srgbClr val="A12B93"/>
                </a:solidFill>
                <a:effectLst>
                  <a:outerShdw blurRad="38100" dist="38100" dir="2700000" algn="tl">
                    <a:srgbClr val="000000">
                      <a:alpha val="43137"/>
                    </a:srgbClr>
                  </a:outerShdw>
                </a:effectLst>
              </a:rPr>
              <a:t>Mentoring</a:t>
            </a:r>
          </a:p>
        </p:txBody>
      </p:sp>
      <p:sp>
        <p:nvSpPr>
          <p:cNvPr id="6" name="TextBox 5">
            <a:extLst>
              <a:ext uri="{FF2B5EF4-FFF2-40B4-BE49-F238E27FC236}">
                <a16:creationId xmlns:a16="http://schemas.microsoft.com/office/drawing/2014/main" id="{5BA5F47A-25B8-8646-BA89-43FC00AA7C8B}"/>
              </a:ext>
            </a:extLst>
          </p:cNvPr>
          <p:cNvSpPr txBox="1"/>
          <p:nvPr/>
        </p:nvSpPr>
        <p:spPr>
          <a:xfrm>
            <a:off x="2968427" y="4621824"/>
            <a:ext cx="6255145" cy="923330"/>
          </a:xfrm>
          <a:prstGeom prst="rect">
            <a:avLst/>
          </a:prstGeom>
          <a:noFill/>
        </p:spPr>
        <p:txBody>
          <a:bodyPr wrap="square">
            <a:spAutoFit/>
          </a:bodyPr>
          <a:lstStyle/>
          <a:p>
            <a:pPr algn="ctr"/>
            <a:r>
              <a:rPr lang="en-US" sz="5400" b="1" dirty="0">
                <a:solidFill>
                  <a:schemeClr val="accent5">
                    <a:lumMod val="75000"/>
                  </a:schemeClr>
                </a:solidFill>
                <a:effectLst>
                  <a:outerShdw blurRad="38100" dist="38100" dir="2700000" algn="tl">
                    <a:srgbClr val="000000">
                      <a:alpha val="43137"/>
                    </a:srgbClr>
                  </a:outerShdw>
                </a:effectLst>
              </a:rPr>
              <a:t>On-the-Job Training</a:t>
            </a:r>
          </a:p>
        </p:txBody>
      </p:sp>
    </p:spTree>
    <p:extLst>
      <p:ext uri="{BB962C8B-B14F-4D97-AF65-F5344CB8AC3E}">
        <p14:creationId xmlns:p14="http://schemas.microsoft.com/office/powerpoint/2010/main" val="121815948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2E0F9A-F632-FCCF-FA12-0A2192F7B5FE}"/>
              </a:ext>
            </a:extLst>
          </p:cNvPr>
          <p:cNvSpPr txBox="1"/>
          <p:nvPr/>
        </p:nvSpPr>
        <p:spPr>
          <a:xfrm>
            <a:off x="2798027" y="485422"/>
            <a:ext cx="9076622" cy="1077218"/>
          </a:xfrm>
          <a:prstGeom prst="rect">
            <a:avLst/>
          </a:prstGeom>
          <a:noFill/>
        </p:spPr>
        <p:txBody>
          <a:bodyPr wrap="square">
            <a:spAutoFit/>
          </a:bodyPr>
          <a:lstStyle/>
          <a:p>
            <a:pPr algn="r"/>
            <a:r>
              <a:rPr lang="en-US" sz="3200" dirty="0">
                <a:solidFill>
                  <a:schemeClr val="bg1"/>
                </a:solidFill>
              </a:rPr>
              <a:t>“. . . we have no model or path for raising up or equipping leaders.”</a:t>
            </a:r>
          </a:p>
        </p:txBody>
      </p:sp>
      <p:pic>
        <p:nvPicPr>
          <p:cNvPr id="8196" name="Picture 4" descr="No Perfect People Allowed: Creating a Come-as-You-Are Culture in the Church">
            <a:extLst>
              <a:ext uri="{FF2B5EF4-FFF2-40B4-BE49-F238E27FC236}">
                <a16:creationId xmlns:a16="http://schemas.microsoft.com/office/drawing/2014/main" id="{6FFC36D4-57A5-C028-8AAA-7DCE47C601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351" y="239524"/>
            <a:ext cx="2952750" cy="443865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941D89C-97FA-FC3F-E9A8-4D9F88053EEE}"/>
              </a:ext>
            </a:extLst>
          </p:cNvPr>
          <p:cNvSpPr txBox="1"/>
          <p:nvPr/>
        </p:nvSpPr>
        <p:spPr>
          <a:xfrm>
            <a:off x="2798027" y="5172249"/>
            <a:ext cx="9076622" cy="1200329"/>
          </a:xfrm>
          <a:prstGeom prst="rect">
            <a:avLst/>
          </a:prstGeom>
          <a:noFill/>
        </p:spPr>
        <p:txBody>
          <a:bodyPr wrap="square">
            <a:spAutoFit/>
          </a:bodyPr>
          <a:lstStyle/>
          <a:p>
            <a:pPr algn="r"/>
            <a:r>
              <a:rPr lang="en-US" sz="3200" dirty="0">
                <a:solidFill>
                  <a:schemeClr val="bg1"/>
                </a:solidFill>
              </a:rPr>
              <a:t>“I believe Paul gave us a model.”</a:t>
            </a:r>
          </a:p>
          <a:p>
            <a:pPr algn="r"/>
            <a:endParaRPr lang="en-US" sz="1200" dirty="0">
              <a:solidFill>
                <a:schemeClr val="bg1"/>
              </a:solidFill>
            </a:endParaRPr>
          </a:p>
          <a:p>
            <a:pPr algn="r"/>
            <a:r>
              <a:rPr lang="en-US" sz="2800" dirty="0">
                <a:solidFill>
                  <a:schemeClr val="bg1"/>
                </a:solidFill>
              </a:rPr>
              <a:t>— Gil Thomas</a:t>
            </a:r>
          </a:p>
        </p:txBody>
      </p:sp>
    </p:spTree>
    <p:extLst>
      <p:ext uri="{BB962C8B-B14F-4D97-AF65-F5344CB8AC3E}">
        <p14:creationId xmlns:p14="http://schemas.microsoft.com/office/powerpoint/2010/main" val="263834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group of people wearing costumes&#10;&#10;Description automatically generated">
            <a:extLst>
              <a:ext uri="{FF2B5EF4-FFF2-40B4-BE49-F238E27FC236}">
                <a16:creationId xmlns:a16="http://schemas.microsoft.com/office/drawing/2014/main" id="{082503D9-F888-473B-B644-15F6E46B0360}"/>
              </a:ext>
            </a:extLst>
          </p:cNvPr>
          <p:cNvPicPr>
            <a:picLocks noChangeAspect="1"/>
          </p:cNvPicPr>
          <p:nvPr/>
        </p:nvPicPr>
        <p:blipFill rotWithShape="1">
          <a:blip r:embed="rId2">
            <a:extLst>
              <a:ext uri="{28A0092B-C50C-407E-A947-70E740481C1C}">
                <a14:useLocalDpi xmlns:a14="http://schemas.microsoft.com/office/drawing/2010/main" val="0"/>
              </a:ext>
            </a:extLst>
          </a:blip>
          <a:srcRect l="5719" t="8907" r="17257" b="185"/>
          <a:stretch>
            <a:fillRect/>
          </a:stretch>
        </p:blipFill>
        <p:spPr>
          <a:xfrm>
            <a:off x="9626" y="0"/>
            <a:ext cx="8511946" cy="6858000"/>
          </a:xfrm>
          <a:prstGeom prst="rect">
            <a:avLst/>
          </a:prstGeom>
        </p:spPr>
      </p:pic>
      <p:sp>
        <p:nvSpPr>
          <p:cNvPr id="22" name="Content Placeholder 8">
            <a:extLst>
              <a:ext uri="{FF2B5EF4-FFF2-40B4-BE49-F238E27FC236}">
                <a16:creationId xmlns:a16="http://schemas.microsoft.com/office/drawing/2014/main" id="{C04ECDB3-709D-4AAE-A817-9148E8367247}"/>
              </a:ext>
            </a:extLst>
          </p:cNvPr>
          <p:cNvSpPr>
            <a:spLocks noGrp="1"/>
          </p:cNvSpPr>
          <p:nvPr>
            <p:ph idx="1"/>
          </p:nvPr>
        </p:nvSpPr>
        <p:spPr>
          <a:xfrm>
            <a:off x="125153" y="106518"/>
            <a:ext cx="6314148" cy="3086103"/>
          </a:xfrm>
          <a:solidFill>
            <a:schemeClr val="tx1">
              <a:alpha val="31000"/>
            </a:schemeClr>
          </a:solidFill>
        </p:spPr>
        <p:txBody>
          <a:bodyPr anchor="t">
            <a:normAutofit/>
          </a:bodyPr>
          <a:lstStyle/>
          <a:p>
            <a:pPr marL="0" indent="0">
              <a:lnSpc>
                <a:spcPct val="100000"/>
              </a:lnSpc>
              <a:buNone/>
            </a:pPr>
            <a:r>
              <a:rPr lang="en-US" dirty="0">
                <a:solidFill>
                  <a:schemeClr val="bg1"/>
                </a:solidFill>
                <a:effectLst>
                  <a:outerShdw blurRad="38100" dist="38100" dir="2700000" algn="tl">
                    <a:srgbClr val="000000">
                      <a:alpha val="43137"/>
                    </a:srgbClr>
                  </a:outerShdw>
                </a:effectLst>
              </a:rPr>
              <a:t>Mark 3:14: And he appointed twelve (whom he also named apostles) so that they might </a:t>
            </a:r>
            <a:r>
              <a:rPr lang="en-US" b="1" i="1" dirty="0">
                <a:solidFill>
                  <a:srgbClr val="FFFF00"/>
                </a:solidFill>
                <a:effectLst>
                  <a:outerShdw blurRad="38100" dist="38100" dir="2700000" algn="tl">
                    <a:srgbClr val="000000">
                      <a:alpha val="43137"/>
                    </a:srgbClr>
                  </a:outerShdw>
                </a:effectLst>
              </a:rPr>
              <a:t>be with him </a:t>
            </a:r>
            <a:r>
              <a:rPr lang="en-US" dirty="0">
                <a:solidFill>
                  <a:schemeClr val="bg1"/>
                </a:solidFill>
                <a:effectLst>
                  <a:outerShdw blurRad="38100" dist="38100" dir="2700000" algn="tl">
                    <a:srgbClr val="000000">
                      <a:alpha val="43137"/>
                    </a:srgbClr>
                  </a:outerShdw>
                </a:effectLst>
              </a:rPr>
              <a:t>and he might </a:t>
            </a:r>
            <a:r>
              <a:rPr lang="en-US" b="1" i="1" dirty="0">
                <a:solidFill>
                  <a:srgbClr val="92D050"/>
                </a:solidFill>
                <a:effectLst>
                  <a:outerShdw blurRad="38100" dist="38100" dir="2700000" algn="tl">
                    <a:srgbClr val="000000">
                      <a:alpha val="43137"/>
                    </a:srgbClr>
                  </a:outerShdw>
                </a:effectLst>
              </a:rPr>
              <a:t>send them out </a:t>
            </a:r>
            <a:r>
              <a:rPr lang="en-US" dirty="0">
                <a:solidFill>
                  <a:schemeClr val="bg1"/>
                </a:solidFill>
                <a:effectLst>
                  <a:outerShdw blurRad="38100" dist="38100" dir="2700000" algn="tl">
                    <a:srgbClr val="000000">
                      <a:alpha val="43137"/>
                    </a:srgbClr>
                  </a:outerShdw>
                </a:effectLst>
              </a:rPr>
              <a:t>to preach</a:t>
            </a:r>
          </a:p>
          <a:p>
            <a:pPr marL="0" indent="0">
              <a:lnSpc>
                <a:spcPct val="100000"/>
              </a:lnSpc>
              <a:buNone/>
            </a:pPr>
            <a:r>
              <a:rPr lang="en-US" dirty="0">
                <a:solidFill>
                  <a:schemeClr val="bg1"/>
                </a:solidFill>
                <a:effectLst>
                  <a:outerShdw blurRad="38100" dist="38100" dir="2700000" algn="tl">
                    <a:srgbClr val="000000">
                      <a:alpha val="43137"/>
                    </a:srgbClr>
                  </a:outerShdw>
                </a:effectLst>
              </a:rPr>
              <a:t>Acts 4:13 </a:t>
            </a:r>
            <a:r>
              <a:rPr lang="en-US" sz="3225" dirty="0">
                <a:solidFill>
                  <a:schemeClr val="bg1"/>
                </a:solidFill>
                <a:effectLst>
                  <a:outerShdw blurRad="38100" dist="38100" dir="2700000" algn="tl">
                    <a:srgbClr val="000000">
                      <a:alpha val="43137"/>
                    </a:srgbClr>
                  </a:outerShdw>
                </a:effectLst>
              </a:rPr>
              <a:t>…they recognized that </a:t>
            </a:r>
            <a:r>
              <a:rPr lang="en-US" sz="3225" i="1" dirty="0">
                <a:solidFill>
                  <a:schemeClr val="bg1"/>
                </a:solidFill>
                <a:effectLst>
                  <a:outerShdw blurRad="38100" dist="38100" dir="2700000" algn="tl">
                    <a:srgbClr val="000000">
                      <a:alpha val="43137"/>
                    </a:srgbClr>
                  </a:outerShdw>
                </a:effectLst>
              </a:rPr>
              <a:t>they</a:t>
            </a:r>
            <a:r>
              <a:rPr lang="en-US" sz="3225" dirty="0">
                <a:solidFill>
                  <a:schemeClr val="bg1"/>
                </a:solidFill>
                <a:effectLst>
                  <a:outerShdw blurRad="38100" dist="38100" dir="2700000" algn="tl">
                    <a:srgbClr val="000000">
                      <a:alpha val="43137"/>
                    </a:srgbClr>
                  </a:outerShdw>
                </a:effectLst>
              </a:rPr>
              <a:t> 		      </a:t>
            </a:r>
            <a:r>
              <a:rPr lang="en-US" sz="3225" b="1" i="1" dirty="0">
                <a:solidFill>
                  <a:schemeClr val="bg1"/>
                </a:solidFill>
                <a:effectLst>
                  <a:outerShdw blurRad="38100" dist="38100" dir="2700000" algn="tl">
                    <a:srgbClr val="000000">
                      <a:alpha val="43137"/>
                    </a:srgbClr>
                  </a:outerShdw>
                </a:effectLst>
              </a:rPr>
              <a:t>had been with Jesus</a:t>
            </a:r>
            <a:r>
              <a:rPr lang="en-US" sz="3225" dirty="0">
                <a:solidFill>
                  <a:schemeClr val="bg1"/>
                </a:solidFill>
                <a:effectLst>
                  <a:outerShdw blurRad="38100" dist="38100" dir="2700000" algn="tl">
                    <a:srgbClr val="000000">
                      <a:alpha val="43137"/>
                    </a:srgbClr>
                  </a:outerShdw>
                </a:effectLst>
              </a:rPr>
              <a:t>.</a:t>
            </a:r>
          </a:p>
        </p:txBody>
      </p:sp>
      <p:sp>
        <p:nvSpPr>
          <p:cNvPr id="3" name="TextBox 2">
            <a:extLst>
              <a:ext uri="{FF2B5EF4-FFF2-40B4-BE49-F238E27FC236}">
                <a16:creationId xmlns:a16="http://schemas.microsoft.com/office/drawing/2014/main" id="{83CF218B-663E-D495-BDB1-5E4BC10391B3}"/>
              </a:ext>
            </a:extLst>
          </p:cNvPr>
          <p:cNvSpPr txBox="1"/>
          <p:nvPr/>
        </p:nvSpPr>
        <p:spPr>
          <a:xfrm>
            <a:off x="8601752" y="245791"/>
            <a:ext cx="3465095" cy="1569660"/>
          </a:xfrm>
          <a:prstGeom prst="rect">
            <a:avLst/>
          </a:prstGeom>
          <a:noFill/>
        </p:spPr>
        <p:txBody>
          <a:bodyPr wrap="square">
            <a:spAutoFit/>
          </a:bodyPr>
          <a:lstStyle/>
          <a:p>
            <a:r>
              <a:rPr lang="en-US" sz="3200" dirty="0">
                <a:solidFill>
                  <a:schemeClr val="bg1"/>
                </a:solidFill>
                <a:effectLst>
                  <a:outerShdw blurRad="38100" dist="38100" dir="2700000" algn="tl">
                    <a:srgbClr val="000000">
                      <a:alpha val="43137"/>
                    </a:srgbClr>
                  </a:outerShdw>
                </a:effectLst>
              </a:rPr>
              <a:t>“Being with Him is  </a:t>
            </a:r>
          </a:p>
          <a:p>
            <a:r>
              <a:rPr lang="en-US" sz="3200" dirty="0">
                <a:solidFill>
                  <a:schemeClr val="bg1"/>
                </a:solidFill>
                <a:effectLst>
                  <a:outerShdw blurRad="38100" dist="38100" dir="2700000" algn="tl">
                    <a:srgbClr val="000000">
                      <a:alpha val="43137"/>
                    </a:srgbClr>
                  </a:outerShdw>
                </a:effectLst>
              </a:rPr>
              <a:t>  the </a:t>
            </a:r>
            <a:r>
              <a:rPr lang="en-US" sz="3200" dirty="0">
                <a:solidFill>
                  <a:srgbClr val="FFFF00"/>
                </a:solidFill>
                <a:effectLst>
                  <a:outerShdw blurRad="38100" dist="38100" dir="2700000" algn="tl">
                    <a:srgbClr val="000000">
                      <a:alpha val="43137"/>
                    </a:srgbClr>
                  </a:outerShdw>
                </a:effectLst>
              </a:rPr>
              <a:t>Power</a:t>
            </a:r>
            <a:r>
              <a:rPr lang="en-US" sz="3200" dirty="0">
                <a:solidFill>
                  <a:schemeClr val="bg1"/>
                </a:solidFill>
                <a:effectLst>
                  <a:outerShdw blurRad="38100" dist="38100" dir="2700000" algn="tl">
                    <a:srgbClr val="000000">
                      <a:alpha val="43137"/>
                    </a:srgbClr>
                  </a:outerShdw>
                </a:effectLst>
              </a:rPr>
              <a:t> of   </a:t>
            </a:r>
          </a:p>
          <a:p>
            <a:r>
              <a:rPr lang="en-US" sz="3200" dirty="0">
                <a:solidFill>
                  <a:schemeClr val="bg1"/>
                </a:solidFill>
                <a:effectLst>
                  <a:outerShdw blurRad="38100" dist="38100" dir="2700000" algn="tl">
                    <a:srgbClr val="000000">
                      <a:alpha val="43137"/>
                    </a:srgbClr>
                  </a:outerShdw>
                </a:effectLst>
              </a:rPr>
              <a:t>  </a:t>
            </a:r>
            <a:r>
              <a:rPr lang="en-US" sz="3200" dirty="0">
                <a:solidFill>
                  <a:srgbClr val="FFFF00"/>
                </a:solidFill>
                <a:effectLst>
                  <a:outerShdw blurRad="38100" dist="38100" dir="2700000" algn="tl">
                    <a:srgbClr val="000000">
                      <a:alpha val="43137"/>
                    </a:srgbClr>
                  </a:outerShdw>
                </a:effectLst>
              </a:rPr>
              <a:t>Proximity</a:t>
            </a:r>
            <a:r>
              <a:rPr lang="en-US" sz="3200" dirty="0">
                <a:solidFill>
                  <a:schemeClr val="bg1"/>
                </a:solidFill>
                <a:effectLst>
                  <a:outerShdw blurRad="38100" dist="38100" dir="2700000" algn="tl">
                    <a:srgbClr val="000000">
                      <a:alpha val="43137"/>
                    </a:srgbClr>
                  </a:outerShdw>
                </a:effectLst>
              </a:rPr>
              <a:t> . . .</a:t>
            </a:r>
            <a:endParaRPr lang="en-US" sz="3200" dirty="0"/>
          </a:p>
        </p:txBody>
      </p:sp>
      <p:sp>
        <p:nvSpPr>
          <p:cNvPr id="4" name="TextBox 3">
            <a:extLst>
              <a:ext uri="{FF2B5EF4-FFF2-40B4-BE49-F238E27FC236}">
                <a16:creationId xmlns:a16="http://schemas.microsoft.com/office/drawing/2014/main" id="{1174AD6D-A0B1-E81B-DE10-127C86B19720}"/>
              </a:ext>
            </a:extLst>
          </p:cNvPr>
          <p:cNvSpPr txBox="1"/>
          <p:nvPr/>
        </p:nvSpPr>
        <p:spPr>
          <a:xfrm>
            <a:off x="8637099" y="2488005"/>
            <a:ext cx="3465095" cy="2554545"/>
          </a:xfrm>
          <a:prstGeom prst="rect">
            <a:avLst/>
          </a:prstGeom>
          <a:noFill/>
        </p:spPr>
        <p:txBody>
          <a:bodyPr wrap="square">
            <a:spAutoFit/>
          </a:bodyPr>
          <a:lstStyle/>
          <a:p>
            <a:r>
              <a:rPr lang="en-US" sz="3200" dirty="0">
                <a:solidFill>
                  <a:schemeClr val="bg1"/>
                </a:solidFill>
                <a:effectLst>
                  <a:outerShdw blurRad="38100" dist="38100" dir="2700000" algn="tl">
                    <a:srgbClr val="000000">
                      <a:alpha val="43137"/>
                    </a:srgbClr>
                  </a:outerShdw>
                </a:effectLst>
              </a:rPr>
              <a:t>“Sending them </a:t>
            </a:r>
          </a:p>
          <a:p>
            <a:r>
              <a:rPr lang="en-US" sz="3200" dirty="0">
                <a:solidFill>
                  <a:schemeClr val="bg1"/>
                </a:solidFill>
                <a:effectLst>
                  <a:outerShdw blurRad="38100" dist="38100" dir="2700000" algn="tl">
                    <a:srgbClr val="000000">
                      <a:alpha val="43137"/>
                    </a:srgbClr>
                  </a:outerShdw>
                </a:effectLst>
              </a:rPr>
              <a:t>  forth is the  </a:t>
            </a:r>
          </a:p>
          <a:p>
            <a:r>
              <a:rPr lang="en-US" sz="3200" dirty="0">
                <a:solidFill>
                  <a:schemeClr val="bg1"/>
                </a:solidFill>
                <a:effectLst>
                  <a:outerShdw blurRad="38100" dist="38100" dir="2700000" algn="tl">
                    <a:srgbClr val="000000">
                      <a:alpha val="43137"/>
                    </a:srgbClr>
                  </a:outerShdw>
                </a:effectLst>
              </a:rPr>
              <a:t>  </a:t>
            </a:r>
            <a:r>
              <a:rPr lang="en-US" sz="3200" dirty="0">
                <a:solidFill>
                  <a:srgbClr val="92D050"/>
                </a:solidFill>
                <a:effectLst>
                  <a:outerShdw blurRad="38100" dist="38100" dir="2700000" algn="tl">
                    <a:srgbClr val="000000">
                      <a:alpha val="43137"/>
                    </a:srgbClr>
                  </a:outerShdw>
                </a:effectLst>
              </a:rPr>
              <a:t>Purpose</a:t>
            </a:r>
            <a:r>
              <a:rPr lang="en-US" sz="3200" dirty="0">
                <a:solidFill>
                  <a:schemeClr val="bg1"/>
                </a:solidFill>
                <a:effectLst>
                  <a:outerShdw blurRad="38100" dist="38100" dir="2700000" algn="tl">
                    <a:srgbClr val="000000">
                      <a:alpha val="43137"/>
                    </a:srgbClr>
                  </a:outerShdw>
                </a:effectLst>
              </a:rPr>
              <a:t> of </a:t>
            </a:r>
          </a:p>
          <a:p>
            <a:r>
              <a:rPr lang="en-US" sz="3200" dirty="0">
                <a:solidFill>
                  <a:schemeClr val="bg1"/>
                </a:solidFill>
                <a:effectLst>
                  <a:outerShdw blurRad="38100" dist="38100" dir="2700000" algn="tl">
                    <a:srgbClr val="000000">
                      <a:alpha val="43137"/>
                    </a:srgbClr>
                  </a:outerShdw>
                </a:effectLst>
              </a:rPr>
              <a:t>  </a:t>
            </a:r>
            <a:r>
              <a:rPr lang="en-US" sz="3200" dirty="0">
                <a:solidFill>
                  <a:srgbClr val="92D050"/>
                </a:solidFill>
                <a:effectLst>
                  <a:outerShdw blurRad="38100" dist="38100" dir="2700000" algn="tl">
                    <a:srgbClr val="000000">
                      <a:alpha val="43137"/>
                    </a:srgbClr>
                  </a:outerShdw>
                </a:effectLst>
              </a:rPr>
              <a:t>Proximity</a:t>
            </a:r>
            <a:r>
              <a:rPr lang="en-US" sz="3200" dirty="0">
                <a:solidFill>
                  <a:schemeClr val="bg1"/>
                </a:solidFill>
                <a:effectLst>
                  <a:outerShdw blurRad="38100" dist="38100" dir="2700000" algn="tl">
                    <a:srgbClr val="000000">
                      <a:alpha val="43137"/>
                    </a:srgbClr>
                  </a:outerShdw>
                </a:effectLst>
              </a:rPr>
              <a:t>. . .”</a:t>
            </a:r>
          </a:p>
          <a:p>
            <a:pPr algn="r"/>
            <a:r>
              <a:rPr lang="en-US" sz="3200" dirty="0">
                <a:solidFill>
                  <a:schemeClr val="bg1"/>
                </a:solidFill>
                <a:effectLst>
                  <a:outerShdw blurRad="38100" dist="38100" dir="2700000" algn="tl">
                    <a:srgbClr val="000000">
                      <a:alpha val="43137"/>
                    </a:srgbClr>
                  </a:outerShdw>
                </a:effectLst>
              </a:rPr>
              <a:t>—Ron </a:t>
            </a:r>
            <a:r>
              <a:rPr lang="en-US" sz="3200" dirty="0" err="1">
                <a:solidFill>
                  <a:schemeClr val="bg1"/>
                </a:solidFill>
                <a:effectLst>
                  <a:outerShdw blurRad="38100" dist="38100" dir="2700000" algn="tl">
                    <a:srgbClr val="000000">
                      <a:alpha val="43137"/>
                    </a:srgbClr>
                  </a:outerShdw>
                </a:effectLst>
              </a:rPr>
              <a:t>Berrus</a:t>
            </a:r>
            <a:endParaRPr lang="en-US" sz="3200" dirty="0"/>
          </a:p>
        </p:txBody>
      </p:sp>
    </p:spTree>
    <p:extLst>
      <p:ext uri="{BB962C8B-B14F-4D97-AF65-F5344CB8AC3E}">
        <p14:creationId xmlns:p14="http://schemas.microsoft.com/office/powerpoint/2010/main" val="113020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22">
                                            <p:bg/>
                                          </p:spTgt>
                                        </p:tgtEl>
                                        <p:attrNameLst>
                                          <p:attrName>style.visibility</p:attrName>
                                        </p:attrNameLst>
                                      </p:cBhvr>
                                      <p:to>
                                        <p:strVal val="visible"/>
                                      </p:to>
                                    </p:set>
                                    <p:animEffect transition="in" filter="fade">
                                      <p:cBhvr>
                                        <p:cTn id="7" dur="500"/>
                                        <p:tgtEl>
                                          <p:spTgt spid="22">
                                            <p:bg/>
                                          </p:spTgt>
                                        </p:tgtEl>
                                      </p:cBhvr>
                                    </p:animEffect>
                                  </p:childTnLst>
                                  <p:subTnLst>
                                    <p:animClr clrSpc="rgb" dir="cw">
                                      <p:cBhvr override="childStyle">
                                        <p:cTn dur="1" fill="hold" display="0" masterRel="nextClick" afterEffect="1"/>
                                        <p:tgtEl>
                                          <p:spTgt spid="22">
                                            <p:bg/>
                                          </p:spTgt>
                                        </p:tgtEl>
                                        <p:attrNameLst>
                                          <p:attrName>ppt_c</p:attrName>
                                        </p:attrNameLst>
                                      </p:cBhvr>
                                      <p:to>
                                        <a:srgbClr val="4D4D4D"/>
                                      </p:to>
                                    </p:animClr>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100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fade">
                                      <p:cBhvr>
                                        <p:cTn id="12" dur="500"/>
                                        <p:tgtEl>
                                          <p:spTgt spid="22">
                                            <p:txEl>
                                              <p:pRg st="0" end="0"/>
                                            </p:txEl>
                                          </p:spTgt>
                                        </p:tgtEl>
                                      </p:cBhvr>
                                    </p:animEffect>
                                  </p:childTnLst>
                                  <p:subTnLst>
                                    <p:animClr clrSpc="rgb" dir="cw">
                                      <p:cBhvr override="childStyle">
                                        <p:cTn dur="1" fill="hold" display="0" masterRel="nextClick" afterEffect="1"/>
                                        <p:tgtEl>
                                          <p:spTgt spid="22">
                                            <p:txEl>
                                              <p:pRg st="0" end="0"/>
                                            </p:txEl>
                                          </p:spTgt>
                                        </p:tgtEl>
                                        <p:attrNameLst>
                                          <p:attrName>ppt_c</p:attrName>
                                        </p:attrNameLst>
                                      </p:cBhvr>
                                      <p:to>
                                        <a:srgbClr val="4D4D4D"/>
                                      </p:to>
                                    </p:animClr>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2">
                                            <p:txEl>
                                              <p:pRg st="1" end="1"/>
                                            </p:txEl>
                                          </p:spTgt>
                                        </p:tgtEl>
                                        <p:attrNameLst>
                                          <p:attrName>style.visibility</p:attrName>
                                        </p:attrNameLst>
                                      </p:cBhvr>
                                      <p:to>
                                        <p:strVal val="visible"/>
                                      </p:to>
                                    </p:set>
                                    <p:animEffect transition="in" filter="fade">
                                      <p:cBhvr>
                                        <p:cTn id="17" dur="500"/>
                                        <p:tgtEl>
                                          <p:spTgt spid="22">
                                            <p:txEl>
                                              <p:pRg st="1" end="1"/>
                                            </p:txEl>
                                          </p:spTgt>
                                        </p:tgtEl>
                                      </p:cBhvr>
                                    </p:animEffect>
                                  </p:childTnLst>
                                  <p:subTnLst>
                                    <p:animClr clrSpc="rgb" dir="cw">
                                      <p:cBhvr override="childStyle">
                                        <p:cTn dur="1" fill="hold" display="0" masterRel="nextClick" afterEffect="1"/>
                                        <p:tgtEl>
                                          <p:spTgt spid="22">
                                            <p:txEl>
                                              <p:pRg st="1" end="1"/>
                                            </p:txEl>
                                          </p:spTgt>
                                        </p:tgtEl>
                                        <p:attrNameLst>
                                          <p:attrName>ppt_c</p:attrName>
                                        </p:attrNameLst>
                                      </p:cBhvr>
                                      <p:to>
                                        <a:srgbClr val="4D4D4D"/>
                                      </p:to>
                                    </p:animClr>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uiExpand="1" build="p" animBg="1"/>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On-the-job">
            <a:extLst>
              <a:ext uri="{FF2B5EF4-FFF2-40B4-BE49-F238E27FC236}">
                <a16:creationId xmlns:a16="http://schemas.microsoft.com/office/drawing/2014/main" id="{4F6A7594-8F6B-0AFA-EE64-FA7CFB17F37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029286" y="946425"/>
            <a:ext cx="6133428" cy="40940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5AAE48A-519A-1A16-BF49-0E7D5789475C}"/>
              </a:ext>
            </a:extLst>
          </p:cNvPr>
          <p:cNvGrpSpPr/>
          <p:nvPr/>
        </p:nvGrpSpPr>
        <p:grpSpPr>
          <a:xfrm>
            <a:off x="5014762" y="1905801"/>
            <a:ext cx="1925053" cy="2935705"/>
            <a:chOff x="4629752" y="2005445"/>
            <a:chExt cx="2643884" cy="4031673"/>
          </a:xfrm>
        </p:grpSpPr>
        <p:sp>
          <p:nvSpPr>
            <p:cNvPr id="8" name="Rectangle 7">
              <a:extLst>
                <a:ext uri="{FF2B5EF4-FFF2-40B4-BE49-F238E27FC236}">
                  <a16:creationId xmlns:a16="http://schemas.microsoft.com/office/drawing/2014/main" id="{7619ED21-CC44-9F62-E3D9-A44EFEBFFE2A}"/>
                </a:ext>
              </a:extLst>
            </p:cNvPr>
            <p:cNvSpPr/>
            <p:nvPr/>
          </p:nvSpPr>
          <p:spPr>
            <a:xfrm>
              <a:off x="4851133" y="2005445"/>
              <a:ext cx="2422503" cy="403167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Single Corner Snipped 8">
              <a:extLst>
                <a:ext uri="{FF2B5EF4-FFF2-40B4-BE49-F238E27FC236}">
                  <a16:creationId xmlns:a16="http://schemas.microsoft.com/office/drawing/2014/main" id="{4595ED65-712A-CC75-162D-D7BF7FC0C451}"/>
                </a:ext>
              </a:extLst>
            </p:cNvPr>
            <p:cNvSpPr/>
            <p:nvPr/>
          </p:nvSpPr>
          <p:spPr>
            <a:xfrm flipH="1">
              <a:off x="4629752" y="2993457"/>
              <a:ext cx="567886" cy="3043661"/>
            </a:xfrm>
            <a:prstGeom prst="snip1Rect">
              <a:avLst>
                <a:gd name="adj" fmla="val 4074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Rectangle 9">
            <a:extLst>
              <a:ext uri="{FF2B5EF4-FFF2-40B4-BE49-F238E27FC236}">
                <a16:creationId xmlns:a16="http://schemas.microsoft.com/office/drawing/2014/main" id="{D5D38FE0-B350-CAD4-150A-178FC74214DE}"/>
              </a:ext>
            </a:extLst>
          </p:cNvPr>
          <p:cNvSpPr/>
          <p:nvPr/>
        </p:nvSpPr>
        <p:spPr>
          <a:xfrm>
            <a:off x="6939814" y="2019231"/>
            <a:ext cx="2222899" cy="30212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80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C0CAC98D-F8EF-EFD6-31CC-B63227FF9324}"/>
              </a:ext>
            </a:extLst>
          </p:cNvPr>
          <p:cNvSpPr txBox="1"/>
          <p:nvPr/>
        </p:nvSpPr>
        <p:spPr>
          <a:xfrm>
            <a:off x="2945104" y="206655"/>
            <a:ext cx="6128540" cy="923330"/>
          </a:xfrm>
          <a:prstGeom prst="rect">
            <a:avLst/>
          </a:prstGeom>
          <a:noFill/>
        </p:spPr>
        <p:txBody>
          <a:bodyPr wrap="square">
            <a:spAutoFit/>
          </a:bodyPr>
          <a:lstStyle/>
          <a:p>
            <a:pPr algn="ctr"/>
            <a:r>
              <a:rPr lang="en-US" sz="5400" b="1" dirty="0">
                <a:solidFill>
                  <a:srgbClr val="A12B93"/>
                </a:solidFill>
                <a:effectLst>
                  <a:outerShdw blurRad="38100" dist="38100" dir="2700000" algn="tl">
                    <a:srgbClr val="000000">
                      <a:alpha val="43137"/>
                    </a:srgbClr>
                  </a:outerShdw>
                </a:effectLst>
              </a:rPr>
              <a:t>Barnabas</a:t>
            </a:r>
          </a:p>
        </p:txBody>
      </p:sp>
      <p:sp>
        <p:nvSpPr>
          <p:cNvPr id="18" name="TextBox 17">
            <a:extLst>
              <a:ext uri="{FF2B5EF4-FFF2-40B4-BE49-F238E27FC236}">
                <a16:creationId xmlns:a16="http://schemas.microsoft.com/office/drawing/2014/main" id="{53788BB4-63CD-0E81-D31B-0F9192340C1D}"/>
              </a:ext>
            </a:extLst>
          </p:cNvPr>
          <p:cNvSpPr txBox="1"/>
          <p:nvPr/>
        </p:nvSpPr>
        <p:spPr>
          <a:xfrm>
            <a:off x="4752308" y="2207286"/>
            <a:ext cx="2459900" cy="923330"/>
          </a:xfrm>
          <a:prstGeom prst="rect">
            <a:avLst/>
          </a:prstGeom>
          <a:noFill/>
        </p:spPr>
        <p:txBody>
          <a:bodyPr wrap="square">
            <a:spAutoFit/>
          </a:bodyPr>
          <a:lstStyle/>
          <a:p>
            <a:pPr algn="ctr"/>
            <a:r>
              <a:rPr lang="en-US" sz="5400" b="1" dirty="0">
                <a:solidFill>
                  <a:schemeClr val="accent5">
                    <a:lumMod val="60000"/>
                    <a:lumOff val="40000"/>
                  </a:schemeClr>
                </a:solidFill>
                <a:effectLst>
                  <a:outerShdw blurRad="38100" dist="38100" dir="2700000" algn="tl">
                    <a:srgbClr val="000000">
                      <a:alpha val="43137"/>
                    </a:srgbClr>
                  </a:outerShdw>
                </a:effectLst>
              </a:rPr>
              <a:t>Paul</a:t>
            </a:r>
          </a:p>
        </p:txBody>
      </p:sp>
      <p:sp>
        <p:nvSpPr>
          <p:cNvPr id="19" name="TextBox 18">
            <a:extLst>
              <a:ext uri="{FF2B5EF4-FFF2-40B4-BE49-F238E27FC236}">
                <a16:creationId xmlns:a16="http://schemas.microsoft.com/office/drawing/2014/main" id="{A153839D-0521-65C9-D869-1E6D22BB58C7}"/>
              </a:ext>
            </a:extLst>
          </p:cNvPr>
          <p:cNvSpPr txBox="1"/>
          <p:nvPr/>
        </p:nvSpPr>
        <p:spPr>
          <a:xfrm>
            <a:off x="1001027" y="2207286"/>
            <a:ext cx="3392904" cy="923330"/>
          </a:xfrm>
          <a:prstGeom prst="rect">
            <a:avLst/>
          </a:prstGeom>
          <a:noFill/>
        </p:spPr>
        <p:txBody>
          <a:bodyPr wrap="square">
            <a:spAutoFit/>
          </a:bodyPr>
          <a:lstStyle/>
          <a:p>
            <a:pPr algn="ctr"/>
            <a:r>
              <a:rPr lang="en-US" sz="5400" b="1" dirty="0">
                <a:solidFill>
                  <a:schemeClr val="accent5">
                    <a:lumMod val="60000"/>
                    <a:lumOff val="40000"/>
                  </a:schemeClr>
                </a:solidFill>
                <a:effectLst>
                  <a:outerShdw blurRad="38100" dist="38100" dir="2700000" algn="tl">
                    <a:srgbClr val="000000">
                      <a:alpha val="43137"/>
                    </a:srgbClr>
                  </a:outerShdw>
                </a:effectLst>
              </a:rPr>
              <a:t>John Mark</a:t>
            </a:r>
          </a:p>
        </p:txBody>
      </p:sp>
      <p:sp>
        <p:nvSpPr>
          <p:cNvPr id="20" name="TextBox 19">
            <a:extLst>
              <a:ext uri="{FF2B5EF4-FFF2-40B4-BE49-F238E27FC236}">
                <a16:creationId xmlns:a16="http://schemas.microsoft.com/office/drawing/2014/main" id="{52FF2F43-1263-0D33-0BF9-CEA8859B288C}"/>
              </a:ext>
            </a:extLst>
          </p:cNvPr>
          <p:cNvSpPr txBox="1"/>
          <p:nvPr/>
        </p:nvSpPr>
        <p:spPr>
          <a:xfrm>
            <a:off x="7810902" y="2207286"/>
            <a:ext cx="2956561" cy="923330"/>
          </a:xfrm>
          <a:prstGeom prst="rect">
            <a:avLst/>
          </a:prstGeom>
          <a:noFill/>
        </p:spPr>
        <p:txBody>
          <a:bodyPr wrap="square">
            <a:spAutoFit/>
          </a:bodyPr>
          <a:lstStyle/>
          <a:p>
            <a:pPr algn="ctr"/>
            <a:r>
              <a:rPr lang="en-US" sz="5400" b="1" dirty="0">
                <a:solidFill>
                  <a:schemeClr val="accent5">
                    <a:lumMod val="60000"/>
                    <a:lumOff val="40000"/>
                  </a:schemeClr>
                </a:solidFill>
                <a:effectLst>
                  <a:outerShdw blurRad="38100" dist="38100" dir="2700000" algn="tl">
                    <a:srgbClr val="000000">
                      <a:alpha val="43137"/>
                    </a:srgbClr>
                  </a:outerShdw>
                </a:effectLst>
              </a:rPr>
              <a:t>???</a:t>
            </a:r>
          </a:p>
        </p:txBody>
      </p:sp>
      <p:sp>
        <p:nvSpPr>
          <p:cNvPr id="21" name="TextBox 20">
            <a:extLst>
              <a:ext uri="{FF2B5EF4-FFF2-40B4-BE49-F238E27FC236}">
                <a16:creationId xmlns:a16="http://schemas.microsoft.com/office/drawing/2014/main" id="{C760E172-BCE2-E9E3-0C12-50620F68FA2A}"/>
              </a:ext>
            </a:extLst>
          </p:cNvPr>
          <p:cNvSpPr txBox="1"/>
          <p:nvPr/>
        </p:nvSpPr>
        <p:spPr>
          <a:xfrm>
            <a:off x="0" y="4102043"/>
            <a:ext cx="2733574" cy="830997"/>
          </a:xfrm>
          <a:prstGeom prst="rect">
            <a:avLst/>
          </a:prstGeom>
          <a:noFill/>
        </p:spPr>
        <p:txBody>
          <a:bodyPr wrap="square">
            <a:spAutoFit/>
          </a:bodyPr>
          <a:lstStyle/>
          <a:p>
            <a:pPr algn="ctr"/>
            <a:r>
              <a:rPr lang="en-US" sz="4800" b="1" dirty="0">
                <a:solidFill>
                  <a:schemeClr val="accent5">
                    <a:lumMod val="40000"/>
                    <a:lumOff val="60000"/>
                  </a:schemeClr>
                </a:solidFill>
                <a:effectLst>
                  <a:outerShdw blurRad="38100" dist="38100" dir="2700000" algn="tl">
                    <a:srgbClr val="000000">
                      <a:alpha val="43137"/>
                    </a:srgbClr>
                  </a:outerShdw>
                </a:effectLst>
              </a:rPr>
              <a:t>Tychicus</a:t>
            </a:r>
          </a:p>
        </p:txBody>
      </p:sp>
      <p:sp>
        <p:nvSpPr>
          <p:cNvPr id="22" name="TextBox 21">
            <a:extLst>
              <a:ext uri="{FF2B5EF4-FFF2-40B4-BE49-F238E27FC236}">
                <a16:creationId xmlns:a16="http://schemas.microsoft.com/office/drawing/2014/main" id="{3B9CFD38-2CB2-2B57-751E-E958B516D872}"/>
              </a:ext>
            </a:extLst>
          </p:cNvPr>
          <p:cNvSpPr txBox="1"/>
          <p:nvPr/>
        </p:nvSpPr>
        <p:spPr>
          <a:xfrm>
            <a:off x="2608444" y="4102043"/>
            <a:ext cx="1597792" cy="830997"/>
          </a:xfrm>
          <a:prstGeom prst="rect">
            <a:avLst/>
          </a:prstGeom>
          <a:noFill/>
        </p:spPr>
        <p:txBody>
          <a:bodyPr wrap="square">
            <a:spAutoFit/>
          </a:bodyPr>
          <a:lstStyle/>
          <a:p>
            <a:pPr algn="ctr"/>
            <a:r>
              <a:rPr lang="en-US" sz="4800" b="1" dirty="0">
                <a:solidFill>
                  <a:schemeClr val="accent5">
                    <a:lumMod val="40000"/>
                    <a:lumOff val="60000"/>
                  </a:schemeClr>
                </a:solidFill>
                <a:effectLst>
                  <a:outerShdw blurRad="38100" dist="38100" dir="2700000" algn="tl">
                    <a:srgbClr val="000000">
                      <a:alpha val="43137"/>
                    </a:srgbClr>
                  </a:outerShdw>
                </a:effectLst>
              </a:rPr>
              <a:t>Silas</a:t>
            </a:r>
          </a:p>
        </p:txBody>
      </p:sp>
      <p:sp>
        <p:nvSpPr>
          <p:cNvPr id="23" name="TextBox 22">
            <a:extLst>
              <a:ext uri="{FF2B5EF4-FFF2-40B4-BE49-F238E27FC236}">
                <a16:creationId xmlns:a16="http://schemas.microsoft.com/office/drawing/2014/main" id="{7F083CDD-C76B-72B7-D657-662E5C95ED8F}"/>
              </a:ext>
            </a:extLst>
          </p:cNvPr>
          <p:cNvSpPr txBox="1"/>
          <p:nvPr/>
        </p:nvSpPr>
        <p:spPr>
          <a:xfrm>
            <a:off x="4095921" y="4102043"/>
            <a:ext cx="2381875" cy="830997"/>
          </a:xfrm>
          <a:prstGeom prst="rect">
            <a:avLst/>
          </a:prstGeom>
          <a:noFill/>
        </p:spPr>
        <p:txBody>
          <a:bodyPr wrap="square">
            <a:spAutoFit/>
          </a:bodyPr>
          <a:lstStyle/>
          <a:p>
            <a:pPr algn="ctr"/>
            <a:r>
              <a:rPr lang="en-US" sz="4800" b="1" dirty="0">
                <a:solidFill>
                  <a:schemeClr val="accent5">
                    <a:lumMod val="40000"/>
                    <a:lumOff val="60000"/>
                  </a:schemeClr>
                </a:solidFill>
                <a:effectLst>
                  <a:outerShdw blurRad="38100" dist="38100" dir="2700000" algn="tl">
                    <a:srgbClr val="000000">
                      <a:alpha val="43137"/>
                    </a:srgbClr>
                  </a:outerShdw>
                </a:effectLst>
              </a:rPr>
              <a:t>Sopater</a:t>
            </a:r>
          </a:p>
        </p:txBody>
      </p:sp>
      <p:sp>
        <p:nvSpPr>
          <p:cNvPr id="24" name="TextBox 23">
            <a:extLst>
              <a:ext uri="{FF2B5EF4-FFF2-40B4-BE49-F238E27FC236}">
                <a16:creationId xmlns:a16="http://schemas.microsoft.com/office/drawing/2014/main" id="{CF89B976-846D-FEF9-DB91-A2B659F78181}"/>
              </a:ext>
            </a:extLst>
          </p:cNvPr>
          <p:cNvSpPr txBox="1"/>
          <p:nvPr/>
        </p:nvSpPr>
        <p:spPr>
          <a:xfrm>
            <a:off x="6452563" y="4102043"/>
            <a:ext cx="2466845" cy="830997"/>
          </a:xfrm>
          <a:prstGeom prst="rect">
            <a:avLst/>
          </a:prstGeom>
          <a:noFill/>
        </p:spPr>
        <p:txBody>
          <a:bodyPr wrap="square">
            <a:spAutoFit/>
          </a:bodyPr>
          <a:lstStyle/>
          <a:p>
            <a:pPr algn="ctr"/>
            <a:r>
              <a:rPr lang="en-US" sz="4800" b="1" dirty="0">
                <a:solidFill>
                  <a:schemeClr val="accent5">
                    <a:lumMod val="40000"/>
                    <a:lumOff val="60000"/>
                  </a:schemeClr>
                </a:solidFill>
                <a:effectLst>
                  <a:outerShdw blurRad="38100" dist="38100" dir="2700000" algn="tl">
                    <a:srgbClr val="000000">
                      <a:alpha val="43137"/>
                    </a:srgbClr>
                  </a:outerShdw>
                </a:effectLst>
              </a:rPr>
              <a:t>Timothy</a:t>
            </a:r>
          </a:p>
        </p:txBody>
      </p:sp>
      <p:sp>
        <p:nvSpPr>
          <p:cNvPr id="25" name="TextBox 24">
            <a:extLst>
              <a:ext uri="{FF2B5EF4-FFF2-40B4-BE49-F238E27FC236}">
                <a16:creationId xmlns:a16="http://schemas.microsoft.com/office/drawing/2014/main" id="{6F4BF62F-5473-5447-735B-1CE78847D5F5}"/>
              </a:ext>
            </a:extLst>
          </p:cNvPr>
          <p:cNvSpPr txBox="1"/>
          <p:nvPr/>
        </p:nvSpPr>
        <p:spPr>
          <a:xfrm>
            <a:off x="8816740" y="4102043"/>
            <a:ext cx="1902596" cy="830997"/>
          </a:xfrm>
          <a:prstGeom prst="rect">
            <a:avLst/>
          </a:prstGeom>
          <a:noFill/>
        </p:spPr>
        <p:txBody>
          <a:bodyPr wrap="square">
            <a:spAutoFit/>
          </a:bodyPr>
          <a:lstStyle/>
          <a:p>
            <a:pPr algn="ctr"/>
            <a:r>
              <a:rPr lang="en-US" sz="4800" b="1" dirty="0">
                <a:solidFill>
                  <a:schemeClr val="accent5">
                    <a:lumMod val="40000"/>
                    <a:lumOff val="60000"/>
                  </a:schemeClr>
                </a:solidFill>
                <a:effectLst>
                  <a:outerShdw blurRad="38100" dist="38100" dir="2700000" algn="tl">
                    <a:srgbClr val="000000">
                      <a:alpha val="43137"/>
                    </a:srgbClr>
                  </a:outerShdw>
                </a:effectLst>
              </a:rPr>
              <a:t>Gaius</a:t>
            </a:r>
          </a:p>
        </p:txBody>
      </p:sp>
      <p:sp>
        <p:nvSpPr>
          <p:cNvPr id="26" name="TextBox 25">
            <a:extLst>
              <a:ext uri="{FF2B5EF4-FFF2-40B4-BE49-F238E27FC236}">
                <a16:creationId xmlns:a16="http://schemas.microsoft.com/office/drawing/2014/main" id="{4A25D1EF-F2F7-84FB-ADDB-EB83A7196B5A}"/>
              </a:ext>
            </a:extLst>
          </p:cNvPr>
          <p:cNvSpPr txBox="1"/>
          <p:nvPr/>
        </p:nvSpPr>
        <p:spPr>
          <a:xfrm>
            <a:off x="10485121" y="4102042"/>
            <a:ext cx="1610625" cy="830997"/>
          </a:xfrm>
          <a:prstGeom prst="rect">
            <a:avLst/>
          </a:prstGeom>
          <a:noFill/>
        </p:spPr>
        <p:txBody>
          <a:bodyPr wrap="square">
            <a:spAutoFit/>
          </a:bodyPr>
          <a:lstStyle/>
          <a:p>
            <a:pPr algn="ctr"/>
            <a:r>
              <a:rPr lang="en-US" sz="4800" b="1" dirty="0">
                <a:solidFill>
                  <a:schemeClr val="accent5">
                    <a:lumMod val="40000"/>
                    <a:lumOff val="60000"/>
                  </a:schemeClr>
                </a:solidFill>
                <a:effectLst>
                  <a:outerShdw blurRad="38100" dist="38100" dir="2700000" algn="tl">
                    <a:srgbClr val="000000">
                      <a:alpha val="43137"/>
                    </a:srgbClr>
                  </a:outerShdw>
                </a:effectLst>
              </a:rPr>
              <a:t>Etc.</a:t>
            </a:r>
          </a:p>
        </p:txBody>
      </p:sp>
      <p:sp>
        <p:nvSpPr>
          <p:cNvPr id="28" name="Arrow: Right 27">
            <a:extLst>
              <a:ext uri="{FF2B5EF4-FFF2-40B4-BE49-F238E27FC236}">
                <a16:creationId xmlns:a16="http://schemas.microsoft.com/office/drawing/2014/main" id="{70DD8EE1-B903-0B3B-50DB-76BB7ECC751F}"/>
              </a:ext>
            </a:extLst>
          </p:cNvPr>
          <p:cNvSpPr/>
          <p:nvPr/>
        </p:nvSpPr>
        <p:spPr>
          <a:xfrm rot="9270895">
            <a:off x="2610624" y="1576024"/>
            <a:ext cx="2534653" cy="169472"/>
          </a:xfrm>
          <a:prstGeom prst="rightArrow">
            <a:avLst>
              <a:gd name="adj1" fmla="val 100000"/>
              <a:gd name="adj2" fmla="val 5000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EFA56431-120A-77BC-A616-24E63C6DE643}"/>
              </a:ext>
            </a:extLst>
          </p:cNvPr>
          <p:cNvSpPr/>
          <p:nvPr/>
        </p:nvSpPr>
        <p:spPr>
          <a:xfrm rot="12329105" flipH="1">
            <a:off x="6717284" y="1636836"/>
            <a:ext cx="2534653" cy="169472"/>
          </a:xfrm>
          <a:prstGeom prst="rightArrow">
            <a:avLst>
              <a:gd name="adj1" fmla="val 100000"/>
              <a:gd name="adj2" fmla="val 5000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2BD6AC43-A150-633A-0080-835661928C3A}"/>
              </a:ext>
            </a:extLst>
          </p:cNvPr>
          <p:cNvSpPr/>
          <p:nvPr/>
        </p:nvSpPr>
        <p:spPr>
          <a:xfrm rot="16200000" flipH="1">
            <a:off x="5450428" y="1571260"/>
            <a:ext cx="1087403" cy="184649"/>
          </a:xfrm>
          <a:prstGeom prst="rightArrow">
            <a:avLst>
              <a:gd name="adj1" fmla="val 100000"/>
              <a:gd name="adj2" fmla="val 5000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EAC7C86A-9A6A-A08A-9AD4-5FC97C43E55D}"/>
              </a:ext>
            </a:extLst>
          </p:cNvPr>
          <p:cNvSpPr/>
          <p:nvPr/>
        </p:nvSpPr>
        <p:spPr>
          <a:xfrm rot="9784683">
            <a:off x="1257077" y="3477968"/>
            <a:ext cx="3919869" cy="115644"/>
          </a:xfrm>
          <a:prstGeom prst="rightArrow">
            <a:avLst>
              <a:gd name="adj1" fmla="val 100000"/>
              <a:gd name="adj2" fmla="val 50000"/>
            </a:avLst>
          </a:prstGeom>
          <a:solidFill>
            <a:schemeClr val="accent5">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33" name="Arrow: Right 32">
            <a:extLst>
              <a:ext uri="{FF2B5EF4-FFF2-40B4-BE49-F238E27FC236}">
                <a16:creationId xmlns:a16="http://schemas.microsoft.com/office/drawing/2014/main" id="{E4877960-C4D1-DB3D-8185-673A20B418F9}"/>
              </a:ext>
            </a:extLst>
          </p:cNvPr>
          <p:cNvSpPr/>
          <p:nvPr/>
        </p:nvSpPr>
        <p:spPr>
          <a:xfrm rot="16200000" flipH="1">
            <a:off x="5385980" y="3536729"/>
            <a:ext cx="1087403" cy="104037"/>
          </a:xfrm>
          <a:prstGeom prst="rightArrow">
            <a:avLst>
              <a:gd name="adj1" fmla="val 100000"/>
              <a:gd name="adj2" fmla="val 50000"/>
            </a:avLst>
          </a:prstGeom>
          <a:solidFill>
            <a:schemeClr val="accent5">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35" name="Arrow: Right 34">
            <a:extLst>
              <a:ext uri="{FF2B5EF4-FFF2-40B4-BE49-F238E27FC236}">
                <a16:creationId xmlns:a16="http://schemas.microsoft.com/office/drawing/2014/main" id="{0812300A-2AAA-43C3-BBBF-ACA2581C9C42}"/>
              </a:ext>
            </a:extLst>
          </p:cNvPr>
          <p:cNvSpPr/>
          <p:nvPr/>
        </p:nvSpPr>
        <p:spPr>
          <a:xfrm rot="11815317" flipH="1">
            <a:off x="6848252" y="3535118"/>
            <a:ext cx="3919869" cy="115644"/>
          </a:xfrm>
          <a:prstGeom prst="rightArrow">
            <a:avLst>
              <a:gd name="adj1" fmla="val 100000"/>
              <a:gd name="adj2" fmla="val 50000"/>
            </a:avLst>
          </a:prstGeom>
          <a:solidFill>
            <a:schemeClr val="accent5">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36" name="Arrow: Right 35">
            <a:extLst>
              <a:ext uri="{FF2B5EF4-FFF2-40B4-BE49-F238E27FC236}">
                <a16:creationId xmlns:a16="http://schemas.microsoft.com/office/drawing/2014/main" id="{B1F8FE05-014C-CA24-7FA8-087BD20AE518}"/>
              </a:ext>
            </a:extLst>
          </p:cNvPr>
          <p:cNvSpPr/>
          <p:nvPr/>
        </p:nvSpPr>
        <p:spPr>
          <a:xfrm rot="11815317" flipH="1">
            <a:off x="6002835" y="3581898"/>
            <a:ext cx="3919869" cy="115644"/>
          </a:xfrm>
          <a:prstGeom prst="rightArrow">
            <a:avLst>
              <a:gd name="adj1" fmla="val 100000"/>
              <a:gd name="adj2" fmla="val 50000"/>
            </a:avLst>
          </a:prstGeom>
          <a:solidFill>
            <a:schemeClr val="accent5">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37" name="Arrow: Right 36">
            <a:extLst>
              <a:ext uri="{FF2B5EF4-FFF2-40B4-BE49-F238E27FC236}">
                <a16:creationId xmlns:a16="http://schemas.microsoft.com/office/drawing/2014/main" id="{FB97FB6A-62DA-03BE-BAF6-B24BD7E314BE}"/>
              </a:ext>
            </a:extLst>
          </p:cNvPr>
          <p:cNvSpPr/>
          <p:nvPr/>
        </p:nvSpPr>
        <p:spPr>
          <a:xfrm rot="9010409">
            <a:off x="3411912" y="3559848"/>
            <a:ext cx="2292549" cy="127985"/>
          </a:xfrm>
          <a:prstGeom prst="rightArrow">
            <a:avLst>
              <a:gd name="adj1" fmla="val 100000"/>
              <a:gd name="adj2" fmla="val 50000"/>
            </a:avLst>
          </a:prstGeom>
          <a:solidFill>
            <a:schemeClr val="accent5">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38" name="Arrow: Right 37">
            <a:extLst>
              <a:ext uri="{FF2B5EF4-FFF2-40B4-BE49-F238E27FC236}">
                <a16:creationId xmlns:a16="http://schemas.microsoft.com/office/drawing/2014/main" id="{22C49C63-0726-8AC3-9499-12D9B2C4907B}"/>
              </a:ext>
            </a:extLst>
          </p:cNvPr>
          <p:cNvSpPr/>
          <p:nvPr/>
        </p:nvSpPr>
        <p:spPr>
          <a:xfrm rot="14553825" flipH="1">
            <a:off x="5907645" y="3567514"/>
            <a:ext cx="1068069" cy="118383"/>
          </a:xfrm>
          <a:prstGeom prst="rightArrow">
            <a:avLst>
              <a:gd name="adj1" fmla="val 100000"/>
              <a:gd name="adj2" fmla="val 50000"/>
            </a:avLst>
          </a:prstGeom>
          <a:solidFill>
            <a:schemeClr val="accent5">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Tree>
    <p:extLst>
      <p:ext uri="{BB962C8B-B14F-4D97-AF65-F5344CB8AC3E}">
        <p14:creationId xmlns:p14="http://schemas.microsoft.com/office/powerpoint/2010/main" val="1880139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up)">
                                      <p:cBhvr>
                                        <p:cTn id="7" dur="500"/>
                                        <p:tgtEl>
                                          <p:spTgt spid="30"/>
                                        </p:tgtEl>
                                      </p:cBhvr>
                                    </p:animEffect>
                                  </p:childTnLst>
                                </p:cTn>
                              </p:par>
                            </p:childTnLst>
                          </p:cTn>
                        </p:par>
                        <p:par>
                          <p:cTn id="8" fill="hold">
                            <p:stCondLst>
                              <p:cond delay="500"/>
                            </p:stCondLst>
                            <p:childTnLst>
                              <p:par>
                                <p:cTn id="9" presetID="10" presetClass="entr" presetSubtype="0" fill="hold" grpId="0" nodeType="afterEffect">
                                  <p:stCondLst>
                                    <p:cond delay="25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wipe(up)">
                                      <p:cBhvr>
                                        <p:cTn id="16" dur="500"/>
                                        <p:tgtEl>
                                          <p:spTgt spid="28"/>
                                        </p:tgtEl>
                                      </p:cBhvr>
                                    </p:animEffect>
                                  </p:childTnLst>
                                </p:cTn>
                              </p:par>
                            </p:childTnLst>
                          </p:cTn>
                        </p:par>
                        <p:par>
                          <p:cTn id="17" fill="hold">
                            <p:stCondLst>
                              <p:cond delay="500"/>
                            </p:stCondLst>
                            <p:childTnLst>
                              <p:par>
                                <p:cTn id="18" presetID="10" presetClass="entr" presetSubtype="0" fill="hold" grpId="0" nodeType="afterEffect">
                                  <p:stCondLst>
                                    <p:cond delay="25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up)">
                                      <p:cBhvr>
                                        <p:cTn id="25" dur="500"/>
                                        <p:tgtEl>
                                          <p:spTgt spid="29"/>
                                        </p:tgtEl>
                                      </p:cBhvr>
                                    </p:animEffect>
                                  </p:childTnLst>
                                </p:cTn>
                              </p:par>
                            </p:childTnLst>
                          </p:cTn>
                        </p:par>
                        <p:par>
                          <p:cTn id="26" fill="hold">
                            <p:stCondLst>
                              <p:cond delay="500"/>
                            </p:stCondLst>
                            <p:childTnLst>
                              <p:par>
                                <p:cTn id="27" presetID="10" presetClass="entr" presetSubtype="0" fill="hold" grpId="0" nodeType="afterEffect">
                                  <p:stCondLst>
                                    <p:cond delay="25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grpId="0" nodeType="clickEffect">
                                  <p:stCondLst>
                                    <p:cond delay="0"/>
                                  </p:stCondLst>
                                  <p:childTnLst>
                                    <p:set>
                                      <p:cBhvr>
                                        <p:cTn id="33" dur="1" fill="hold">
                                          <p:stCondLst>
                                            <p:cond delay="0"/>
                                          </p:stCondLst>
                                        </p:cTn>
                                        <p:tgtEl>
                                          <p:spTgt spid="37"/>
                                        </p:tgtEl>
                                        <p:attrNameLst>
                                          <p:attrName>style.visibility</p:attrName>
                                        </p:attrNameLst>
                                      </p:cBhvr>
                                      <p:to>
                                        <p:strVal val="visible"/>
                                      </p:to>
                                    </p:set>
                                    <p:animEffect transition="in" filter="wipe(up)">
                                      <p:cBhvr>
                                        <p:cTn id="34" dur="500"/>
                                        <p:tgtEl>
                                          <p:spTgt spid="37"/>
                                        </p:tgtEl>
                                      </p:cBhvr>
                                    </p:animEffect>
                                  </p:childTnLst>
                                </p:cTn>
                              </p:par>
                            </p:childTnLst>
                          </p:cTn>
                        </p:par>
                        <p:par>
                          <p:cTn id="35" fill="hold">
                            <p:stCondLst>
                              <p:cond delay="500"/>
                            </p:stCondLst>
                            <p:childTnLst>
                              <p:par>
                                <p:cTn id="36" presetID="10" presetClass="entr" presetSubtype="0"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up)">
                                      <p:cBhvr>
                                        <p:cTn id="43" dur="500"/>
                                        <p:tgtEl>
                                          <p:spTgt spid="38"/>
                                        </p:tgtEl>
                                      </p:cBhvr>
                                    </p:animEffect>
                                  </p:childTnLst>
                                </p:cTn>
                              </p:par>
                            </p:childTnLst>
                          </p:cTn>
                        </p:par>
                        <p:par>
                          <p:cTn id="44" fill="hold">
                            <p:stCondLst>
                              <p:cond delay="500"/>
                            </p:stCondLst>
                            <p:childTnLst>
                              <p:par>
                                <p:cTn id="45" presetID="10" presetClass="entr" presetSubtype="0" fill="hold" grpId="0" nodeType="afterEffect">
                                  <p:stCondLst>
                                    <p:cond delay="250"/>
                                  </p:stCondLst>
                                  <p:childTnLst>
                                    <p:set>
                                      <p:cBhvr>
                                        <p:cTn id="46" dur="1" fill="hold">
                                          <p:stCondLst>
                                            <p:cond delay="0"/>
                                          </p:stCondLst>
                                        </p:cTn>
                                        <p:tgtEl>
                                          <p:spTgt spid="24"/>
                                        </p:tgtEl>
                                        <p:attrNameLst>
                                          <p:attrName>style.visibility</p:attrName>
                                        </p:attrNameLst>
                                      </p:cBhvr>
                                      <p:to>
                                        <p:strVal val="visible"/>
                                      </p:to>
                                    </p:set>
                                    <p:animEffect transition="in" filter="fade">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Effect transition="in" filter="wipe(up)">
                                      <p:cBhvr>
                                        <p:cTn id="52" dur="500"/>
                                        <p:tgtEl>
                                          <p:spTgt spid="31"/>
                                        </p:tgtEl>
                                      </p:cBhvr>
                                    </p:animEffect>
                                  </p:childTnLst>
                                </p:cTn>
                              </p:par>
                            </p:childTnLst>
                          </p:cTn>
                        </p:par>
                        <p:par>
                          <p:cTn id="53" fill="hold">
                            <p:stCondLst>
                              <p:cond delay="500"/>
                            </p:stCondLst>
                            <p:childTnLst>
                              <p:par>
                                <p:cTn id="54" presetID="10" presetClass="entr" presetSubtype="0" fill="hold" grpId="0" nodeType="after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grpId="0" nodeType="clickEffect">
                                  <p:stCondLst>
                                    <p:cond delay="0"/>
                                  </p:stCondLst>
                                  <p:childTnLst>
                                    <p:set>
                                      <p:cBhvr>
                                        <p:cTn id="60" dur="1" fill="hold">
                                          <p:stCondLst>
                                            <p:cond delay="0"/>
                                          </p:stCondLst>
                                        </p:cTn>
                                        <p:tgtEl>
                                          <p:spTgt spid="33"/>
                                        </p:tgtEl>
                                        <p:attrNameLst>
                                          <p:attrName>style.visibility</p:attrName>
                                        </p:attrNameLst>
                                      </p:cBhvr>
                                      <p:to>
                                        <p:strVal val="visible"/>
                                      </p:to>
                                    </p:set>
                                    <p:animEffect transition="in" filter="wipe(up)">
                                      <p:cBhvr>
                                        <p:cTn id="61" dur="500"/>
                                        <p:tgtEl>
                                          <p:spTgt spid="33"/>
                                        </p:tgtEl>
                                      </p:cBhvr>
                                    </p:animEffect>
                                  </p:childTnLst>
                                </p:cTn>
                              </p:par>
                            </p:childTnLst>
                          </p:cTn>
                        </p:par>
                        <p:par>
                          <p:cTn id="62" fill="hold">
                            <p:stCondLst>
                              <p:cond delay="500"/>
                            </p:stCondLst>
                            <p:childTnLst>
                              <p:par>
                                <p:cTn id="63" presetID="10" presetClass="entr" presetSubtype="0" fill="hold" grpId="0" nodeType="after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fade">
                                      <p:cBhvr>
                                        <p:cTn id="65" dur="500"/>
                                        <p:tgtEl>
                                          <p:spTgt spid="2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1" fill="hold" grpId="0" nodeType="clickEffect">
                                  <p:stCondLst>
                                    <p:cond delay="0"/>
                                  </p:stCondLst>
                                  <p:childTnLst>
                                    <p:set>
                                      <p:cBhvr>
                                        <p:cTn id="69" dur="1" fill="hold">
                                          <p:stCondLst>
                                            <p:cond delay="0"/>
                                          </p:stCondLst>
                                        </p:cTn>
                                        <p:tgtEl>
                                          <p:spTgt spid="36"/>
                                        </p:tgtEl>
                                        <p:attrNameLst>
                                          <p:attrName>style.visibility</p:attrName>
                                        </p:attrNameLst>
                                      </p:cBhvr>
                                      <p:to>
                                        <p:strVal val="visible"/>
                                      </p:to>
                                    </p:set>
                                    <p:animEffect transition="in" filter="wipe(up)">
                                      <p:cBhvr>
                                        <p:cTn id="70" dur="500"/>
                                        <p:tgtEl>
                                          <p:spTgt spid="36"/>
                                        </p:tgtEl>
                                      </p:cBhvr>
                                    </p:animEffect>
                                  </p:childTnLst>
                                </p:cTn>
                              </p:par>
                            </p:childTnLst>
                          </p:cTn>
                        </p:par>
                        <p:par>
                          <p:cTn id="71" fill="hold">
                            <p:stCondLst>
                              <p:cond delay="500"/>
                            </p:stCondLst>
                            <p:childTnLst>
                              <p:par>
                                <p:cTn id="72" presetID="10" presetClass="entr" presetSubtype="0" fill="hold" grpId="0" nodeType="afterEffect">
                                  <p:stCondLst>
                                    <p:cond delay="0"/>
                                  </p:stCondLst>
                                  <p:childTnLst>
                                    <p:set>
                                      <p:cBhvr>
                                        <p:cTn id="73" dur="1" fill="hold">
                                          <p:stCondLst>
                                            <p:cond delay="0"/>
                                          </p:stCondLst>
                                        </p:cTn>
                                        <p:tgtEl>
                                          <p:spTgt spid="25"/>
                                        </p:tgtEl>
                                        <p:attrNameLst>
                                          <p:attrName>style.visibility</p:attrName>
                                        </p:attrNameLst>
                                      </p:cBhvr>
                                      <p:to>
                                        <p:strVal val="visible"/>
                                      </p:to>
                                    </p:set>
                                    <p:animEffect transition="in" filter="fade">
                                      <p:cBhvr>
                                        <p:cTn id="74" dur="500"/>
                                        <p:tgtEl>
                                          <p:spTgt spid="25"/>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35"/>
                                        </p:tgtEl>
                                        <p:attrNameLst>
                                          <p:attrName>style.visibility</p:attrName>
                                        </p:attrNameLst>
                                      </p:cBhvr>
                                      <p:to>
                                        <p:strVal val="visible"/>
                                      </p:to>
                                    </p:set>
                                    <p:animEffect transition="in" filter="wipe(up)">
                                      <p:cBhvr>
                                        <p:cTn id="79" dur="500"/>
                                        <p:tgtEl>
                                          <p:spTgt spid="35"/>
                                        </p:tgtEl>
                                      </p:cBhvr>
                                    </p:animEffect>
                                  </p:childTnLst>
                                </p:cTn>
                              </p:par>
                            </p:childTnLst>
                          </p:cTn>
                        </p:par>
                        <p:par>
                          <p:cTn id="80" fill="hold">
                            <p:stCondLst>
                              <p:cond delay="500"/>
                            </p:stCondLst>
                            <p:childTnLst>
                              <p:par>
                                <p:cTn id="81" presetID="10" presetClass="entr" presetSubtype="0" fill="hold" grpId="0" nodeType="after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P spid="26" grpId="0"/>
      <p:bldP spid="28" grpId="0" animBg="1"/>
      <p:bldP spid="29" grpId="0" animBg="1"/>
      <p:bldP spid="30" grpId="0" animBg="1"/>
      <p:bldP spid="31" grpId="0" animBg="1"/>
      <p:bldP spid="33" grpId="0" animBg="1"/>
      <p:bldP spid="35" grpId="0" animBg="1"/>
      <p:bldP spid="36" grpId="0" animBg="1"/>
      <p:bldP spid="37" grpId="0" animBg="1"/>
      <p:bldP spid="3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674C12-D616-6A44-CB52-97DBAA926A49}"/>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5229FF16-7A69-4DAD-074E-AC40883DAD9B}"/>
              </a:ext>
            </a:extLst>
          </p:cNvPr>
          <p:cNvSpPr txBox="1"/>
          <p:nvPr/>
        </p:nvSpPr>
        <p:spPr>
          <a:xfrm>
            <a:off x="449523" y="1434923"/>
            <a:ext cx="3805132" cy="923330"/>
          </a:xfrm>
          <a:prstGeom prst="rect">
            <a:avLst/>
          </a:prstGeom>
          <a:noFill/>
        </p:spPr>
        <p:txBody>
          <a:bodyPr wrap="square">
            <a:spAutoFit/>
          </a:bodyPr>
          <a:lstStyle/>
          <a:p>
            <a:pPr algn="ctr"/>
            <a:r>
              <a:rPr lang="en-US" sz="5400" b="1" dirty="0">
                <a:solidFill>
                  <a:srgbClr val="FFFF00"/>
                </a:solidFill>
                <a:effectLst>
                  <a:outerShdw blurRad="38100" dist="38100" dir="2700000" algn="tl">
                    <a:srgbClr val="000000">
                      <a:alpha val="43137"/>
                    </a:srgbClr>
                  </a:outerShdw>
                </a:effectLst>
              </a:rPr>
              <a:t>“chose”</a:t>
            </a:r>
          </a:p>
        </p:txBody>
      </p:sp>
      <p:sp>
        <p:nvSpPr>
          <p:cNvPr id="18" name="TextBox 17">
            <a:extLst>
              <a:ext uri="{FF2B5EF4-FFF2-40B4-BE49-F238E27FC236}">
                <a16:creationId xmlns:a16="http://schemas.microsoft.com/office/drawing/2014/main" id="{69684F6F-BCA6-FF3A-B179-781060E7C5BF}"/>
              </a:ext>
            </a:extLst>
          </p:cNvPr>
          <p:cNvSpPr txBox="1"/>
          <p:nvPr/>
        </p:nvSpPr>
        <p:spPr>
          <a:xfrm>
            <a:off x="4866050" y="148597"/>
            <a:ext cx="2459900" cy="923330"/>
          </a:xfrm>
          <a:prstGeom prst="rect">
            <a:avLst/>
          </a:prstGeom>
          <a:noFill/>
        </p:spPr>
        <p:txBody>
          <a:bodyPr wrap="square">
            <a:spAutoFit/>
          </a:bodyPr>
          <a:lstStyle/>
          <a:p>
            <a:pPr algn="ctr"/>
            <a:r>
              <a:rPr lang="en-US" sz="5400" b="1" dirty="0">
                <a:solidFill>
                  <a:schemeClr val="accent5">
                    <a:lumMod val="60000"/>
                    <a:lumOff val="40000"/>
                  </a:schemeClr>
                </a:solidFill>
                <a:effectLst>
                  <a:outerShdw blurRad="38100" dist="38100" dir="2700000" algn="tl">
                    <a:srgbClr val="000000">
                      <a:alpha val="43137"/>
                    </a:srgbClr>
                  </a:outerShdw>
                </a:effectLst>
              </a:rPr>
              <a:t>Paul</a:t>
            </a:r>
          </a:p>
        </p:txBody>
      </p:sp>
      <p:sp>
        <p:nvSpPr>
          <p:cNvPr id="19" name="TextBox 18">
            <a:extLst>
              <a:ext uri="{FF2B5EF4-FFF2-40B4-BE49-F238E27FC236}">
                <a16:creationId xmlns:a16="http://schemas.microsoft.com/office/drawing/2014/main" id="{6C860BE2-6BFE-7879-7222-60469CEA102A}"/>
              </a:ext>
            </a:extLst>
          </p:cNvPr>
          <p:cNvSpPr txBox="1"/>
          <p:nvPr/>
        </p:nvSpPr>
        <p:spPr>
          <a:xfrm>
            <a:off x="899028" y="3366481"/>
            <a:ext cx="6128539" cy="923330"/>
          </a:xfrm>
          <a:prstGeom prst="rect">
            <a:avLst/>
          </a:prstGeom>
          <a:noFill/>
        </p:spPr>
        <p:txBody>
          <a:bodyPr wrap="square">
            <a:spAutoFit/>
          </a:bodyPr>
          <a:lstStyle/>
          <a:p>
            <a:pPr algn="ctr"/>
            <a:r>
              <a:rPr lang="en-US" sz="5400" b="1" dirty="0">
                <a:solidFill>
                  <a:srgbClr val="FFC000"/>
                </a:solidFill>
                <a:effectLst>
                  <a:outerShdw blurRad="38100" dist="38100" dir="2700000" algn="tl">
                    <a:srgbClr val="000000">
                      <a:alpha val="43137"/>
                    </a:srgbClr>
                  </a:outerShdw>
                </a:effectLst>
              </a:rPr>
              <a:t>“accompanied by”</a:t>
            </a:r>
          </a:p>
        </p:txBody>
      </p:sp>
      <p:sp>
        <p:nvSpPr>
          <p:cNvPr id="20" name="TextBox 19">
            <a:extLst>
              <a:ext uri="{FF2B5EF4-FFF2-40B4-BE49-F238E27FC236}">
                <a16:creationId xmlns:a16="http://schemas.microsoft.com/office/drawing/2014/main" id="{423A943E-E924-4359-68BA-6F29FD4DE3FE}"/>
              </a:ext>
            </a:extLst>
          </p:cNvPr>
          <p:cNvSpPr txBox="1"/>
          <p:nvPr/>
        </p:nvSpPr>
        <p:spPr>
          <a:xfrm>
            <a:off x="7474018" y="1896588"/>
            <a:ext cx="2956561" cy="923330"/>
          </a:xfrm>
          <a:prstGeom prst="rect">
            <a:avLst/>
          </a:prstGeom>
          <a:noFill/>
        </p:spPr>
        <p:txBody>
          <a:bodyPr wrap="square">
            <a:spAutoFit/>
          </a:bodyPr>
          <a:lstStyle/>
          <a:p>
            <a:pPr algn="ctr"/>
            <a:r>
              <a:rPr lang="en-US" sz="5400" b="1" dirty="0">
                <a:solidFill>
                  <a:schemeClr val="accent1">
                    <a:lumMod val="20000"/>
                    <a:lumOff val="80000"/>
                  </a:schemeClr>
                </a:solidFill>
                <a:effectLst>
                  <a:outerShdw blurRad="38100" dist="38100" dir="2700000" algn="tl">
                    <a:srgbClr val="000000">
                      <a:alpha val="43137"/>
                    </a:srgbClr>
                  </a:outerShdw>
                </a:effectLst>
              </a:rPr>
              <a:t>“taking”</a:t>
            </a:r>
          </a:p>
        </p:txBody>
      </p:sp>
      <p:sp>
        <p:nvSpPr>
          <p:cNvPr id="21" name="TextBox 20">
            <a:extLst>
              <a:ext uri="{FF2B5EF4-FFF2-40B4-BE49-F238E27FC236}">
                <a16:creationId xmlns:a16="http://schemas.microsoft.com/office/drawing/2014/main" id="{464D4386-ED91-14C0-799E-F1F163A1B642}"/>
              </a:ext>
            </a:extLst>
          </p:cNvPr>
          <p:cNvSpPr txBox="1"/>
          <p:nvPr/>
        </p:nvSpPr>
        <p:spPr>
          <a:xfrm>
            <a:off x="2352089" y="4733888"/>
            <a:ext cx="2733574" cy="830997"/>
          </a:xfrm>
          <a:prstGeom prst="rect">
            <a:avLst/>
          </a:prstGeom>
          <a:noFill/>
        </p:spPr>
        <p:txBody>
          <a:bodyPr wrap="square">
            <a:spAutoFit/>
          </a:bodyPr>
          <a:lstStyle/>
          <a:p>
            <a:pPr algn="ctr"/>
            <a:r>
              <a:rPr lang="en-US" sz="4800" b="1" i="1" dirty="0">
                <a:solidFill>
                  <a:schemeClr val="accent6">
                    <a:lumMod val="60000"/>
                    <a:lumOff val="40000"/>
                  </a:schemeClr>
                </a:solidFill>
                <a:effectLst>
                  <a:outerShdw blurRad="38100" dist="38100" dir="2700000" algn="tl">
                    <a:srgbClr val="000000">
                      <a:alpha val="43137"/>
                    </a:srgbClr>
                  </a:outerShdw>
                </a:effectLst>
              </a:rPr>
              <a:t>“sent”</a:t>
            </a:r>
          </a:p>
        </p:txBody>
      </p:sp>
      <p:sp>
        <p:nvSpPr>
          <p:cNvPr id="23" name="TextBox 22">
            <a:extLst>
              <a:ext uri="{FF2B5EF4-FFF2-40B4-BE49-F238E27FC236}">
                <a16:creationId xmlns:a16="http://schemas.microsoft.com/office/drawing/2014/main" id="{EDE78A44-11AA-772F-B4DF-BC97D5407659}"/>
              </a:ext>
            </a:extLst>
          </p:cNvPr>
          <p:cNvSpPr txBox="1"/>
          <p:nvPr/>
        </p:nvSpPr>
        <p:spPr>
          <a:xfrm>
            <a:off x="4254655" y="2299289"/>
            <a:ext cx="2381875" cy="923330"/>
          </a:xfrm>
          <a:prstGeom prst="rect">
            <a:avLst/>
          </a:prstGeom>
          <a:noFill/>
        </p:spPr>
        <p:txBody>
          <a:bodyPr wrap="square">
            <a:spAutoFit/>
          </a:bodyPr>
          <a:lstStyle/>
          <a:p>
            <a:pPr algn="ctr"/>
            <a:r>
              <a:rPr lang="en-US" sz="5400" b="1" dirty="0">
                <a:solidFill>
                  <a:schemeClr val="accent2">
                    <a:lumMod val="60000"/>
                    <a:lumOff val="40000"/>
                  </a:schemeClr>
                </a:solidFill>
                <a:effectLst>
                  <a:outerShdw blurRad="38100" dist="38100" dir="2700000" algn="tl">
                    <a:srgbClr val="000000">
                      <a:alpha val="43137"/>
                    </a:srgbClr>
                  </a:outerShdw>
                </a:effectLst>
              </a:rPr>
              <a:t>‘brings</a:t>
            </a:r>
          </a:p>
        </p:txBody>
      </p:sp>
      <p:sp>
        <p:nvSpPr>
          <p:cNvPr id="24" name="TextBox 23">
            <a:extLst>
              <a:ext uri="{FF2B5EF4-FFF2-40B4-BE49-F238E27FC236}">
                <a16:creationId xmlns:a16="http://schemas.microsoft.com/office/drawing/2014/main" id="{9D186D68-BC63-DA80-F283-7A1C75C65DB2}"/>
              </a:ext>
            </a:extLst>
          </p:cNvPr>
          <p:cNvSpPr txBox="1"/>
          <p:nvPr/>
        </p:nvSpPr>
        <p:spPr>
          <a:xfrm>
            <a:off x="7910362" y="3961569"/>
            <a:ext cx="3051496" cy="923330"/>
          </a:xfrm>
          <a:prstGeom prst="rect">
            <a:avLst/>
          </a:prstGeom>
          <a:noFill/>
        </p:spPr>
        <p:txBody>
          <a:bodyPr wrap="square">
            <a:spAutoFit/>
          </a:bodyPr>
          <a:lstStyle/>
          <a:p>
            <a:pPr algn="ctr"/>
            <a:r>
              <a:rPr lang="en-US" sz="5400" b="1" dirty="0">
                <a:solidFill>
                  <a:srgbClr val="FF0000"/>
                </a:solidFill>
                <a:effectLst>
                  <a:outerShdw blurRad="38100" dist="38100" dir="2700000" algn="tl">
                    <a:srgbClr val="000000">
                      <a:alpha val="43137"/>
                    </a:srgbClr>
                  </a:outerShdw>
                </a:effectLst>
              </a:rPr>
              <a:t>“leaves”</a:t>
            </a:r>
          </a:p>
        </p:txBody>
      </p:sp>
    </p:spTree>
    <p:extLst>
      <p:ext uri="{BB962C8B-B14F-4D97-AF65-F5344CB8AC3E}">
        <p14:creationId xmlns:p14="http://schemas.microsoft.com/office/powerpoint/2010/main" val="357501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 calcmode="lin" valueType="num">
                                      <p:cBhvr additive="base">
                                        <p:cTn id="27" dur="500" fill="hold"/>
                                        <p:tgtEl>
                                          <p:spTgt spid="21"/>
                                        </p:tgtEl>
                                        <p:attrNameLst>
                                          <p:attrName>ppt_x</p:attrName>
                                        </p:attrNameLst>
                                      </p:cBhvr>
                                      <p:tavLst>
                                        <p:tav tm="0">
                                          <p:val>
                                            <p:strVal val="0-#ppt_w/2"/>
                                          </p:val>
                                        </p:tav>
                                        <p:tav tm="100000">
                                          <p:val>
                                            <p:strVal val="#ppt_x"/>
                                          </p:val>
                                        </p:tav>
                                      </p:tavLst>
                                    </p:anim>
                                    <p:anim calcmode="lin" valueType="num">
                                      <p:cBhvr additive="base">
                                        <p:cTn id="2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24"/>
                                        </p:tgtEl>
                                        <p:attrNameLst>
                                          <p:attrName>style.visibility</p:attrName>
                                        </p:attrNameLst>
                                      </p:cBhvr>
                                      <p:to>
                                        <p:strVal val="visible"/>
                                      </p:to>
                                    </p:set>
                                    <p:animEffect transition="in" filter="wipe(down)">
                                      <p:cBhvr>
                                        <p:cTn id="38" dur="580">
                                          <p:stCondLst>
                                            <p:cond delay="0"/>
                                          </p:stCondLst>
                                        </p:cTn>
                                        <p:tgtEl>
                                          <p:spTgt spid="24"/>
                                        </p:tgtEl>
                                      </p:cBhvr>
                                    </p:animEffect>
                                    <p:anim calcmode="lin" valueType="num">
                                      <p:cBhvr>
                                        <p:cTn id="39" dur="1822" tmFilter="0,0; 0.14,0.36; 0.43,0.73; 0.71,0.91; 1.0,1.0">
                                          <p:stCondLst>
                                            <p:cond delay="0"/>
                                          </p:stCondLst>
                                        </p:cTn>
                                        <p:tgtEl>
                                          <p:spTgt spid="24"/>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4"/>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4"/>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4"/>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4"/>
                                        </p:tgtEl>
                                        <p:attrNameLst>
                                          <p:attrName>ppt_y</p:attrName>
                                        </p:attrNameLst>
                                      </p:cBhvr>
                                      <p:tavLst>
                                        <p:tav tm="0" fmla="#ppt_y-sin(pi*$)/81">
                                          <p:val>
                                            <p:fltVal val="0"/>
                                          </p:val>
                                        </p:tav>
                                        <p:tav tm="100000">
                                          <p:val>
                                            <p:fltVal val="1"/>
                                          </p:val>
                                        </p:tav>
                                      </p:tavLst>
                                    </p:anim>
                                    <p:animScale>
                                      <p:cBhvr>
                                        <p:cTn id="44" dur="26">
                                          <p:stCondLst>
                                            <p:cond delay="650"/>
                                          </p:stCondLst>
                                        </p:cTn>
                                        <p:tgtEl>
                                          <p:spTgt spid="24"/>
                                        </p:tgtEl>
                                      </p:cBhvr>
                                      <p:to x="100000" y="60000"/>
                                    </p:animScale>
                                    <p:animScale>
                                      <p:cBhvr>
                                        <p:cTn id="45" dur="166" decel="50000">
                                          <p:stCondLst>
                                            <p:cond delay="676"/>
                                          </p:stCondLst>
                                        </p:cTn>
                                        <p:tgtEl>
                                          <p:spTgt spid="24"/>
                                        </p:tgtEl>
                                      </p:cBhvr>
                                      <p:to x="100000" y="100000"/>
                                    </p:animScale>
                                    <p:animScale>
                                      <p:cBhvr>
                                        <p:cTn id="46" dur="26">
                                          <p:stCondLst>
                                            <p:cond delay="1312"/>
                                          </p:stCondLst>
                                        </p:cTn>
                                        <p:tgtEl>
                                          <p:spTgt spid="24"/>
                                        </p:tgtEl>
                                      </p:cBhvr>
                                      <p:to x="100000" y="80000"/>
                                    </p:animScale>
                                    <p:animScale>
                                      <p:cBhvr>
                                        <p:cTn id="47" dur="166" decel="50000">
                                          <p:stCondLst>
                                            <p:cond delay="1338"/>
                                          </p:stCondLst>
                                        </p:cTn>
                                        <p:tgtEl>
                                          <p:spTgt spid="24"/>
                                        </p:tgtEl>
                                      </p:cBhvr>
                                      <p:to x="100000" y="100000"/>
                                    </p:animScale>
                                    <p:animScale>
                                      <p:cBhvr>
                                        <p:cTn id="48" dur="26">
                                          <p:stCondLst>
                                            <p:cond delay="1642"/>
                                          </p:stCondLst>
                                        </p:cTn>
                                        <p:tgtEl>
                                          <p:spTgt spid="24"/>
                                        </p:tgtEl>
                                      </p:cBhvr>
                                      <p:to x="100000" y="90000"/>
                                    </p:animScale>
                                    <p:animScale>
                                      <p:cBhvr>
                                        <p:cTn id="49" dur="166" decel="50000">
                                          <p:stCondLst>
                                            <p:cond delay="1668"/>
                                          </p:stCondLst>
                                        </p:cTn>
                                        <p:tgtEl>
                                          <p:spTgt spid="24"/>
                                        </p:tgtEl>
                                      </p:cBhvr>
                                      <p:to x="100000" y="100000"/>
                                    </p:animScale>
                                    <p:animScale>
                                      <p:cBhvr>
                                        <p:cTn id="50" dur="26">
                                          <p:stCondLst>
                                            <p:cond delay="1808"/>
                                          </p:stCondLst>
                                        </p:cTn>
                                        <p:tgtEl>
                                          <p:spTgt spid="24"/>
                                        </p:tgtEl>
                                      </p:cBhvr>
                                      <p:to x="100000" y="95000"/>
                                    </p:animScale>
                                    <p:animScale>
                                      <p:cBhvr>
                                        <p:cTn id="51" dur="166" decel="50000">
                                          <p:stCondLst>
                                            <p:cond delay="1834"/>
                                          </p:stCondLst>
                                        </p:cTn>
                                        <p:tgtEl>
                                          <p:spTgt spid="2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3"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E5031-59DF-6280-379E-F4C16DD2EFF5}"/>
            </a:ext>
          </a:extLst>
        </p:cNvPr>
        <p:cNvGrpSpPr/>
        <p:nvPr/>
      </p:nvGrpSpPr>
      <p:grpSpPr>
        <a:xfrm>
          <a:off x="0" y="0"/>
          <a:ext cx="0" cy="0"/>
          <a:chOff x="0" y="0"/>
          <a:chExt cx="0" cy="0"/>
        </a:xfrm>
      </p:grpSpPr>
      <p:sp>
        <p:nvSpPr>
          <p:cNvPr id="27" name="TextBox 26">
            <a:extLst>
              <a:ext uri="{FF2B5EF4-FFF2-40B4-BE49-F238E27FC236}">
                <a16:creationId xmlns:a16="http://schemas.microsoft.com/office/drawing/2014/main" id="{FC583F5B-3F31-7441-3118-4CA52460377B}"/>
              </a:ext>
            </a:extLst>
          </p:cNvPr>
          <p:cNvSpPr txBox="1"/>
          <p:nvPr/>
        </p:nvSpPr>
        <p:spPr>
          <a:xfrm>
            <a:off x="0" y="3004595"/>
            <a:ext cx="11982450" cy="1938992"/>
          </a:xfrm>
          <a:prstGeom prst="rect">
            <a:avLst/>
          </a:prstGeom>
          <a:noFill/>
        </p:spPr>
        <p:txBody>
          <a:bodyPr wrap="square">
            <a:spAutoFit/>
          </a:bodyPr>
          <a:lstStyle/>
          <a:p>
            <a:pPr algn="ctr"/>
            <a:r>
              <a:rPr lang="en-US" sz="4000" b="1" dirty="0">
                <a:solidFill>
                  <a:schemeClr val="bg1"/>
                </a:solidFill>
                <a:effectLst>
                  <a:outerShdw blurRad="38100" dist="38100" dir="2700000" algn="tl">
                    <a:srgbClr val="000000">
                      <a:alpha val="43137"/>
                    </a:srgbClr>
                  </a:outerShdw>
                </a:effectLst>
              </a:rPr>
              <a:t>“... the things that you have heard me say in the presence of many witnesses entrust to reliable men who will also be qualified to teach others.”</a:t>
            </a:r>
          </a:p>
        </p:txBody>
      </p:sp>
      <p:sp>
        <p:nvSpPr>
          <p:cNvPr id="3" name="TextBox 2">
            <a:extLst>
              <a:ext uri="{FF2B5EF4-FFF2-40B4-BE49-F238E27FC236}">
                <a16:creationId xmlns:a16="http://schemas.microsoft.com/office/drawing/2014/main" id="{61033887-2B7A-2695-ACAC-2885B228C51E}"/>
              </a:ext>
            </a:extLst>
          </p:cNvPr>
          <p:cNvSpPr txBox="1"/>
          <p:nvPr/>
        </p:nvSpPr>
        <p:spPr>
          <a:xfrm>
            <a:off x="8265319" y="2995070"/>
            <a:ext cx="935831" cy="723275"/>
          </a:xfrm>
          <a:prstGeom prst="rect">
            <a:avLst/>
          </a:prstGeom>
          <a:noFill/>
        </p:spPr>
        <p:txBody>
          <a:bodyPr wrap="square">
            <a:spAutoFit/>
          </a:bodyPr>
          <a:lstStyle/>
          <a:p>
            <a:r>
              <a:rPr lang="en-US" sz="4100" b="1" dirty="0">
                <a:solidFill>
                  <a:schemeClr val="accent2">
                    <a:lumMod val="75000"/>
                  </a:schemeClr>
                </a:solidFill>
                <a:effectLst>
                  <a:outerShdw blurRad="38100" dist="38100" dir="2700000" algn="tl">
                    <a:srgbClr val="000000">
                      <a:alpha val="43137"/>
                    </a:srgbClr>
                  </a:outerShdw>
                </a:effectLst>
              </a:rPr>
              <a:t>me</a:t>
            </a:r>
            <a:endParaRPr lang="en-US" sz="4100" dirty="0">
              <a:solidFill>
                <a:schemeClr val="accent2">
                  <a:lumMod val="75000"/>
                </a:schemeClr>
              </a:solidFill>
            </a:endParaRPr>
          </a:p>
        </p:txBody>
      </p:sp>
      <p:sp>
        <p:nvSpPr>
          <p:cNvPr id="4" name="TextBox 3">
            <a:extLst>
              <a:ext uri="{FF2B5EF4-FFF2-40B4-BE49-F238E27FC236}">
                <a16:creationId xmlns:a16="http://schemas.microsoft.com/office/drawing/2014/main" id="{19B84368-531F-E998-9E7B-809F66EC4DC6}"/>
              </a:ext>
            </a:extLst>
          </p:cNvPr>
          <p:cNvSpPr txBox="1"/>
          <p:nvPr/>
        </p:nvSpPr>
        <p:spPr>
          <a:xfrm>
            <a:off x="4674394" y="2995070"/>
            <a:ext cx="1097756" cy="723275"/>
          </a:xfrm>
          <a:prstGeom prst="rect">
            <a:avLst/>
          </a:prstGeom>
          <a:noFill/>
        </p:spPr>
        <p:txBody>
          <a:bodyPr wrap="square">
            <a:spAutoFit/>
          </a:bodyPr>
          <a:lstStyle/>
          <a:p>
            <a:r>
              <a:rPr lang="en-US" sz="4100" b="1" dirty="0">
                <a:solidFill>
                  <a:schemeClr val="accent6">
                    <a:lumMod val="75000"/>
                  </a:schemeClr>
                </a:solidFill>
                <a:effectLst>
                  <a:outerShdw blurRad="38100" dist="38100" dir="2700000" algn="tl">
                    <a:srgbClr val="000000">
                      <a:alpha val="43137"/>
                    </a:srgbClr>
                  </a:outerShdw>
                </a:effectLst>
              </a:rPr>
              <a:t>you</a:t>
            </a:r>
            <a:endParaRPr lang="en-US" sz="4100" dirty="0">
              <a:solidFill>
                <a:schemeClr val="accent6">
                  <a:lumMod val="75000"/>
                </a:schemeClr>
              </a:solidFill>
            </a:endParaRPr>
          </a:p>
        </p:txBody>
      </p:sp>
      <p:sp>
        <p:nvSpPr>
          <p:cNvPr id="5" name="TextBox 4">
            <a:extLst>
              <a:ext uri="{FF2B5EF4-FFF2-40B4-BE49-F238E27FC236}">
                <a16:creationId xmlns:a16="http://schemas.microsoft.com/office/drawing/2014/main" id="{177E0112-542E-D052-F94C-6004F4004F2C}"/>
              </a:ext>
            </a:extLst>
          </p:cNvPr>
          <p:cNvSpPr txBox="1"/>
          <p:nvPr/>
        </p:nvSpPr>
        <p:spPr>
          <a:xfrm>
            <a:off x="439998" y="4212878"/>
            <a:ext cx="1450181" cy="723275"/>
          </a:xfrm>
          <a:prstGeom prst="rect">
            <a:avLst/>
          </a:prstGeom>
          <a:noFill/>
        </p:spPr>
        <p:txBody>
          <a:bodyPr wrap="square">
            <a:spAutoFit/>
          </a:bodyPr>
          <a:lstStyle/>
          <a:p>
            <a:r>
              <a:rPr lang="en-US" sz="4100" b="1" dirty="0">
                <a:solidFill>
                  <a:schemeClr val="tx2">
                    <a:lumMod val="50000"/>
                    <a:lumOff val="50000"/>
                  </a:schemeClr>
                </a:solidFill>
                <a:effectLst>
                  <a:outerShdw blurRad="38100" dist="38100" dir="2700000" algn="tl">
                    <a:srgbClr val="000000">
                      <a:alpha val="43137"/>
                    </a:srgbClr>
                  </a:outerShdw>
                </a:effectLst>
              </a:rPr>
              <a:t>men</a:t>
            </a:r>
            <a:endParaRPr lang="en-US" sz="4100" dirty="0">
              <a:solidFill>
                <a:schemeClr val="tx2">
                  <a:lumMod val="50000"/>
                  <a:lumOff val="50000"/>
                </a:schemeClr>
              </a:solidFill>
            </a:endParaRPr>
          </a:p>
        </p:txBody>
      </p:sp>
      <p:sp>
        <p:nvSpPr>
          <p:cNvPr id="6" name="TextBox 5">
            <a:extLst>
              <a:ext uri="{FF2B5EF4-FFF2-40B4-BE49-F238E27FC236}">
                <a16:creationId xmlns:a16="http://schemas.microsoft.com/office/drawing/2014/main" id="{E4156657-A86F-2688-B7DF-3F3D7561E47D}"/>
              </a:ext>
            </a:extLst>
          </p:cNvPr>
          <p:cNvSpPr txBox="1"/>
          <p:nvPr/>
        </p:nvSpPr>
        <p:spPr>
          <a:xfrm>
            <a:off x="9486413" y="4220312"/>
            <a:ext cx="1716881" cy="723275"/>
          </a:xfrm>
          <a:prstGeom prst="rect">
            <a:avLst/>
          </a:prstGeom>
          <a:noFill/>
        </p:spPr>
        <p:txBody>
          <a:bodyPr wrap="square">
            <a:spAutoFit/>
          </a:bodyPr>
          <a:lstStyle/>
          <a:p>
            <a:r>
              <a:rPr lang="en-US" sz="4100" b="1" dirty="0">
                <a:solidFill>
                  <a:schemeClr val="accent2">
                    <a:lumMod val="60000"/>
                    <a:lumOff val="40000"/>
                  </a:schemeClr>
                </a:solidFill>
                <a:effectLst>
                  <a:outerShdw blurRad="38100" dist="38100" dir="2700000" algn="tl">
                    <a:srgbClr val="000000">
                      <a:alpha val="43137"/>
                    </a:srgbClr>
                  </a:outerShdw>
                </a:effectLst>
              </a:rPr>
              <a:t>others</a:t>
            </a:r>
            <a:endParaRPr lang="en-US" sz="4100" dirty="0">
              <a:solidFill>
                <a:schemeClr val="accent2">
                  <a:lumMod val="60000"/>
                  <a:lumOff val="40000"/>
                </a:schemeClr>
              </a:solidFill>
            </a:endParaRPr>
          </a:p>
        </p:txBody>
      </p:sp>
      <p:sp>
        <p:nvSpPr>
          <p:cNvPr id="7" name="TextBox 6">
            <a:extLst>
              <a:ext uri="{FF2B5EF4-FFF2-40B4-BE49-F238E27FC236}">
                <a16:creationId xmlns:a16="http://schemas.microsoft.com/office/drawing/2014/main" id="{C190B285-0D4A-FA9F-68AF-8909AD7212A0}"/>
              </a:ext>
            </a:extLst>
          </p:cNvPr>
          <p:cNvSpPr txBox="1"/>
          <p:nvPr/>
        </p:nvSpPr>
        <p:spPr>
          <a:xfrm>
            <a:off x="2571750" y="720008"/>
            <a:ext cx="6400800" cy="769441"/>
          </a:xfrm>
          <a:prstGeom prst="rect">
            <a:avLst/>
          </a:prstGeom>
          <a:noFill/>
        </p:spPr>
        <p:txBody>
          <a:bodyPr wrap="square">
            <a:spAutoFit/>
          </a:bodyPr>
          <a:lstStyle/>
          <a:p>
            <a:pPr algn="ctr"/>
            <a:r>
              <a:rPr lang="en-US" sz="4400" b="1" dirty="0">
                <a:solidFill>
                  <a:schemeClr val="bg1"/>
                </a:solidFill>
                <a:effectLst>
                  <a:outerShdw blurRad="38100" dist="38100" dir="2700000" algn="tl">
                    <a:srgbClr val="000000">
                      <a:alpha val="43137"/>
                    </a:srgbClr>
                  </a:outerShdw>
                </a:effectLst>
              </a:rPr>
              <a:t>2 Timothy 2:2 </a:t>
            </a:r>
            <a:endParaRPr lang="en-US" sz="4400" dirty="0"/>
          </a:p>
        </p:txBody>
      </p:sp>
    </p:spTree>
    <p:extLst>
      <p:ext uri="{BB962C8B-B14F-4D97-AF65-F5344CB8AC3E}">
        <p14:creationId xmlns:p14="http://schemas.microsoft.com/office/powerpoint/2010/main" val="342661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7A9194-0DF5-3023-A4F1-C1D3254F1AA9}"/>
            </a:ext>
          </a:extLst>
        </p:cNvPr>
        <p:cNvGrpSpPr/>
        <p:nvPr/>
      </p:nvGrpSpPr>
      <p:grpSpPr>
        <a:xfrm>
          <a:off x="0" y="0"/>
          <a:ext cx="0" cy="0"/>
          <a:chOff x="0" y="0"/>
          <a:chExt cx="0" cy="0"/>
        </a:xfrm>
      </p:grpSpPr>
      <p:sp>
        <p:nvSpPr>
          <p:cNvPr id="17" name="TextBox 16">
            <a:extLst>
              <a:ext uri="{FF2B5EF4-FFF2-40B4-BE49-F238E27FC236}">
                <a16:creationId xmlns:a16="http://schemas.microsoft.com/office/drawing/2014/main" id="{0BEBFD76-039C-A678-7697-8E0AA2ABC393}"/>
              </a:ext>
            </a:extLst>
          </p:cNvPr>
          <p:cNvSpPr txBox="1"/>
          <p:nvPr/>
        </p:nvSpPr>
        <p:spPr>
          <a:xfrm>
            <a:off x="2945104" y="206655"/>
            <a:ext cx="6128540" cy="923330"/>
          </a:xfrm>
          <a:prstGeom prst="rect">
            <a:avLst/>
          </a:prstGeom>
          <a:noFill/>
        </p:spPr>
        <p:txBody>
          <a:bodyPr wrap="square">
            <a:spAutoFit/>
          </a:bodyPr>
          <a:lstStyle/>
          <a:p>
            <a:pPr algn="ctr"/>
            <a:r>
              <a:rPr lang="en-US" sz="5400" b="1" dirty="0">
                <a:solidFill>
                  <a:srgbClr val="A12B93"/>
                </a:solidFill>
                <a:effectLst>
                  <a:outerShdw blurRad="38100" dist="38100" dir="2700000" algn="tl">
                    <a:srgbClr val="000000">
                      <a:alpha val="43137"/>
                    </a:srgbClr>
                  </a:outerShdw>
                </a:effectLst>
              </a:rPr>
              <a:t>Barnabas</a:t>
            </a:r>
          </a:p>
        </p:txBody>
      </p:sp>
      <p:sp>
        <p:nvSpPr>
          <p:cNvPr id="18" name="TextBox 17">
            <a:extLst>
              <a:ext uri="{FF2B5EF4-FFF2-40B4-BE49-F238E27FC236}">
                <a16:creationId xmlns:a16="http://schemas.microsoft.com/office/drawing/2014/main" id="{12581B93-18E3-C5E8-B957-D12EA77CF43F}"/>
              </a:ext>
            </a:extLst>
          </p:cNvPr>
          <p:cNvSpPr txBox="1"/>
          <p:nvPr/>
        </p:nvSpPr>
        <p:spPr>
          <a:xfrm>
            <a:off x="4752308" y="2085366"/>
            <a:ext cx="2459900" cy="923330"/>
          </a:xfrm>
          <a:prstGeom prst="rect">
            <a:avLst/>
          </a:prstGeom>
          <a:noFill/>
        </p:spPr>
        <p:txBody>
          <a:bodyPr wrap="square">
            <a:spAutoFit/>
          </a:bodyPr>
          <a:lstStyle/>
          <a:p>
            <a:pPr algn="ctr"/>
            <a:r>
              <a:rPr lang="en-US" sz="5400" b="1" dirty="0">
                <a:solidFill>
                  <a:schemeClr val="accent5">
                    <a:lumMod val="60000"/>
                    <a:lumOff val="40000"/>
                  </a:schemeClr>
                </a:solidFill>
                <a:effectLst>
                  <a:outerShdw blurRad="38100" dist="38100" dir="2700000" algn="tl">
                    <a:srgbClr val="000000">
                      <a:alpha val="43137"/>
                    </a:srgbClr>
                  </a:outerShdw>
                </a:effectLst>
              </a:rPr>
              <a:t>Paul</a:t>
            </a:r>
          </a:p>
        </p:txBody>
      </p:sp>
      <p:sp>
        <p:nvSpPr>
          <p:cNvPr id="19" name="TextBox 18">
            <a:extLst>
              <a:ext uri="{FF2B5EF4-FFF2-40B4-BE49-F238E27FC236}">
                <a16:creationId xmlns:a16="http://schemas.microsoft.com/office/drawing/2014/main" id="{D5784BD7-0AC7-096E-DD3E-88D77CC834D1}"/>
              </a:ext>
            </a:extLst>
          </p:cNvPr>
          <p:cNvSpPr txBox="1"/>
          <p:nvPr/>
        </p:nvSpPr>
        <p:spPr>
          <a:xfrm>
            <a:off x="1001027" y="2085366"/>
            <a:ext cx="3392904" cy="923330"/>
          </a:xfrm>
          <a:prstGeom prst="rect">
            <a:avLst/>
          </a:prstGeom>
          <a:noFill/>
        </p:spPr>
        <p:txBody>
          <a:bodyPr wrap="square">
            <a:spAutoFit/>
          </a:bodyPr>
          <a:lstStyle/>
          <a:p>
            <a:pPr algn="ctr"/>
            <a:r>
              <a:rPr lang="en-US" sz="5400" b="1" dirty="0">
                <a:solidFill>
                  <a:schemeClr val="accent5">
                    <a:lumMod val="60000"/>
                    <a:lumOff val="40000"/>
                  </a:schemeClr>
                </a:solidFill>
                <a:effectLst>
                  <a:outerShdw blurRad="38100" dist="38100" dir="2700000" algn="tl">
                    <a:srgbClr val="000000">
                      <a:alpha val="43137"/>
                    </a:srgbClr>
                  </a:outerShdw>
                </a:effectLst>
              </a:rPr>
              <a:t>John Mark</a:t>
            </a:r>
          </a:p>
        </p:txBody>
      </p:sp>
      <p:sp>
        <p:nvSpPr>
          <p:cNvPr id="20" name="TextBox 19">
            <a:extLst>
              <a:ext uri="{FF2B5EF4-FFF2-40B4-BE49-F238E27FC236}">
                <a16:creationId xmlns:a16="http://schemas.microsoft.com/office/drawing/2014/main" id="{66E6D775-F3E2-ED21-37A2-0FF5E4945CF8}"/>
              </a:ext>
            </a:extLst>
          </p:cNvPr>
          <p:cNvSpPr txBox="1"/>
          <p:nvPr/>
        </p:nvSpPr>
        <p:spPr>
          <a:xfrm>
            <a:off x="7810902" y="2085366"/>
            <a:ext cx="2956561" cy="923330"/>
          </a:xfrm>
          <a:prstGeom prst="rect">
            <a:avLst/>
          </a:prstGeom>
          <a:noFill/>
        </p:spPr>
        <p:txBody>
          <a:bodyPr wrap="square">
            <a:spAutoFit/>
          </a:bodyPr>
          <a:lstStyle/>
          <a:p>
            <a:pPr algn="ctr"/>
            <a:r>
              <a:rPr lang="en-US" sz="5400" b="1" dirty="0">
                <a:solidFill>
                  <a:schemeClr val="accent5">
                    <a:lumMod val="60000"/>
                    <a:lumOff val="40000"/>
                  </a:schemeClr>
                </a:solidFill>
                <a:effectLst>
                  <a:outerShdw blurRad="38100" dist="38100" dir="2700000" algn="tl">
                    <a:srgbClr val="000000">
                      <a:alpha val="43137"/>
                    </a:srgbClr>
                  </a:outerShdw>
                </a:effectLst>
              </a:rPr>
              <a:t>???</a:t>
            </a:r>
          </a:p>
        </p:txBody>
      </p:sp>
      <p:sp>
        <p:nvSpPr>
          <p:cNvPr id="21" name="TextBox 20">
            <a:extLst>
              <a:ext uri="{FF2B5EF4-FFF2-40B4-BE49-F238E27FC236}">
                <a16:creationId xmlns:a16="http://schemas.microsoft.com/office/drawing/2014/main" id="{9564DCCA-CB8F-B9F6-4B53-887B822F6A12}"/>
              </a:ext>
            </a:extLst>
          </p:cNvPr>
          <p:cNvSpPr txBox="1"/>
          <p:nvPr/>
        </p:nvSpPr>
        <p:spPr>
          <a:xfrm>
            <a:off x="0" y="3980123"/>
            <a:ext cx="2733574" cy="830997"/>
          </a:xfrm>
          <a:prstGeom prst="rect">
            <a:avLst/>
          </a:prstGeom>
          <a:noFill/>
        </p:spPr>
        <p:txBody>
          <a:bodyPr wrap="square">
            <a:spAutoFit/>
          </a:bodyPr>
          <a:lstStyle/>
          <a:p>
            <a:pPr algn="ctr"/>
            <a:r>
              <a:rPr lang="en-US" sz="4800" b="1" dirty="0">
                <a:solidFill>
                  <a:schemeClr val="accent5">
                    <a:lumMod val="40000"/>
                    <a:lumOff val="60000"/>
                  </a:schemeClr>
                </a:solidFill>
                <a:effectLst>
                  <a:outerShdw blurRad="38100" dist="38100" dir="2700000" algn="tl">
                    <a:srgbClr val="000000">
                      <a:alpha val="43137"/>
                    </a:srgbClr>
                  </a:outerShdw>
                </a:effectLst>
              </a:rPr>
              <a:t>Tychicus</a:t>
            </a:r>
          </a:p>
        </p:txBody>
      </p:sp>
      <p:sp>
        <p:nvSpPr>
          <p:cNvPr id="22" name="TextBox 21">
            <a:extLst>
              <a:ext uri="{FF2B5EF4-FFF2-40B4-BE49-F238E27FC236}">
                <a16:creationId xmlns:a16="http://schemas.microsoft.com/office/drawing/2014/main" id="{6036B542-C94B-231E-8471-2AC79DB9C7B6}"/>
              </a:ext>
            </a:extLst>
          </p:cNvPr>
          <p:cNvSpPr txBox="1"/>
          <p:nvPr/>
        </p:nvSpPr>
        <p:spPr>
          <a:xfrm>
            <a:off x="2608444" y="3980123"/>
            <a:ext cx="1597792" cy="830997"/>
          </a:xfrm>
          <a:prstGeom prst="rect">
            <a:avLst/>
          </a:prstGeom>
          <a:noFill/>
        </p:spPr>
        <p:txBody>
          <a:bodyPr wrap="square">
            <a:spAutoFit/>
          </a:bodyPr>
          <a:lstStyle/>
          <a:p>
            <a:pPr algn="ctr"/>
            <a:r>
              <a:rPr lang="en-US" sz="4800" b="1" dirty="0">
                <a:solidFill>
                  <a:schemeClr val="accent5">
                    <a:lumMod val="40000"/>
                    <a:lumOff val="60000"/>
                  </a:schemeClr>
                </a:solidFill>
                <a:effectLst>
                  <a:outerShdw blurRad="38100" dist="38100" dir="2700000" algn="tl">
                    <a:srgbClr val="000000">
                      <a:alpha val="43137"/>
                    </a:srgbClr>
                  </a:outerShdw>
                </a:effectLst>
              </a:rPr>
              <a:t>Silas</a:t>
            </a:r>
          </a:p>
        </p:txBody>
      </p:sp>
      <p:sp>
        <p:nvSpPr>
          <p:cNvPr id="23" name="TextBox 22">
            <a:extLst>
              <a:ext uri="{FF2B5EF4-FFF2-40B4-BE49-F238E27FC236}">
                <a16:creationId xmlns:a16="http://schemas.microsoft.com/office/drawing/2014/main" id="{CCA4FE74-E33E-5F5E-2802-6DD313647906}"/>
              </a:ext>
            </a:extLst>
          </p:cNvPr>
          <p:cNvSpPr txBox="1"/>
          <p:nvPr/>
        </p:nvSpPr>
        <p:spPr>
          <a:xfrm>
            <a:off x="4095921" y="3980123"/>
            <a:ext cx="2381875" cy="830997"/>
          </a:xfrm>
          <a:prstGeom prst="rect">
            <a:avLst/>
          </a:prstGeom>
          <a:noFill/>
        </p:spPr>
        <p:txBody>
          <a:bodyPr wrap="square">
            <a:spAutoFit/>
          </a:bodyPr>
          <a:lstStyle/>
          <a:p>
            <a:pPr algn="ctr"/>
            <a:r>
              <a:rPr lang="en-US" sz="4800" b="1" dirty="0">
                <a:solidFill>
                  <a:schemeClr val="accent5">
                    <a:lumMod val="40000"/>
                    <a:lumOff val="60000"/>
                  </a:schemeClr>
                </a:solidFill>
                <a:effectLst>
                  <a:outerShdw blurRad="38100" dist="38100" dir="2700000" algn="tl">
                    <a:srgbClr val="000000">
                      <a:alpha val="43137"/>
                    </a:srgbClr>
                  </a:outerShdw>
                </a:effectLst>
              </a:rPr>
              <a:t>Sopater</a:t>
            </a:r>
          </a:p>
        </p:txBody>
      </p:sp>
      <p:sp>
        <p:nvSpPr>
          <p:cNvPr id="24" name="TextBox 23">
            <a:extLst>
              <a:ext uri="{FF2B5EF4-FFF2-40B4-BE49-F238E27FC236}">
                <a16:creationId xmlns:a16="http://schemas.microsoft.com/office/drawing/2014/main" id="{3B61C518-B65A-CB64-0BB3-F1F912B479D3}"/>
              </a:ext>
            </a:extLst>
          </p:cNvPr>
          <p:cNvSpPr txBox="1"/>
          <p:nvPr/>
        </p:nvSpPr>
        <p:spPr>
          <a:xfrm>
            <a:off x="6452563" y="3980123"/>
            <a:ext cx="2466845" cy="830997"/>
          </a:xfrm>
          <a:prstGeom prst="rect">
            <a:avLst/>
          </a:prstGeom>
          <a:noFill/>
        </p:spPr>
        <p:txBody>
          <a:bodyPr wrap="square">
            <a:spAutoFit/>
          </a:bodyPr>
          <a:lstStyle/>
          <a:p>
            <a:pPr algn="ctr"/>
            <a:r>
              <a:rPr lang="en-US" sz="4800" b="1" dirty="0">
                <a:solidFill>
                  <a:schemeClr val="accent5">
                    <a:lumMod val="40000"/>
                    <a:lumOff val="60000"/>
                  </a:schemeClr>
                </a:solidFill>
                <a:effectLst>
                  <a:outerShdw blurRad="38100" dist="38100" dir="2700000" algn="tl">
                    <a:srgbClr val="000000">
                      <a:alpha val="43137"/>
                    </a:srgbClr>
                  </a:outerShdw>
                </a:effectLst>
              </a:rPr>
              <a:t>Timothy</a:t>
            </a:r>
          </a:p>
        </p:txBody>
      </p:sp>
      <p:sp>
        <p:nvSpPr>
          <p:cNvPr id="25" name="TextBox 24">
            <a:extLst>
              <a:ext uri="{FF2B5EF4-FFF2-40B4-BE49-F238E27FC236}">
                <a16:creationId xmlns:a16="http://schemas.microsoft.com/office/drawing/2014/main" id="{02DA11D2-C35C-D4DA-E473-C5D6853600F8}"/>
              </a:ext>
            </a:extLst>
          </p:cNvPr>
          <p:cNvSpPr txBox="1"/>
          <p:nvPr/>
        </p:nvSpPr>
        <p:spPr>
          <a:xfrm>
            <a:off x="8816740" y="3980123"/>
            <a:ext cx="1902596" cy="830997"/>
          </a:xfrm>
          <a:prstGeom prst="rect">
            <a:avLst/>
          </a:prstGeom>
          <a:noFill/>
        </p:spPr>
        <p:txBody>
          <a:bodyPr wrap="square">
            <a:spAutoFit/>
          </a:bodyPr>
          <a:lstStyle/>
          <a:p>
            <a:pPr algn="ctr"/>
            <a:r>
              <a:rPr lang="en-US" sz="4800" b="1" dirty="0">
                <a:solidFill>
                  <a:schemeClr val="accent5">
                    <a:lumMod val="40000"/>
                    <a:lumOff val="60000"/>
                  </a:schemeClr>
                </a:solidFill>
                <a:effectLst>
                  <a:outerShdw blurRad="38100" dist="38100" dir="2700000" algn="tl">
                    <a:srgbClr val="000000">
                      <a:alpha val="43137"/>
                    </a:srgbClr>
                  </a:outerShdw>
                </a:effectLst>
              </a:rPr>
              <a:t>Gaius</a:t>
            </a:r>
          </a:p>
        </p:txBody>
      </p:sp>
      <p:sp>
        <p:nvSpPr>
          <p:cNvPr id="26" name="TextBox 25">
            <a:extLst>
              <a:ext uri="{FF2B5EF4-FFF2-40B4-BE49-F238E27FC236}">
                <a16:creationId xmlns:a16="http://schemas.microsoft.com/office/drawing/2014/main" id="{E00EFD6A-EF30-7784-3EC9-4DA5340DB864}"/>
              </a:ext>
            </a:extLst>
          </p:cNvPr>
          <p:cNvSpPr txBox="1"/>
          <p:nvPr/>
        </p:nvSpPr>
        <p:spPr>
          <a:xfrm>
            <a:off x="10485121" y="3980122"/>
            <a:ext cx="1610625" cy="830997"/>
          </a:xfrm>
          <a:prstGeom prst="rect">
            <a:avLst/>
          </a:prstGeom>
          <a:noFill/>
        </p:spPr>
        <p:txBody>
          <a:bodyPr wrap="square">
            <a:spAutoFit/>
          </a:bodyPr>
          <a:lstStyle/>
          <a:p>
            <a:pPr algn="ctr"/>
            <a:r>
              <a:rPr lang="en-US" sz="4800" b="1" dirty="0">
                <a:solidFill>
                  <a:schemeClr val="accent5">
                    <a:lumMod val="40000"/>
                    <a:lumOff val="60000"/>
                  </a:schemeClr>
                </a:solidFill>
                <a:effectLst>
                  <a:outerShdw blurRad="38100" dist="38100" dir="2700000" algn="tl">
                    <a:srgbClr val="000000">
                      <a:alpha val="43137"/>
                    </a:srgbClr>
                  </a:outerShdw>
                </a:effectLst>
              </a:rPr>
              <a:t>Etc.</a:t>
            </a:r>
          </a:p>
        </p:txBody>
      </p:sp>
      <p:sp>
        <p:nvSpPr>
          <p:cNvPr id="27" name="TextBox 26">
            <a:extLst>
              <a:ext uri="{FF2B5EF4-FFF2-40B4-BE49-F238E27FC236}">
                <a16:creationId xmlns:a16="http://schemas.microsoft.com/office/drawing/2014/main" id="{CC298867-1BC5-76BB-1DD7-29EF073AD8AF}"/>
              </a:ext>
            </a:extLst>
          </p:cNvPr>
          <p:cNvSpPr txBox="1"/>
          <p:nvPr/>
        </p:nvSpPr>
        <p:spPr>
          <a:xfrm>
            <a:off x="4752308" y="5782547"/>
            <a:ext cx="4321336" cy="830997"/>
          </a:xfrm>
          <a:prstGeom prst="rect">
            <a:avLst/>
          </a:prstGeom>
          <a:noFill/>
        </p:spPr>
        <p:txBody>
          <a:bodyPr wrap="square">
            <a:spAutoFit/>
          </a:bodyPr>
          <a:lstStyle/>
          <a:p>
            <a:pPr algn="ctr"/>
            <a:r>
              <a:rPr lang="en-US" sz="4800" b="1" dirty="0">
                <a:solidFill>
                  <a:schemeClr val="accent5">
                    <a:lumMod val="20000"/>
                    <a:lumOff val="80000"/>
                  </a:schemeClr>
                </a:solidFill>
                <a:effectLst>
                  <a:outerShdw blurRad="38100" dist="38100" dir="2700000" algn="tl">
                    <a:srgbClr val="000000">
                      <a:alpha val="43137"/>
                    </a:srgbClr>
                  </a:outerShdw>
                </a:effectLst>
              </a:rPr>
              <a:t>Faithful men</a:t>
            </a:r>
          </a:p>
        </p:txBody>
      </p:sp>
      <p:sp>
        <p:nvSpPr>
          <p:cNvPr id="28" name="Arrow: Right 27">
            <a:extLst>
              <a:ext uri="{FF2B5EF4-FFF2-40B4-BE49-F238E27FC236}">
                <a16:creationId xmlns:a16="http://schemas.microsoft.com/office/drawing/2014/main" id="{CF9C44C6-11D8-E613-F1E1-87F4B8B6FDF5}"/>
              </a:ext>
            </a:extLst>
          </p:cNvPr>
          <p:cNvSpPr/>
          <p:nvPr/>
        </p:nvSpPr>
        <p:spPr>
          <a:xfrm rot="9270895">
            <a:off x="2610624" y="1454104"/>
            <a:ext cx="2534653" cy="169472"/>
          </a:xfrm>
          <a:prstGeom prst="rightArrow">
            <a:avLst>
              <a:gd name="adj1" fmla="val 100000"/>
              <a:gd name="adj2" fmla="val 5000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97D6D390-F148-7A57-9CB4-DA77F2E45700}"/>
              </a:ext>
            </a:extLst>
          </p:cNvPr>
          <p:cNvSpPr/>
          <p:nvPr/>
        </p:nvSpPr>
        <p:spPr>
          <a:xfrm rot="12329105" flipH="1">
            <a:off x="6717284" y="1514916"/>
            <a:ext cx="2534653" cy="169472"/>
          </a:xfrm>
          <a:prstGeom prst="rightArrow">
            <a:avLst>
              <a:gd name="adj1" fmla="val 100000"/>
              <a:gd name="adj2" fmla="val 5000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0" name="Arrow: Right 29">
            <a:extLst>
              <a:ext uri="{FF2B5EF4-FFF2-40B4-BE49-F238E27FC236}">
                <a16:creationId xmlns:a16="http://schemas.microsoft.com/office/drawing/2014/main" id="{F844771A-6366-BE66-F964-41E068C95A9E}"/>
              </a:ext>
            </a:extLst>
          </p:cNvPr>
          <p:cNvSpPr/>
          <p:nvPr/>
        </p:nvSpPr>
        <p:spPr>
          <a:xfrm rot="16200000" flipH="1">
            <a:off x="5450428" y="1449340"/>
            <a:ext cx="1087403" cy="184649"/>
          </a:xfrm>
          <a:prstGeom prst="rightArrow">
            <a:avLst>
              <a:gd name="adj1" fmla="val 100000"/>
              <a:gd name="adj2" fmla="val 50000"/>
            </a:avLst>
          </a:prstGeom>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1" name="Arrow: Right 30">
            <a:extLst>
              <a:ext uri="{FF2B5EF4-FFF2-40B4-BE49-F238E27FC236}">
                <a16:creationId xmlns:a16="http://schemas.microsoft.com/office/drawing/2014/main" id="{68C1495B-0C84-BE6E-0EE8-4EA4EE6C8E35}"/>
              </a:ext>
            </a:extLst>
          </p:cNvPr>
          <p:cNvSpPr/>
          <p:nvPr/>
        </p:nvSpPr>
        <p:spPr>
          <a:xfrm rot="9784683">
            <a:off x="1257077" y="3356048"/>
            <a:ext cx="3919869" cy="115644"/>
          </a:xfrm>
          <a:prstGeom prst="rightArrow">
            <a:avLst>
              <a:gd name="adj1" fmla="val 100000"/>
              <a:gd name="adj2" fmla="val 50000"/>
            </a:avLst>
          </a:prstGeom>
          <a:solidFill>
            <a:schemeClr val="accent5">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33" name="Arrow: Right 32">
            <a:extLst>
              <a:ext uri="{FF2B5EF4-FFF2-40B4-BE49-F238E27FC236}">
                <a16:creationId xmlns:a16="http://schemas.microsoft.com/office/drawing/2014/main" id="{C3520907-D196-F4FC-9D97-FC594A858326}"/>
              </a:ext>
            </a:extLst>
          </p:cNvPr>
          <p:cNvSpPr/>
          <p:nvPr/>
        </p:nvSpPr>
        <p:spPr>
          <a:xfrm rot="16200000" flipH="1">
            <a:off x="5385980" y="3414809"/>
            <a:ext cx="1087403" cy="104037"/>
          </a:xfrm>
          <a:prstGeom prst="rightArrow">
            <a:avLst>
              <a:gd name="adj1" fmla="val 100000"/>
              <a:gd name="adj2" fmla="val 50000"/>
            </a:avLst>
          </a:prstGeom>
          <a:solidFill>
            <a:schemeClr val="accent5">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34" name="Arrow: Right 33">
            <a:extLst>
              <a:ext uri="{FF2B5EF4-FFF2-40B4-BE49-F238E27FC236}">
                <a16:creationId xmlns:a16="http://schemas.microsoft.com/office/drawing/2014/main" id="{6FBFF5ED-AC2D-743B-5B92-23072F9B8747}"/>
              </a:ext>
            </a:extLst>
          </p:cNvPr>
          <p:cNvSpPr/>
          <p:nvPr/>
        </p:nvSpPr>
        <p:spPr>
          <a:xfrm rot="14614564" flipH="1">
            <a:off x="7087423" y="5225655"/>
            <a:ext cx="1434063" cy="179083"/>
          </a:xfrm>
          <a:prstGeom prst="rightArrow">
            <a:avLst>
              <a:gd name="adj1" fmla="val 100000"/>
              <a:gd name="adj2" fmla="val 50000"/>
            </a:avLst>
          </a:prstGeom>
          <a:solidFill>
            <a:schemeClr val="accent5">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35" name="Arrow: Right 34">
            <a:extLst>
              <a:ext uri="{FF2B5EF4-FFF2-40B4-BE49-F238E27FC236}">
                <a16:creationId xmlns:a16="http://schemas.microsoft.com/office/drawing/2014/main" id="{FDC53B95-6AD6-FC80-9715-F01F8FBD90C8}"/>
              </a:ext>
            </a:extLst>
          </p:cNvPr>
          <p:cNvSpPr/>
          <p:nvPr/>
        </p:nvSpPr>
        <p:spPr>
          <a:xfrm rot="11815317" flipH="1">
            <a:off x="6848252" y="3413198"/>
            <a:ext cx="3919869" cy="115644"/>
          </a:xfrm>
          <a:prstGeom prst="rightArrow">
            <a:avLst>
              <a:gd name="adj1" fmla="val 100000"/>
              <a:gd name="adj2" fmla="val 50000"/>
            </a:avLst>
          </a:prstGeom>
          <a:solidFill>
            <a:schemeClr val="accent5">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36" name="Arrow: Right 35">
            <a:extLst>
              <a:ext uri="{FF2B5EF4-FFF2-40B4-BE49-F238E27FC236}">
                <a16:creationId xmlns:a16="http://schemas.microsoft.com/office/drawing/2014/main" id="{7AEB67F6-2F28-F6EA-EC71-DE4565D8A22C}"/>
              </a:ext>
            </a:extLst>
          </p:cNvPr>
          <p:cNvSpPr/>
          <p:nvPr/>
        </p:nvSpPr>
        <p:spPr>
          <a:xfrm rot="11815317" flipH="1">
            <a:off x="6002835" y="3459978"/>
            <a:ext cx="3919869" cy="115644"/>
          </a:xfrm>
          <a:prstGeom prst="rightArrow">
            <a:avLst>
              <a:gd name="adj1" fmla="val 100000"/>
              <a:gd name="adj2" fmla="val 50000"/>
            </a:avLst>
          </a:prstGeom>
          <a:solidFill>
            <a:schemeClr val="accent5">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37" name="Arrow: Right 36">
            <a:extLst>
              <a:ext uri="{FF2B5EF4-FFF2-40B4-BE49-F238E27FC236}">
                <a16:creationId xmlns:a16="http://schemas.microsoft.com/office/drawing/2014/main" id="{7B9761D0-2C82-0613-E2EF-BB145594B31E}"/>
              </a:ext>
            </a:extLst>
          </p:cNvPr>
          <p:cNvSpPr/>
          <p:nvPr/>
        </p:nvSpPr>
        <p:spPr>
          <a:xfrm rot="9010409">
            <a:off x="3411912" y="3437928"/>
            <a:ext cx="2292549" cy="127985"/>
          </a:xfrm>
          <a:prstGeom prst="rightArrow">
            <a:avLst>
              <a:gd name="adj1" fmla="val 100000"/>
              <a:gd name="adj2" fmla="val 50000"/>
            </a:avLst>
          </a:prstGeom>
          <a:solidFill>
            <a:schemeClr val="accent5">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38" name="Arrow: Right 37">
            <a:extLst>
              <a:ext uri="{FF2B5EF4-FFF2-40B4-BE49-F238E27FC236}">
                <a16:creationId xmlns:a16="http://schemas.microsoft.com/office/drawing/2014/main" id="{9CAE9954-959E-D27F-FE14-BD306AAEF274}"/>
              </a:ext>
            </a:extLst>
          </p:cNvPr>
          <p:cNvSpPr/>
          <p:nvPr/>
        </p:nvSpPr>
        <p:spPr>
          <a:xfrm rot="14553825" flipH="1">
            <a:off x="5907645" y="3445594"/>
            <a:ext cx="1068069" cy="118383"/>
          </a:xfrm>
          <a:prstGeom prst="rightArrow">
            <a:avLst>
              <a:gd name="adj1" fmla="val 100000"/>
              <a:gd name="adj2" fmla="val 50000"/>
            </a:avLst>
          </a:prstGeom>
          <a:solidFill>
            <a:schemeClr val="accent5">
              <a:lumMod val="60000"/>
              <a:lumOff val="4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2" name="Arrow: Right 1">
            <a:extLst>
              <a:ext uri="{FF2B5EF4-FFF2-40B4-BE49-F238E27FC236}">
                <a16:creationId xmlns:a16="http://schemas.microsoft.com/office/drawing/2014/main" id="{23856A13-146C-7318-A682-53B33596BDE4}"/>
              </a:ext>
            </a:extLst>
          </p:cNvPr>
          <p:cNvSpPr/>
          <p:nvPr/>
        </p:nvSpPr>
        <p:spPr>
          <a:xfrm rot="10969535" flipH="1">
            <a:off x="8724895" y="6294242"/>
            <a:ext cx="1434063" cy="179083"/>
          </a:xfrm>
          <a:prstGeom prst="rightArrow">
            <a:avLst>
              <a:gd name="adj1" fmla="val 100000"/>
              <a:gd name="adj2" fmla="val 50000"/>
            </a:avLst>
          </a:prstGeom>
          <a:solidFill>
            <a:schemeClr val="accent5">
              <a:lumMod val="20000"/>
              <a:lumOff val="80000"/>
            </a:schemeClr>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accent5">
                  <a:lumMod val="20000"/>
                  <a:lumOff val="80000"/>
                </a:schemeClr>
              </a:solidFill>
            </a:endParaRPr>
          </a:p>
        </p:txBody>
      </p:sp>
      <p:sp>
        <p:nvSpPr>
          <p:cNvPr id="3" name="TextBox 2">
            <a:extLst>
              <a:ext uri="{FF2B5EF4-FFF2-40B4-BE49-F238E27FC236}">
                <a16:creationId xmlns:a16="http://schemas.microsoft.com/office/drawing/2014/main" id="{3E6A2B3E-1028-9831-80AD-E4BE32B2C9BB}"/>
              </a:ext>
            </a:extLst>
          </p:cNvPr>
          <p:cNvSpPr txBox="1"/>
          <p:nvPr/>
        </p:nvSpPr>
        <p:spPr>
          <a:xfrm>
            <a:off x="9895314" y="6029244"/>
            <a:ext cx="2485768" cy="830997"/>
          </a:xfrm>
          <a:prstGeom prst="rect">
            <a:avLst/>
          </a:prstGeom>
          <a:noFill/>
        </p:spPr>
        <p:txBody>
          <a:bodyPr wrap="square">
            <a:spAutoFit/>
          </a:bodyPr>
          <a:lstStyle/>
          <a:p>
            <a:pPr algn="ctr"/>
            <a:r>
              <a:rPr lang="en-US" sz="4800" b="1" dirty="0">
                <a:solidFill>
                  <a:schemeClr val="bg1"/>
                </a:solidFill>
                <a:effectLst>
                  <a:outerShdw blurRad="38100" dist="38100" dir="2700000" algn="tl">
                    <a:srgbClr val="000000">
                      <a:alpha val="43137"/>
                    </a:srgbClr>
                  </a:outerShdw>
                </a:effectLst>
              </a:rPr>
              <a:t>Others</a:t>
            </a:r>
          </a:p>
        </p:txBody>
      </p:sp>
    </p:spTree>
    <p:extLst>
      <p:ext uri="{BB962C8B-B14F-4D97-AF65-F5344CB8AC3E}">
        <p14:creationId xmlns:p14="http://schemas.microsoft.com/office/powerpoint/2010/main" val="920086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4274504-8F48-5A50-0991-CB88A6A170D2}"/>
              </a:ext>
            </a:extLst>
          </p:cNvPr>
          <p:cNvGrpSpPr/>
          <p:nvPr/>
        </p:nvGrpSpPr>
        <p:grpSpPr>
          <a:xfrm>
            <a:off x="3239885" y="1413163"/>
            <a:ext cx="6047510" cy="4031673"/>
            <a:chOff x="3072245" y="1413163"/>
            <a:chExt cx="6047510" cy="4031673"/>
          </a:xfrm>
        </p:grpSpPr>
        <p:pic>
          <p:nvPicPr>
            <p:cNvPr id="6154" name="Picture 10" descr="Passing-it-on">
              <a:extLst>
                <a:ext uri="{FF2B5EF4-FFF2-40B4-BE49-F238E27FC236}">
                  <a16:creationId xmlns:a16="http://schemas.microsoft.com/office/drawing/2014/main" id="{E9D23F50-43C5-A542-6A66-73D5FE68A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2245" y="1413163"/>
              <a:ext cx="6047510" cy="40316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F00F432-E285-0ECB-4677-5446419A48EC}"/>
                </a:ext>
              </a:extLst>
            </p:cNvPr>
            <p:cNvSpPr txBox="1"/>
            <p:nvPr/>
          </p:nvSpPr>
          <p:spPr>
            <a:xfrm>
              <a:off x="3478489" y="2470100"/>
              <a:ext cx="1739556" cy="584775"/>
            </a:xfrm>
            <a:prstGeom prst="rect">
              <a:avLst/>
            </a:prstGeom>
            <a:solidFill>
              <a:schemeClr val="bg1"/>
            </a:solidFill>
          </p:spPr>
          <p:txBody>
            <a:bodyPr wrap="square">
              <a:spAutoFit/>
            </a:bodyPr>
            <a:lstStyle/>
            <a:p>
              <a:pPr algn="ctr"/>
              <a:r>
                <a:rPr lang="en-US" sz="3200" b="1" dirty="0">
                  <a:effectLst>
                    <a:outerShdw blurRad="38100" dist="38100" dir="2700000" algn="tl">
                      <a:srgbClr val="000000">
                        <a:alpha val="43137"/>
                      </a:srgbClr>
                    </a:outerShdw>
                  </a:effectLst>
                </a:rPr>
                <a:t>Gil</a:t>
              </a:r>
            </a:p>
          </p:txBody>
        </p:sp>
      </p:grpSp>
      <p:sp>
        <p:nvSpPr>
          <p:cNvPr id="6" name="Rectangle 5">
            <a:extLst>
              <a:ext uri="{FF2B5EF4-FFF2-40B4-BE49-F238E27FC236}">
                <a16:creationId xmlns:a16="http://schemas.microsoft.com/office/drawing/2014/main" id="{C3349681-C4D5-C016-E33C-E14C6F5C5BE2}"/>
              </a:ext>
            </a:extLst>
          </p:cNvPr>
          <p:cNvSpPr/>
          <p:nvPr/>
        </p:nvSpPr>
        <p:spPr>
          <a:xfrm>
            <a:off x="4515907" y="3054875"/>
            <a:ext cx="1085876" cy="802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EC221F-44EA-DF23-C273-FE9B509E69F8}"/>
              </a:ext>
            </a:extLst>
          </p:cNvPr>
          <p:cNvSpPr/>
          <p:nvPr/>
        </p:nvSpPr>
        <p:spPr>
          <a:xfrm>
            <a:off x="5783144" y="4084983"/>
            <a:ext cx="1094661" cy="392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FB203C88-E497-C1E4-A876-EA140116B738}"/>
              </a:ext>
            </a:extLst>
          </p:cNvPr>
          <p:cNvSpPr/>
          <p:nvPr/>
        </p:nvSpPr>
        <p:spPr>
          <a:xfrm>
            <a:off x="6877805" y="4184375"/>
            <a:ext cx="833628" cy="392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3B9279A-CAF2-F25C-2BCA-5B80027696EF}"/>
              </a:ext>
            </a:extLst>
          </p:cNvPr>
          <p:cNvSpPr/>
          <p:nvPr/>
        </p:nvSpPr>
        <p:spPr>
          <a:xfrm>
            <a:off x="4949516" y="4084983"/>
            <a:ext cx="833628" cy="392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29D6DAF0-99B6-39AE-E723-F67FAE4DC77E}"/>
              </a:ext>
            </a:extLst>
          </p:cNvPr>
          <p:cNvSpPr/>
          <p:nvPr/>
        </p:nvSpPr>
        <p:spPr>
          <a:xfrm>
            <a:off x="3894814" y="4067459"/>
            <a:ext cx="932971" cy="392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AE10D30-6823-A3D1-870D-EAAA0E42208E}"/>
              </a:ext>
            </a:extLst>
          </p:cNvPr>
          <p:cNvSpPr/>
          <p:nvPr/>
        </p:nvSpPr>
        <p:spPr>
          <a:xfrm>
            <a:off x="6044177" y="4676053"/>
            <a:ext cx="833628" cy="392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4533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7"/>
                                        </p:tgtEl>
                                      </p:cBhvr>
                                    </p:animEffect>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8"/>
                                        </p:tgtEl>
                                      </p:cBhvr>
                                    </p:animEffect>
                                    <p:set>
                                      <p:cBhvr>
                                        <p:cTn id="17" dur="1" fill="hold">
                                          <p:stCondLst>
                                            <p:cond delay="499"/>
                                          </p:stCondLst>
                                        </p:cTn>
                                        <p:tgtEl>
                                          <p:spTgt spid="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1"/>
                                        </p:tgtEl>
                                      </p:cBhvr>
                                    </p:animEffect>
                                    <p:set>
                                      <p:cBhvr>
                                        <p:cTn id="3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C19911-C628-85DD-A227-57BEC0216A71}"/>
            </a:ext>
          </a:extLst>
        </p:cNvPr>
        <p:cNvGrpSpPr/>
        <p:nvPr/>
      </p:nvGrpSpPr>
      <p:grpSpPr>
        <a:xfrm>
          <a:off x="0" y="0"/>
          <a:ext cx="0" cy="0"/>
          <a:chOff x="0" y="0"/>
          <a:chExt cx="0" cy="0"/>
        </a:xfrm>
      </p:grpSpPr>
      <p:sp>
        <p:nvSpPr>
          <p:cNvPr id="2055" name="Rectangle 2054">
            <a:extLst>
              <a:ext uri="{FF2B5EF4-FFF2-40B4-BE49-F238E27FC236}">
                <a16:creationId xmlns:a16="http://schemas.microsoft.com/office/drawing/2014/main" id="{B3D0183F-9668-6982-89D4-E4B00D79A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Open Bible Wallpapers - Top Free Open Bible Backgrounds - WallpaperAccess">
            <a:extLst>
              <a:ext uri="{FF2B5EF4-FFF2-40B4-BE49-F238E27FC236}">
                <a16:creationId xmlns:a16="http://schemas.microsoft.com/office/drawing/2014/main" id="{E5DA939F-CAD4-D2E1-B5EC-5FA796E1752A}"/>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20265" b="4735"/>
          <a:stretch>
            <a:fillRect/>
          </a:stretch>
        </p:blipFill>
        <p:spPr bwMode="auto">
          <a:xfrm>
            <a:off x="20" y="1016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35A46FA6-6C5B-6295-94B6-DF45773FF66B}"/>
              </a:ext>
            </a:extLst>
          </p:cNvPr>
          <p:cNvSpPr>
            <a:spLocks noGrp="1"/>
          </p:cNvSpPr>
          <p:nvPr>
            <p:ph type="title"/>
          </p:nvPr>
        </p:nvSpPr>
        <p:spPr>
          <a:xfrm>
            <a:off x="789271" y="1572503"/>
            <a:ext cx="10164277" cy="2900518"/>
          </a:xfrm>
        </p:spPr>
        <p:txBody>
          <a:bodyPr vert="horz" lIns="91440" tIns="45720" rIns="91440" bIns="45720" rtlCol="0" anchor="b">
            <a:normAutofit fontScale="90000"/>
          </a:bodyPr>
          <a:lstStyle/>
          <a:p>
            <a:pPr algn="ctr">
              <a:lnSpc>
                <a:spcPct val="100000"/>
              </a:lnSpc>
            </a:pPr>
            <a:r>
              <a:rPr lang="en-US" sz="4200" b="1" dirty="0">
                <a:solidFill>
                  <a:srgbClr val="FFFFFF"/>
                </a:solidFill>
                <a:effectLst>
                  <a:outerShdw blurRad="38100" dist="38100" dir="2700000" algn="tl">
                    <a:srgbClr val="000000">
                      <a:alpha val="43137"/>
                    </a:srgbClr>
                  </a:outerShdw>
                </a:effectLst>
              </a:rPr>
              <a:t>For this light momentary affliction is preparing for us an eternal weight of glory beyond all comparison, as we look not to the things that are seen but to the things that are unseen. For the things that are seen are transient, but the things that are unseen are eternal.</a:t>
            </a:r>
          </a:p>
        </p:txBody>
      </p:sp>
      <p:sp>
        <p:nvSpPr>
          <p:cNvPr id="4" name="TextBox 3">
            <a:extLst>
              <a:ext uri="{FF2B5EF4-FFF2-40B4-BE49-F238E27FC236}">
                <a16:creationId xmlns:a16="http://schemas.microsoft.com/office/drawing/2014/main" id="{9CF01F8E-60CB-8942-1506-95D05BA1C808}"/>
              </a:ext>
            </a:extLst>
          </p:cNvPr>
          <p:cNvSpPr txBox="1"/>
          <p:nvPr/>
        </p:nvSpPr>
        <p:spPr>
          <a:xfrm>
            <a:off x="1524000" y="4819804"/>
            <a:ext cx="9144000" cy="1098395"/>
          </a:xfrm>
          <a:prstGeom prst="rect">
            <a:avLst/>
          </a:prstGeom>
        </p:spPr>
        <p:txBody>
          <a:bodyPr vert="horz" lIns="91440" tIns="45720" rIns="91440" bIns="45720" rtlCol="0">
            <a:normAutofit/>
          </a:bodyPr>
          <a:lstStyle/>
          <a:p>
            <a:pPr algn="ctr">
              <a:lnSpc>
                <a:spcPct val="90000"/>
              </a:lnSpc>
              <a:spcBef>
                <a:spcPts val="1000"/>
              </a:spcBef>
            </a:pPr>
            <a:r>
              <a:rPr lang="en-US" sz="2400" b="1" dirty="0">
                <a:solidFill>
                  <a:srgbClr val="FFFFFF"/>
                </a:solidFill>
                <a:effectLst>
                  <a:outerShdw blurRad="38100" dist="38100" dir="2700000" algn="tl">
                    <a:srgbClr val="000000">
                      <a:alpha val="43137"/>
                    </a:srgbClr>
                  </a:outerShdw>
                </a:effectLst>
              </a:rPr>
              <a:t>2 Corinthians 4</a:t>
            </a:r>
            <a:r>
              <a:rPr lang="en-US" sz="2400" b="1" i="0" u="none" strike="noStrike" baseline="0" dirty="0">
                <a:solidFill>
                  <a:srgbClr val="FFFFFF"/>
                </a:solidFill>
                <a:effectLst>
                  <a:outerShdw blurRad="38100" dist="38100" dir="2700000" algn="tl">
                    <a:srgbClr val="000000">
                      <a:alpha val="43137"/>
                    </a:srgbClr>
                  </a:outerShdw>
                </a:effectLst>
              </a:rPr>
              <a:t>:17-18</a:t>
            </a:r>
            <a:endParaRPr lang="en-US" sz="2400" dirty="0">
              <a:solidFill>
                <a:srgbClr val="FFFFFF"/>
              </a:solidFill>
            </a:endParaRPr>
          </a:p>
        </p:txBody>
      </p:sp>
    </p:spTree>
    <p:extLst>
      <p:ext uri="{BB962C8B-B14F-4D97-AF65-F5344CB8AC3E}">
        <p14:creationId xmlns:p14="http://schemas.microsoft.com/office/powerpoint/2010/main" val="156640747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7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E41DFE-44C2-62CD-F403-90441F8A3DDD}"/>
              </a:ext>
            </a:extLst>
          </p:cNvPr>
          <p:cNvSpPr txBox="1"/>
          <p:nvPr/>
        </p:nvSpPr>
        <p:spPr>
          <a:xfrm>
            <a:off x="0" y="137895"/>
            <a:ext cx="11982450" cy="3004412"/>
          </a:xfrm>
          <a:prstGeom prst="rect">
            <a:avLst/>
          </a:prstGeom>
          <a:noFill/>
        </p:spPr>
        <p:txBody>
          <a:bodyPr wrap="square">
            <a:spAutoFit/>
          </a:bodyPr>
          <a:lstStyle/>
          <a:p>
            <a:pPr algn="ctr">
              <a:lnSpc>
                <a:spcPct val="120000"/>
              </a:lnSpc>
            </a:pPr>
            <a:r>
              <a:rPr lang="en-US" sz="4000" b="1" dirty="0">
                <a:solidFill>
                  <a:schemeClr val="bg1"/>
                </a:solidFill>
                <a:effectLst>
                  <a:outerShdw blurRad="38100" dist="38100" dir="2700000" algn="tl">
                    <a:srgbClr val="000000">
                      <a:alpha val="43137"/>
                    </a:srgbClr>
                  </a:outerShdw>
                </a:effectLst>
              </a:rPr>
              <a:t>Was on-the-job training important to Paul? Outside of the mystery of the church that is possible through the wondrous grace of God, I believe this to be Paul’s most important message for two reasons:</a:t>
            </a:r>
          </a:p>
        </p:txBody>
      </p:sp>
      <p:grpSp>
        <p:nvGrpSpPr>
          <p:cNvPr id="15" name="Group 14">
            <a:extLst>
              <a:ext uri="{FF2B5EF4-FFF2-40B4-BE49-F238E27FC236}">
                <a16:creationId xmlns:a16="http://schemas.microsoft.com/office/drawing/2014/main" id="{8FEFD550-0A15-BB98-F10C-1E3F9BC1BCF1}"/>
              </a:ext>
            </a:extLst>
          </p:cNvPr>
          <p:cNvGrpSpPr/>
          <p:nvPr/>
        </p:nvGrpSpPr>
        <p:grpSpPr>
          <a:xfrm>
            <a:off x="3470928" y="3215044"/>
            <a:ext cx="5250144" cy="3429000"/>
            <a:chOff x="3470928" y="3215044"/>
            <a:chExt cx="5250144" cy="3429000"/>
          </a:xfrm>
        </p:grpSpPr>
        <p:pic>
          <p:nvPicPr>
            <p:cNvPr id="13" name="Picture 12">
              <a:extLst>
                <a:ext uri="{FF2B5EF4-FFF2-40B4-BE49-F238E27FC236}">
                  <a16:creationId xmlns:a16="http://schemas.microsoft.com/office/drawing/2014/main" id="{122373D5-DDC2-EB9C-ADCD-83C80BD573B6}"/>
                </a:ext>
              </a:extLst>
            </p:cNvPr>
            <p:cNvPicPr>
              <a:picLocks noChangeAspect="1"/>
            </p:cNvPicPr>
            <p:nvPr/>
          </p:nvPicPr>
          <p:blipFill>
            <a:blip r:embed="rId2"/>
            <a:stretch>
              <a:fillRect/>
            </a:stretch>
          </p:blipFill>
          <p:spPr>
            <a:xfrm>
              <a:off x="3470928" y="3215044"/>
              <a:ext cx="5250144" cy="3429000"/>
            </a:xfrm>
            <a:prstGeom prst="rect">
              <a:avLst/>
            </a:prstGeom>
          </p:spPr>
        </p:pic>
        <p:sp>
          <p:nvSpPr>
            <p:cNvPr id="14" name="TextBox 13">
              <a:extLst>
                <a:ext uri="{FF2B5EF4-FFF2-40B4-BE49-F238E27FC236}">
                  <a16:creationId xmlns:a16="http://schemas.microsoft.com/office/drawing/2014/main" id="{BC2500D3-E460-C059-AD25-D9B87D36C8C0}"/>
                </a:ext>
              </a:extLst>
            </p:cNvPr>
            <p:cNvSpPr txBox="1"/>
            <p:nvPr/>
          </p:nvSpPr>
          <p:spPr>
            <a:xfrm>
              <a:off x="6376214" y="6305490"/>
              <a:ext cx="2344858" cy="338554"/>
            </a:xfrm>
            <a:prstGeom prst="rect">
              <a:avLst/>
            </a:prstGeom>
            <a:noFill/>
          </p:spPr>
          <p:txBody>
            <a:bodyPr wrap="square">
              <a:spAutoFit/>
            </a:bodyPr>
            <a:lstStyle/>
            <a:p>
              <a:pPr algn="r"/>
              <a:r>
                <a:rPr lang="en-US" sz="1600" dirty="0">
                  <a:solidFill>
                    <a:schemeClr val="bg1"/>
                  </a:solidFill>
                  <a:effectLst>
                    <a:outerShdw blurRad="38100" dist="38100" dir="2700000" algn="tl">
                      <a:srgbClr val="000000">
                        <a:alpha val="43137"/>
                      </a:srgbClr>
                    </a:outerShdw>
                  </a:effectLst>
                </a:rPr>
                <a:t>ar.inspiredpencil.com</a:t>
              </a:r>
              <a:endParaRPr lang="en-US" sz="1600" dirty="0"/>
            </a:p>
          </p:txBody>
        </p:sp>
      </p:grpSp>
    </p:spTree>
    <p:extLst>
      <p:ext uri="{BB962C8B-B14F-4D97-AF65-F5344CB8AC3E}">
        <p14:creationId xmlns:p14="http://schemas.microsoft.com/office/powerpoint/2010/main" val="38513075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C972A-D3E1-33A8-FB97-36EBCC631DC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7BC7D95-9D67-3BC3-891B-9E8F18C03F25}"/>
              </a:ext>
            </a:extLst>
          </p:cNvPr>
          <p:cNvSpPr txBox="1"/>
          <p:nvPr/>
        </p:nvSpPr>
        <p:spPr>
          <a:xfrm>
            <a:off x="0" y="137895"/>
            <a:ext cx="11982450" cy="1527085"/>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1. Because of the sheer amount of material that   </a:t>
            </a:r>
          </a:p>
          <a:p>
            <a:pPr>
              <a:lnSpc>
                <a:spcPct val="120000"/>
              </a:lnSpc>
            </a:pPr>
            <a:r>
              <a:rPr lang="en-US" sz="4000" b="1" dirty="0">
                <a:solidFill>
                  <a:schemeClr val="bg1"/>
                </a:solidFill>
                <a:effectLst>
                  <a:outerShdw blurRad="38100" dist="38100" dir="2700000" algn="tl">
                    <a:srgbClr val="000000">
                      <a:alpha val="43137"/>
                    </a:srgbClr>
                  </a:outerShdw>
                </a:effectLst>
              </a:rPr>
              <a:t>     deals with it.</a:t>
            </a:r>
          </a:p>
        </p:txBody>
      </p:sp>
      <p:sp>
        <p:nvSpPr>
          <p:cNvPr id="2" name="TextBox 1">
            <a:extLst>
              <a:ext uri="{FF2B5EF4-FFF2-40B4-BE49-F238E27FC236}">
                <a16:creationId xmlns:a16="http://schemas.microsoft.com/office/drawing/2014/main" id="{28BD8D73-C341-2E03-0C4C-4319378361FD}"/>
              </a:ext>
            </a:extLst>
          </p:cNvPr>
          <p:cNvSpPr txBox="1"/>
          <p:nvPr/>
        </p:nvSpPr>
        <p:spPr>
          <a:xfrm>
            <a:off x="-37446" y="1664980"/>
            <a:ext cx="11982450" cy="3004412"/>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2. Because, without this basic concept functioning, </a:t>
            </a:r>
          </a:p>
          <a:p>
            <a:pPr>
              <a:lnSpc>
                <a:spcPct val="120000"/>
              </a:lnSpc>
            </a:pPr>
            <a:r>
              <a:rPr lang="en-US" sz="4000" b="1" dirty="0">
                <a:solidFill>
                  <a:schemeClr val="bg1"/>
                </a:solidFill>
                <a:effectLst>
                  <a:outerShdw blurRad="38100" dist="38100" dir="2700000" algn="tl">
                    <a:srgbClr val="000000">
                      <a:alpha val="43137"/>
                    </a:srgbClr>
                  </a:outerShdw>
                </a:effectLst>
              </a:rPr>
              <a:t>     the communication of the mystery, the grace, </a:t>
            </a:r>
          </a:p>
          <a:p>
            <a:pPr>
              <a:lnSpc>
                <a:spcPct val="120000"/>
              </a:lnSpc>
            </a:pPr>
            <a:r>
              <a:rPr lang="en-US" sz="4000" b="1" dirty="0">
                <a:solidFill>
                  <a:schemeClr val="bg1"/>
                </a:solidFill>
                <a:effectLst>
                  <a:outerShdw blurRad="38100" dist="38100" dir="2700000" algn="tl">
                    <a:srgbClr val="000000">
                      <a:alpha val="43137"/>
                    </a:srgbClr>
                  </a:outerShdw>
                </a:effectLst>
              </a:rPr>
              <a:t>     and the mercy of God could not have reached the </a:t>
            </a:r>
          </a:p>
          <a:p>
            <a:pPr>
              <a:lnSpc>
                <a:spcPct val="120000"/>
              </a:lnSpc>
            </a:pPr>
            <a:r>
              <a:rPr lang="en-US" sz="4000" b="1" dirty="0">
                <a:solidFill>
                  <a:schemeClr val="bg1"/>
                </a:solidFill>
                <a:effectLst>
                  <a:outerShdw blurRad="38100" dist="38100" dir="2700000" algn="tl">
                    <a:srgbClr val="000000">
                      <a:alpha val="43137"/>
                    </a:srgbClr>
                  </a:outerShdw>
                </a:effectLst>
              </a:rPr>
              <a:t>     21st century.</a:t>
            </a:r>
          </a:p>
        </p:txBody>
      </p:sp>
      <p:sp>
        <p:nvSpPr>
          <p:cNvPr id="3" name="TextBox 2">
            <a:extLst>
              <a:ext uri="{FF2B5EF4-FFF2-40B4-BE49-F238E27FC236}">
                <a16:creationId xmlns:a16="http://schemas.microsoft.com/office/drawing/2014/main" id="{75274814-7F6F-91B2-F58D-B60BB47E9542}"/>
              </a:ext>
            </a:extLst>
          </p:cNvPr>
          <p:cNvSpPr txBox="1"/>
          <p:nvPr/>
        </p:nvSpPr>
        <p:spPr>
          <a:xfrm>
            <a:off x="4934896" y="882185"/>
            <a:ext cx="3805132" cy="923330"/>
          </a:xfrm>
          <a:prstGeom prst="rect">
            <a:avLst/>
          </a:prstGeom>
          <a:noFill/>
        </p:spPr>
        <p:txBody>
          <a:bodyPr wrap="square">
            <a:spAutoFit/>
          </a:bodyPr>
          <a:lstStyle/>
          <a:p>
            <a:pPr algn="ctr"/>
            <a:r>
              <a:rPr lang="en-US" sz="5400" b="1" dirty="0">
                <a:solidFill>
                  <a:srgbClr val="FFFF00"/>
                </a:solidFill>
                <a:effectLst>
                  <a:outerShdw blurRad="38100" dist="38100" dir="2700000" algn="tl">
                    <a:srgbClr val="000000">
                      <a:alpha val="43137"/>
                    </a:srgbClr>
                  </a:outerShdw>
                </a:effectLst>
              </a:rPr>
              <a:t>128 verses!</a:t>
            </a:r>
          </a:p>
        </p:txBody>
      </p:sp>
      <p:grpSp>
        <p:nvGrpSpPr>
          <p:cNvPr id="7" name="Group 6">
            <a:extLst>
              <a:ext uri="{FF2B5EF4-FFF2-40B4-BE49-F238E27FC236}">
                <a16:creationId xmlns:a16="http://schemas.microsoft.com/office/drawing/2014/main" id="{4D2656F0-1DDE-BF10-3A1F-B2752A7665F6}"/>
              </a:ext>
            </a:extLst>
          </p:cNvPr>
          <p:cNvGrpSpPr/>
          <p:nvPr/>
        </p:nvGrpSpPr>
        <p:grpSpPr>
          <a:xfrm>
            <a:off x="7410450" y="3853586"/>
            <a:ext cx="4781550" cy="3004413"/>
            <a:chOff x="3470928" y="3215044"/>
            <a:chExt cx="5250144" cy="3429000"/>
          </a:xfrm>
        </p:grpSpPr>
        <p:pic>
          <p:nvPicPr>
            <p:cNvPr id="13" name="Picture 12">
              <a:extLst>
                <a:ext uri="{FF2B5EF4-FFF2-40B4-BE49-F238E27FC236}">
                  <a16:creationId xmlns:a16="http://schemas.microsoft.com/office/drawing/2014/main" id="{D332FF51-E824-6B86-BE6D-060AB7C15CD9}"/>
                </a:ext>
              </a:extLst>
            </p:cNvPr>
            <p:cNvPicPr>
              <a:picLocks noChangeAspect="1"/>
            </p:cNvPicPr>
            <p:nvPr/>
          </p:nvPicPr>
          <p:blipFill>
            <a:blip r:embed="rId2"/>
            <a:stretch>
              <a:fillRect/>
            </a:stretch>
          </p:blipFill>
          <p:spPr>
            <a:xfrm>
              <a:off x="3470928" y="3215044"/>
              <a:ext cx="5250144" cy="3429000"/>
            </a:xfrm>
            <a:prstGeom prst="rect">
              <a:avLst/>
            </a:prstGeom>
          </p:spPr>
        </p:pic>
        <p:sp>
          <p:nvSpPr>
            <p:cNvPr id="14" name="TextBox 13">
              <a:extLst>
                <a:ext uri="{FF2B5EF4-FFF2-40B4-BE49-F238E27FC236}">
                  <a16:creationId xmlns:a16="http://schemas.microsoft.com/office/drawing/2014/main" id="{069DF4EB-7499-7BDE-CA15-50C22C23EEAD}"/>
                </a:ext>
              </a:extLst>
            </p:cNvPr>
            <p:cNvSpPr txBox="1"/>
            <p:nvPr/>
          </p:nvSpPr>
          <p:spPr>
            <a:xfrm>
              <a:off x="6376214" y="6305490"/>
              <a:ext cx="2344858" cy="338554"/>
            </a:xfrm>
            <a:prstGeom prst="rect">
              <a:avLst/>
            </a:prstGeom>
            <a:noFill/>
          </p:spPr>
          <p:txBody>
            <a:bodyPr wrap="square">
              <a:spAutoFit/>
            </a:bodyPr>
            <a:lstStyle/>
            <a:p>
              <a:pPr algn="r"/>
              <a:r>
                <a:rPr lang="en-US" sz="1600" dirty="0">
                  <a:solidFill>
                    <a:schemeClr val="bg1"/>
                  </a:solidFill>
                  <a:effectLst>
                    <a:outerShdw blurRad="38100" dist="38100" dir="2700000" algn="tl">
                      <a:srgbClr val="000000">
                        <a:alpha val="43137"/>
                      </a:srgbClr>
                    </a:outerShdw>
                  </a:effectLst>
                </a:rPr>
                <a:t>ar.inspiredpencil.com</a:t>
              </a:r>
              <a:endParaRPr lang="en-US" sz="1600" dirty="0"/>
            </a:p>
          </p:txBody>
        </p:sp>
      </p:grpSp>
    </p:spTree>
    <p:extLst>
      <p:ext uri="{BB962C8B-B14F-4D97-AF65-F5344CB8AC3E}">
        <p14:creationId xmlns:p14="http://schemas.microsoft.com/office/powerpoint/2010/main" val="2231177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13CF5-B578-B306-15F5-EE763E9205A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924084C-7379-89C7-C92B-F2E0E6388E35}"/>
              </a:ext>
            </a:extLst>
          </p:cNvPr>
          <p:cNvSpPr txBox="1"/>
          <p:nvPr/>
        </p:nvSpPr>
        <p:spPr>
          <a:xfrm>
            <a:off x="0" y="137895"/>
            <a:ext cx="11982450" cy="1527085"/>
          </a:xfrm>
          <a:prstGeom prst="rect">
            <a:avLst/>
          </a:prstGeom>
          <a:noFill/>
        </p:spPr>
        <p:txBody>
          <a:bodyPr wrap="square">
            <a:spAutoFit/>
          </a:bodyPr>
          <a:lstStyle/>
          <a:p>
            <a:pPr>
              <a:lnSpc>
                <a:spcPct val="120000"/>
              </a:lnSpc>
            </a:pPr>
            <a:r>
              <a:rPr lang="en-US" sz="4000" b="1" dirty="0">
                <a:solidFill>
                  <a:schemeClr val="bg1"/>
                </a:solidFill>
                <a:effectLst>
                  <a:outerShdw blurRad="38100" dist="38100" dir="2700000" algn="tl">
                    <a:srgbClr val="000000">
                      <a:alpha val="43137"/>
                    </a:srgbClr>
                  </a:outerShdw>
                </a:effectLst>
              </a:rPr>
              <a:t>The 20 Principles from Paul’s Life and Ministry can be divided into 4 Categories.</a:t>
            </a:r>
          </a:p>
        </p:txBody>
      </p:sp>
      <p:sp>
        <p:nvSpPr>
          <p:cNvPr id="3" name="TextBox 2">
            <a:extLst>
              <a:ext uri="{FF2B5EF4-FFF2-40B4-BE49-F238E27FC236}">
                <a16:creationId xmlns:a16="http://schemas.microsoft.com/office/drawing/2014/main" id="{F62956B5-D2C7-1C60-A248-EB76D5DA6AD3}"/>
              </a:ext>
            </a:extLst>
          </p:cNvPr>
          <p:cNvSpPr txBox="1"/>
          <p:nvPr/>
        </p:nvSpPr>
        <p:spPr>
          <a:xfrm>
            <a:off x="0" y="2197501"/>
            <a:ext cx="7920553" cy="769441"/>
          </a:xfrm>
          <a:prstGeom prst="rect">
            <a:avLst/>
          </a:prstGeom>
          <a:noFill/>
        </p:spPr>
        <p:txBody>
          <a:bodyPr wrap="square">
            <a:spAutoFit/>
          </a:bodyPr>
          <a:lstStyle/>
          <a:p>
            <a:pPr algn="ctr"/>
            <a:r>
              <a:rPr lang="en-US" sz="4400" b="1" dirty="0">
                <a:solidFill>
                  <a:schemeClr val="accent3">
                    <a:lumMod val="20000"/>
                    <a:lumOff val="80000"/>
                  </a:schemeClr>
                </a:solidFill>
                <a:effectLst>
                  <a:outerShdw blurRad="38100" dist="38100" dir="2700000" algn="tl">
                    <a:srgbClr val="000000">
                      <a:alpha val="43137"/>
                    </a:srgbClr>
                  </a:outerShdw>
                </a:effectLst>
              </a:rPr>
              <a:t>Developing Discipleship Eyes</a:t>
            </a:r>
          </a:p>
        </p:txBody>
      </p:sp>
      <p:pic>
        <p:nvPicPr>
          <p:cNvPr id="5" name="Picture 4" descr="A person looking at the camera&#10;&#10;Description automatically generated">
            <a:extLst>
              <a:ext uri="{FF2B5EF4-FFF2-40B4-BE49-F238E27FC236}">
                <a16:creationId xmlns:a16="http://schemas.microsoft.com/office/drawing/2014/main" id="{87712F47-A64F-958E-1026-C4743B2E473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67" t="17778" r="41412" b="58889"/>
          <a:stretch/>
        </p:blipFill>
        <p:spPr>
          <a:xfrm>
            <a:off x="7802707" y="1905000"/>
            <a:ext cx="4277869" cy="1636072"/>
          </a:xfrm>
          <a:prstGeom prst="rect">
            <a:avLst/>
          </a:prstGeom>
        </p:spPr>
      </p:pic>
      <p:sp>
        <p:nvSpPr>
          <p:cNvPr id="6" name="TextBox 5">
            <a:extLst>
              <a:ext uri="{FF2B5EF4-FFF2-40B4-BE49-F238E27FC236}">
                <a16:creationId xmlns:a16="http://schemas.microsoft.com/office/drawing/2014/main" id="{D23D85CF-5FE0-A3F1-46BA-2279EDF36A0A}"/>
              </a:ext>
            </a:extLst>
          </p:cNvPr>
          <p:cNvSpPr txBox="1"/>
          <p:nvPr/>
        </p:nvSpPr>
        <p:spPr>
          <a:xfrm>
            <a:off x="769401" y="3471959"/>
            <a:ext cx="3190875" cy="769441"/>
          </a:xfrm>
          <a:prstGeom prst="rect">
            <a:avLst/>
          </a:prstGeom>
          <a:noFill/>
        </p:spPr>
        <p:txBody>
          <a:bodyPr wrap="square">
            <a:spAutoFit/>
          </a:bodyPr>
          <a:lstStyle/>
          <a:p>
            <a:pPr algn="ctr"/>
            <a:r>
              <a:rPr lang="en-US" sz="4400" b="1" dirty="0">
                <a:solidFill>
                  <a:schemeClr val="tx2">
                    <a:lumMod val="25000"/>
                    <a:lumOff val="75000"/>
                  </a:schemeClr>
                </a:solidFill>
                <a:effectLst>
                  <a:outerShdw blurRad="38100" dist="38100" dir="2700000" algn="tl">
                    <a:srgbClr val="000000">
                      <a:alpha val="43137"/>
                    </a:srgbClr>
                  </a:outerShdw>
                </a:effectLst>
              </a:rPr>
              <a:t>Mental</a:t>
            </a:r>
            <a:r>
              <a:rPr lang="en-US" sz="4400" b="1" u="sng" dirty="0">
                <a:solidFill>
                  <a:schemeClr val="tx2">
                    <a:lumMod val="25000"/>
                    <a:lumOff val="75000"/>
                  </a:schemeClr>
                </a:solidFill>
                <a:effectLst>
                  <a:outerShdw blurRad="38100" dist="38100" dir="2700000" algn="tl">
                    <a:srgbClr val="000000">
                      <a:alpha val="43137"/>
                    </a:srgbClr>
                  </a:outerShdw>
                </a:effectLst>
              </a:rPr>
              <a:t>ize</a:t>
            </a:r>
          </a:p>
        </p:txBody>
      </p:sp>
      <p:sp>
        <p:nvSpPr>
          <p:cNvPr id="8" name="TextBox 7">
            <a:extLst>
              <a:ext uri="{FF2B5EF4-FFF2-40B4-BE49-F238E27FC236}">
                <a16:creationId xmlns:a16="http://schemas.microsoft.com/office/drawing/2014/main" id="{AC423C93-8AB2-A620-7FC2-D2E39F9411EE}"/>
              </a:ext>
            </a:extLst>
          </p:cNvPr>
          <p:cNvSpPr txBox="1"/>
          <p:nvPr/>
        </p:nvSpPr>
        <p:spPr>
          <a:xfrm>
            <a:off x="3095625" y="4106221"/>
            <a:ext cx="3190875" cy="769441"/>
          </a:xfrm>
          <a:prstGeom prst="rect">
            <a:avLst/>
          </a:prstGeom>
          <a:noFill/>
        </p:spPr>
        <p:txBody>
          <a:bodyPr wrap="square">
            <a:spAutoFit/>
          </a:bodyPr>
          <a:lstStyle/>
          <a:p>
            <a:pPr algn="ctr"/>
            <a:r>
              <a:rPr lang="en-US" sz="4400" b="1" dirty="0">
                <a:solidFill>
                  <a:schemeClr val="accent3">
                    <a:lumMod val="20000"/>
                    <a:lumOff val="80000"/>
                  </a:schemeClr>
                </a:solidFill>
                <a:effectLst>
                  <a:outerShdw blurRad="38100" dist="38100" dir="2700000" algn="tl">
                    <a:srgbClr val="000000">
                      <a:alpha val="43137"/>
                    </a:srgbClr>
                  </a:outerShdw>
                </a:effectLst>
              </a:rPr>
              <a:t>Mobil</a:t>
            </a:r>
            <a:r>
              <a:rPr lang="en-US" sz="4400" b="1" u="sng" dirty="0">
                <a:solidFill>
                  <a:schemeClr val="accent3">
                    <a:lumMod val="20000"/>
                    <a:lumOff val="80000"/>
                  </a:schemeClr>
                </a:solidFill>
                <a:effectLst>
                  <a:outerShdw blurRad="38100" dist="38100" dir="2700000" algn="tl">
                    <a:srgbClr val="000000">
                      <a:alpha val="43137"/>
                    </a:srgbClr>
                  </a:outerShdw>
                </a:effectLst>
              </a:rPr>
              <a:t>ize</a:t>
            </a:r>
          </a:p>
        </p:txBody>
      </p:sp>
      <p:sp>
        <p:nvSpPr>
          <p:cNvPr id="9" name="TextBox 8">
            <a:extLst>
              <a:ext uri="{FF2B5EF4-FFF2-40B4-BE49-F238E27FC236}">
                <a16:creationId xmlns:a16="http://schemas.microsoft.com/office/drawing/2014/main" id="{A295C94C-6B72-F632-4D7D-3CF2F97A3ECE}"/>
              </a:ext>
            </a:extLst>
          </p:cNvPr>
          <p:cNvSpPr txBox="1"/>
          <p:nvPr/>
        </p:nvSpPr>
        <p:spPr>
          <a:xfrm>
            <a:off x="5421849" y="4740483"/>
            <a:ext cx="3190875" cy="769441"/>
          </a:xfrm>
          <a:prstGeom prst="rect">
            <a:avLst/>
          </a:prstGeom>
          <a:noFill/>
        </p:spPr>
        <p:txBody>
          <a:bodyPr wrap="square">
            <a:spAutoFit/>
          </a:bodyPr>
          <a:lstStyle/>
          <a:p>
            <a:pPr algn="ctr"/>
            <a:r>
              <a:rPr lang="en-US" sz="4400" b="1" dirty="0">
                <a:solidFill>
                  <a:srgbClr val="FF0000"/>
                </a:solidFill>
                <a:effectLst>
                  <a:outerShdw blurRad="38100" dist="38100" dir="2700000" algn="tl">
                    <a:srgbClr val="000000">
                      <a:alpha val="43137"/>
                    </a:srgbClr>
                  </a:outerShdw>
                </a:effectLst>
              </a:rPr>
              <a:t>Minim</a:t>
            </a:r>
            <a:r>
              <a:rPr lang="en-US" sz="4400" b="1" u="sng" dirty="0">
                <a:solidFill>
                  <a:srgbClr val="FF0000"/>
                </a:solidFill>
                <a:effectLst>
                  <a:outerShdw blurRad="38100" dist="38100" dir="2700000" algn="tl">
                    <a:srgbClr val="000000">
                      <a:alpha val="43137"/>
                    </a:srgbClr>
                  </a:outerShdw>
                </a:effectLst>
              </a:rPr>
              <a:t>ize</a:t>
            </a:r>
          </a:p>
        </p:txBody>
      </p:sp>
      <p:sp>
        <p:nvSpPr>
          <p:cNvPr id="10" name="TextBox 9">
            <a:extLst>
              <a:ext uri="{FF2B5EF4-FFF2-40B4-BE49-F238E27FC236}">
                <a16:creationId xmlns:a16="http://schemas.microsoft.com/office/drawing/2014/main" id="{D629BFAF-B8DF-FE2A-568D-9A10B80AD69D}"/>
              </a:ext>
            </a:extLst>
          </p:cNvPr>
          <p:cNvSpPr txBox="1"/>
          <p:nvPr/>
        </p:nvSpPr>
        <p:spPr>
          <a:xfrm>
            <a:off x="7920553" y="5374745"/>
            <a:ext cx="3190875" cy="769441"/>
          </a:xfrm>
          <a:prstGeom prst="rect">
            <a:avLst/>
          </a:prstGeom>
          <a:noFill/>
        </p:spPr>
        <p:txBody>
          <a:bodyPr wrap="square">
            <a:spAutoFit/>
          </a:bodyPr>
          <a:lstStyle/>
          <a:p>
            <a:pPr algn="ctr"/>
            <a:r>
              <a:rPr lang="en-US" sz="4400" b="1" dirty="0">
                <a:solidFill>
                  <a:srgbClr val="B686DA"/>
                </a:solidFill>
                <a:effectLst>
                  <a:outerShdw blurRad="38100" dist="38100" dir="2700000" algn="tl">
                    <a:srgbClr val="000000">
                      <a:alpha val="43137"/>
                    </a:srgbClr>
                  </a:outerShdw>
                </a:effectLst>
              </a:rPr>
              <a:t>Maxim</a:t>
            </a:r>
            <a:r>
              <a:rPr lang="en-US" sz="4400" b="1" u="sng" dirty="0">
                <a:solidFill>
                  <a:srgbClr val="B686DA"/>
                </a:solidFill>
                <a:effectLst>
                  <a:outerShdw blurRad="38100" dist="38100" dir="2700000" algn="tl">
                    <a:srgbClr val="000000">
                      <a:alpha val="43137"/>
                    </a:srgbClr>
                  </a:outerShdw>
                </a:effectLst>
              </a:rPr>
              <a:t>ize</a:t>
            </a:r>
          </a:p>
        </p:txBody>
      </p:sp>
    </p:spTree>
    <p:extLst>
      <p:ext uri="{BB962C8B-B14F-4D97-AF65-F5344CB8AC3E}">
        <p14:creationId xmlns:p14="http://schemas.microsoft.com/office/powerpoint/2010/main" val="299699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D87D732F-0E86-39AE-49F7-EA3BA638BE01}"/>
              </a:ext>
            </a:extLst>
          </p:cNvPr>
          <p:cNvGrpSpPr/>
          <p:nvPr/>
        </p:nvGrpSpPr>
        <p:grpSpPr>
          <a:xfrm>
            <a:off x="817418" y="0"/>
            <a:ext cx="10557163" cy="6895148"/>
            <a:chOff x="817418" y="0"/>
            <a:chExt cx="10557163" cy="6895148"/>
          </a:xfrm>
        </p:grpSpPr>
        <p:pic>
          <p:nvPicPr>
            <p:cNvPr id="8" name="Picture 7">
              <a:extLst>
                <a:ext uri="{FF2B5EF4-FFF2-40B4-BE49-F238E27FC236}">
                  <a16:creationId xmlns:a16="http://schemas.microsoft.com/office/drawing/2014/main" id="{4D9E520E-E012-4538-CEC7-7ED0F26C7877}"/>
                </a:ext>
              </a:extLst>
            </p:cNvPr>
            <p:cNvPicPr>
              <a:picLocks noChangeAspect="1"/>
            </p:cNvPicPr>
            <p:nvPr/>
          </p:nvPicPr>
          <p:blipFill>
            <a:blip r:embed="rId2"/>
            <a:stretch>
              <a:fillRect/>
            </a:stretch>
          </p:blipFill>
          <p:spPr>
            <a:xfrm>
              <a:off x="817418" y="0"/>
              <a:ext cx="10557163" cy="6895148"/>
            </a:xfrm>
            <a:prstGeom prst="rect">
              <a:avLst/>
            </a:prstGeom>
          </p:spPr>
        </p:pic>
        <p:sp>
          <p:nvSpPr>
            <p:cNvPr id="11" name="TextBox 10">
              <a:extLst>
                <a:ext uri="{FF2B5EF4-FFF2-40B4-BE49-F238E27FC236}">
                  <a16:creationId xmlns:a16="http://schemas.microsoft.com/office/drawing/2014/main" id="{9C21739D-B5CF-B48F-75B1-579E66CE1E8C}"/>
                </a:ext>
              </a:extLst>
            </p:cNvPr>
            <p:cNvSpPr txBox="1"/>
            <p:nvPr/>
          </p:nvSpPr>
          <p:spPr>
            <a:xfrm>
              <a:off x="2105026" y="570499"/>
              <a:ext cx="8420100" cy="1200329"/>
            </a:xfrm>
            <a:prstGeom prst="rect">
              <a:avLst/>
            </a:prstGeom>
            <a:noFill/>
          </p:spPr>
          <p:txBody>
            <a:bodyPr wrap="square">
              <a:spAutoFit/>
            </a:bodyPr>
            <a:lstStyle/>
            <a:p>
              <a:pPr algn="r"/>
              <a:r>
                <a:rPr lang="en-US" sz="3600" dirty="0">
                  <a:solidFill>
                    <a:schemeClr val="bg2">
                      <a:lumMod val="75000"/>
                      <a:lumOff val="25000"/>
                    </a:schemeClr>
                  </a:solidFill>
                  <a:effectLst>
                    <a:outerShdw blurRad="38100" dist="38100" dir="2700000" algn="tl">
                      <a:srgbClr val="000000">
                        <a:alpha val="43137"/>
                      </a:srgbClr>
                    </a:outerShdw>
                  </a:effectLst>
                </a:rPr>
                <a:t>You then, my child, be strengthened by the grace that is in Christ Jesus, </a:t>
              </a:r>
            </a:p>
          </p:txBody>
        </p:sp>
        <p:sp>
          <p:nvSpPr>
            <p:cNvPr id="13" name="TextBox 12">
              <a:extLst>
                <a:ext uri="{FF2B5EF4-FFF2-40B4-BE49-F238E27FC236}">
                  <a16:creationId xmlns:a16="http://schemas.microsoft.com/office/drawing/2014/main" id="{756DFD85-5AEC-0D62-997A-3DD89834F18E}"/>
                </a:ext>
              </a:extLst>
            </p:cNvPr>
            <p:cNvSpPr txBox="1"/>
            <p:nvPr/>
          </p:nvSpPr>
          <p:spPr>
            <a:xfrm>
              <a:off x="1338261" y="4480451"/>
              <a:ext cx="9515476" cy="2185214"/>
            </a:xfrm>
            <a:prstGeom prst="rect">
              <a:avLst/>
            </a:prstGeom>
            <a:noFill/>
          </p:spPr>
          <p:txBody>
            <a:bodyPr wrap="square">
              <a:spAutoFit/>
            </a:bodyPr>
            <a:lstStyle/>
            <a:p>
              <a:r>
                <a:rPr lang="en-US" sz="3600" dirty="0">
                  <a:effectLst>
                    <a:outerShdw blurRad="38100" dist="38100" dir="2700000" algn="tl">
                      <a:srgbClr val="000000">
                        <a:alpha val="43137"/>
                      </a:srgbClr>
                    </a:outerShdw>
                  </a:effectLst>
                </a:rPr>
                <a:t>and what you have heard from me in the presence of many witnesses entrust to faithful men, who will be able to teach others also.</a:t>
              </a:r>
            </a:p>
            <a:p>
              <a:r>
                <a:rPr lang="en-US" sz="2800" dirty="0">
                  <a:effectLst>
                    <a:outerShdw blurRad="38100" dist="38100" dir="2700000" algn="tl">
                      <a:srgbClr val="000000">
                        <a:alpha val="43137"/>
                      </a:srgbClr>
                    </a:outerShdw>
                  </a:effectLst>
                </a:rPr>
                <a:t>                                           - 2 Timothy 2:1-2</a:t>
              </a:r>
            </a:p>
          </p:txBody>
        </p:sp>
      </p:grpSp>
    </p:spTree>
    <p:extLst>
      <p:ext uri="{BB962C8B-B14F-4D97-AF65-F5344CB8AC3E}">
        <p14:creationId xmlns:p14="http://schemas.microsoft.com/office/powerpoint/2010/main" val="3877296975"/>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etworking: o que é e qual a importância para sua carreira">
            <a:extLst>
              <a:ext uri="{FF2B5EF4-FFF2-40B4-BE49-F238E27FC236}">
                <a16:creationId xmlns:a16="http://schemas.microsoft.com/office/drawing/2014/main" id="{1E6CC7F1-D15C-B2DE-AB1F-A2D10DC97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6890" y="0"/>
            <a:ext cx="10269682" cy="6849878"/>
          </a:xfrm>
          <a:prstGeom prst="rect">
            <a:avLst/>
          </a:prstGeom>
          <a:noFill/>
          <a:extLst>
            <a:ext uri="{909E8E84-426E-40DD-AFC4-6F175D3DCCD1}">
              <a14:hiddenFill xmlns:a14="http://schemas.microsoft.com/office/drawing/2010/main">
                <a:solidFill>
                  <a:srgbClr val="FFFFFF"/>
                </a:solidFill>
              </a14:hiddenFill>
            </a:ext>
          </a:extLst>
        </p:spPr>
      </p:pic>
      <p:sp useBgFill="1">
        <p:nvSpPr>
          <p:cNvPr id="10" name="Freeform: Shape 9">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6" name="Freeform: Shape 15">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grpSp>
        <p:nvGrpSpPr>
          <p:cNvPr id="4" name="Group 3">
            <a:extLst>
              <a:ext uri="{FF2B5EF4-FFF2-40B4-BE49-F238E27FC236}">
                <a16:creationId xmlns:a16="http://schemas.microsoft.com/office/drawing/2014/main" id="{D5CA1B14-ABB3-2525-AE14-8C608F922DC7}"/>
              </a:ext>
            </a:extLst>
          </p:cNvPr>
          <p:cNvGrpSpPr/>
          <p:nvPr/>
        </p:nvGrpSpPr>
        <p:grpSpPr>
          <a:xfrm>
            <a:off x="-2569944" y="-288576"/>
            <a:ext cx="6939813" cy="7565456"/>
            <a:chOff x="-2569944" y="-288576"/>
            <a:chExt cx="6939813" cy="7565456"/>
          </a:xfrm>
        </p:grpSpPr>
        <p:sp>
          <p:nvSpPr>
            <p:cNvPr id="3" name="Oval 2">
              <a:extLst>
                <a:ext uri="{FF2B5EF4-FFF2-40B4-BE49-F238E27FC236}">
                  <a16:creationId xmlns:a16="http://schemas.microsoft.com/office/drawing/2014/main" id="{5EA9C690-817D-91C0-4E2E-E0500B3A2DAF}"/>
                </a:ext>
              </a:extLst>
            </p:cNvPr>
            <p:cNvSpPr/>
            <p:nvPr/>
          </p:nvSpPr>
          <p:spPr>
            <a:xfrm>
              <a:off x="-2569944" y="-288576"/>
              <a:ext cx="6939813" cy="7565456"/>
            </a:xfrm>
            <a:prstGeom prst="ellipse">
              <a:avLst/>
            </a:prstGeom>
            <a:solidFill>
              <a:srgbClr val="35454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3233B67-0F60-EEA9-F34A-8BE4FD95803D}"/>
                </a:ext>
              </a:extLst>
            </p:cNvPr>
            <p:cNvSpPr txBox="1"/>
            <p:nvPr/>
          </p:nvSpPr>
          <p:spPr>
            <a:xfrm>
              <a:off x="371093" y="1062993"/>
              <a:ext cx="3685091" cy="4862319"/>
            </a:xfrm>
            <a:prstGeom prst="rect">
              <a:avLst/>
            </a:prstGeom>
          </p:spPr>
          <p:txBody>
            <a:bodyPr vert="horz" lIns="91440" tIns="45720" rIns="91440" bIns="45720" rtlCol="0" anchor="t">
              <a:normAutofit/>
            </a:bodyPr>
            <a:lstStyle/>
            <a:p>
              <a:pPr>
                <a:lnSpc>
                  <a:spcPct val="90000"/>
                </a:lnSpc>
                <a:spcAft>
                  <a:spcPts val="600"/>
                </a:spcAft>
              </a:pPr>
              <a:r>
                <a:rPr lang="en-US" sz="2800" b="1" dirty="0">
                  <a:solidFill>
                    <a:schemeClr val="bg1"/>
                  </a:solidFill>
                  <a:effectLst>
                    <a:outerShdw blurRad="38100" dist="38100" dir="2700000" algn="tl">
                      <a:srgbClr val="000000">
                        <a:alpha val="43137"/>
                      </a:srgbClr>
                    </a:outerShdw>
                  </a:effectLst>
                </a:rPr>
                <a:t>Get up and stand with two others (groups of three ) . . .</a:t>
              </a:r>
            </a:p>
            <a:p>
              <a:pPr>
                <a:lnSpc>
                  <a:spcPct val="90000"/>
                </a:lnSpc>
                <a:spcAft>
                  <a:spcPts val="600"/>
                </a:spcAft>
              </a:pPr>
              <a:endParaRPr lang="en-US" sz="2800" b="1" dirty="0">
                <a:solidFill>
                  <a:schemeClr val="bg1"/>
                </a:solidFill>
                <a:effectLst>
                  <a:outerShdw blurRad="38100" dist="38100" dir="2700000" algn="tl">
                    <a:srgbClr val="000000">
                      <a:alpha val="43137"/>
                    </a:srgbClr>
                  </a:outerShdw>
                </a:effectLst>
              </a:endParaRPr>
            </a:p>
            <a:p>
              <a:pPr>
                <a:lnSpc>
                  <a:spcPct val="90000"/>
                </a:lnSpc>
                <a:spcAft>
                  <a:spcPts val="600"/>
                </a:spcAft>
              </a:pPr>
              <a:r>
                <a:rPr lang="en-US" sz="2800" b="1" dirty="0">
                  <a:solidFill>
                    <a:schemeClr val="bg1"/>
                  </a:solidFill>
                  <a:effectLst>
                    <a:outerShdw blurRad="38100" dist="38100" dir="2700000" algn="tl">
                      <a:srgbClr val="000000">
                        <a:alpha val="43137"/>
                      </a:srgbClr>
                    </a:outerShdw>
                  </a:effectLst>
                </a:rPr>
                <a:t>. . . and share something from the lesson you want to remember this week. </a:t>
              </a:r>
            </a:p>
            <a:p>
              <a:pPr>
                <a:lnSpc>
                  <a:spcPct val="90000"/>
                </a:lnSpc>
                <a:spcAft>
                  <a:spcPts val="600"/>
                </a:spcAft>
              </a:pPr>
              <a:endParaRPr lang="en-US" sz="2800" b="1" dirty="0">
                <a:solidFill>
                  <a:schemeClr val="bg1"/>
                </a:solidFill>
                <a:effectLst>
                  <a:outerShdw blurRad="38100" dist="38100" dir="2700000" algn="tl">
                    <a:srgbClr val="000000">
                      <a:alpha val="43137"/>
                    </a:srgbClr>
                  </a:outerShdw>
                </a:effectLst>
              </a:endParaRPr>
            </a:p>
            <a:p>
              <a:pPr>
                <a:lnSpc>
                  <a:spcPct val="90000"/>
                </a:lnSpc>
                <a:spcAft>
                  <a:spcPts val="600"/>
                </a:spcAft>
              </a:pPr>
              <a:r>
                <a:rPr lang="en-US" sz="2800" b="1" dirty="0">
                  <a:solidFill>
                    <a:schemeClr val="bg1"/>
                  </a:solidFill>
                  <a:effectLst>
                    <a:outerShdw blurRad="38100" dist="38100" dir="2700000" algn="tl">
                      <a:srgbClr val="000000">
                        <a:alpha val="43137"/>
                      </a:srgbClr>
                    </a:outerShdw>
                  </a:effectLst>
                </a:rPr>
                <a:t>Pray for each other before you leave.</a:t>
              </a:r>
            </a:p>
          </p:txBody>
        </p:sp>
      </p:grpSp>
      <p:sp>
        <p:nvSpPr>
          <p:cNvPr id="5" name="TextBox 4">
            <a:extLst>
              <a:ext uri="{FF2B5EF4-FFF2-40B4-BE49-F238E27FC236}">
                <a16:creationId xmlns:a16="http://schemas.microsoft.com/office/drawing/2014/main" id="{A1AE2013-3C33-E512-5D88-7CA678976469}"/>
              </a:ext>
            </a:extLst>
          </p:cNvPr>
          <p:cNvSpPr txBox="1"/>
          <p:nvPr/>
        </p:nvSpPr>
        <p:spPr>
          <a:xfrm>
            <a:off x="5120479" y="6511324"/>
            <a:ext cx="2135571" cy="338554"/>
          </a:xfrm>
          <a:prstGeom prst="rect">
            <a:avLst/>
          </a:prstGeom>
          <a:noFill/>
        </p:spPr>
        <p:txBody>
          <a:bodyPr wrap="square">
            <a:spAutoFit/>
          </a:bodyPr>
          <a:lstStyle/>
          <a:p>
            <a:pPr algn="r"/>
            <a:r>
              <a:rPr lang="en-US" sz="1600" dirty="0">
                <a:solidFill>
                  <a:schemeClr val="bg1"/>
                </a:solidFill>
                <a:effectLst>
                  <a:outerShdw blurRad="38100" dist="38100" dir="2700000" algn="tl">
                    <a:srgbClr val="000000">
                      <a:alpha val="43137"/>
                    </a:srgbClr>
                  </a:outerShdw>
                </a:effectLst>
              </a:rPr>
              <a:t>Unicesumar.edu.br</a:t>
            </a:r>
            <a:endParaRPr lang="en-US" sz="1600" dirty="0"/>
          </a:p>
        </p:txBody>
      </p:sp>
    </p:spTree>
    <p:extLst>
      <p:ext uri="{BB962C8B-B14F-4D97-AF65-F5344CB8AC3E}">
        <p14:creationId xmlns:p14="http://schemas.microsoft.com/office/powerpoint/2010/main" val="763377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5EFDA0-C1BD-93B4-74C3-03B68B325928}"/>
            </a:ext>
          </a:extLst>
        </p:cNvPr>
        <p:cNvGrpSpPr/>
        <p:nvPr/>
      </p:nvGrpSpPr>
      <p:grpSpPr>
        <a:xfrm>
          <a:off x="0" y="0"/>
          <a:ext cx="0" cy="0"/>
          <a:chOff x="0" y="0"/>
          <a:chExt cx="0" cy="0"/>
        </a:xfrm>
      </p:grpSpPr>
    </p:spTree>
    <p:extLst>
      <p:ext uri="{BB962C8B-B14F-4D97-AF65-F5344CB8AC3E}">
        <p14:creationId xmlns:p14="http://schemas.microsoft.com/office/powerpoint/2010/main" val="4478961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75724068 m">
            <a:extLst>
              <a:ext uri="{FF2B5EF4-FFF2-40B4-BE49-F238E27FC236}">
                <a16:creationId xmlns:a16="http://schemas.microsoft.com/office/drawing/2014/main" id="{DA559264-8478-1632-8C04-F0C252F2B8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0" y="0"/>
            <a:ext cx="6286500" cy="3543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7928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ADB4827-741E-0ECD-2E16-E9AE514DBC62}"/>
              </a:ext>
            </a:extLst>
          </p:cNvPr>
          <p:cNvPicPr>
            <a:picLocks noChangeAspect="1"/>
          </p:cNvPicPr>
          <p:nvPr/>
        </p:nvPicPr>
        <p:blipFill>
          <a:blip r:embed="rId2"/>
          <a:stretch>
            <a:fillRect/>
          </a:stretch>
        </p:blipFill>
        <p:spPr>
          <a:xfrm>
            <a:off x="0" y="0"/>
            <a:ext cx="6473715" cy="6858000"/>
          </a:xfrm>
          <a:prstGeom prst="rect">
            <a:avLst/>
          </a:prstGeom>
        </p:spPr>
      </p:pic>
      <p:sp>
        <p:nvSpPr>
          <p:cNvPr id="7" name="TextBox 6">
            <a:extLst>
              <a:ext uri="{FF2B5EF4-FFF2-40B4-BE49-F238E27FC236}">
                <a16:creationId xmlns:a16="http://schemas.microsoft.com/office/drawing/2014/main" id="{63233B67-0F60-EEA9-F34A-8BE4FD95803D}"/>
              </a:ext>
            </a:extLst>
          </p:cNvPr>
          <p:cNvSpPr txBox="1"/>
          <p:nvPr/>
        </p:nvSpPr>
        <p:spPr>
          <a:xfrm>
            <a:off x="6496170" y="125958"/>
            <a:ext cx="5609919" cy="4451155"/>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Several years ago, a missionary set out to learn </a:t>
            </a:r>
            <a:r>
              <a:rPr lang="en-US" sz="3400" b="1" dirty="0">
                <a:solidFill>
                  <a:schemeClr val="accent6">
                    <a:lumMod val="40000"/>
                    <a:lumOff val="60000"/>
                  </a:schemeClr>
                </a:solidFill>
                <a:effectLst>
                  <a:outerShdw blurRad="38100" dist="38100" dir="2700000" algn="tl">
                    <a:srgbClr val="000000">
                      <a:alpha val="43137"/>
                    </a:srgbClr>
                  </a:outerShdw>
                </a:effectLst>
              </a:rPr>
              <a:t>principles</a:t>
            </a:r>
            <a:r>
              <a:rPr lang="en-US" sz="3400" b="1" dirty="0">
                <a:solidFill>
                  <a:schemeClr val="bg1"/>
                </a:solidFill>
                <a:effectLst>
                  <a:outerShdw blurRad="38100" dist="38100" dir="2700000" algn="tl">
                    <a:srgbClr val="000000">
                      <a:alpha val="43137"/>
                    </a:srgbClr>
                  </a:outerShdw>
                </a:effectLst>
              </a:rPr>
              <a:t> </a:t>
            </a:r>
            <a:r>
              <a:rPr lang="en-US" sz="3400" b="1" dirty="0">
                <a:solidFill>
                  <a:schemeClr val="accent6">
                    <a:lumMod val="40000"/>
                    <a:lumOff val="60000"/>
                  </a:schemeClr>
                </a:solidFill>
                <a:effectLst>
                  <a:outerShdw blurRad="38100" dist="38100" dir="2700000" algn="tl">
                    <a:srgbClr val="000000">
                      <a:alpha val="43137"/>
                    </a:srgbClr>
                  </a:outerShdw>
                </a:effectLst>
              </a:rPr>
              <a:t>of leadership </a:t>
            </a:r>
            <a:r>
              <a:rPr lang="en-US" sz="3400" b="1" dirty="0">
                <a:solidFill>
                  <a:schemeClr val="bg1"/>
                </a:solidFill>
                <a:effectLst>
                  <a:outerShdw blurRad="38100" dist="38100" dir="2700000" algn="tl">
                    <a:srgbClr val="000000">
                      <a:alpha val="43137"/>
                    </a:srgbClr>
                  </a:outerShdw>
                </a:effectLst>
              </a:rPr>
              <a:t>from the life of Paul. To do so he read and reread the book of Acts and the Epistles of Paul . . .</a:t>
            </a:r>
          </a:p>
        </p:txBody>
      </p:sp>
    </p:spTree>
    <p:extLst>
      <p:ext uri="{BB962C8B-B14F-4D97-AF65-F5344CB8AC3E}">
        <p14:creationId xmlns:p14="http://schemas.microsoft.com/office/powerpoint/2010/main" val="4082156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15B4A-E322-737B-3973-1314542C7FA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F35E0EAB-A6F4-DCB7-24DA-425D30D12F26}"/>
              </a:ext>
            </a:extLst>
          </p:cNvPr>
          <p:cNvPicPr>
            <a:picLocks noChangeAspect="1"/>
          </p:cNvPicPr>
          <p:nvPr/>
        </p:nvPicPr>
        <p:blipFill>
          <a:blip r:embed="rId2"/>
          <a:stretch>
            <a:fillRect/>
          </a:stretch>
        </p:blipFill>
        <p:spPr>
          <a:xfrm>
            <a:off x="0" y="0"/>
            <a:ext cx="6473715" cy="6858000"/>
          </a:xfrm>
          <a:prstGeom prst="rect">
            <a:avLst/>
          </a:prstGeom>
        </p:spPr>
      </p:pic>
      <p:sp>
        <p:nvSpPr>
          <p:cNvPr id="7" name="TextBox 6">
            <a:extLst>
              <a:ext uri="{FF2B5EF4-FFF2-40B4-BE49-F238E27FC236}">
                <a16:creationId xmlns:a16="http://schemas.microsoft.com/office/drawing/2014/main" id="{AAC6ABA2-7815-3539-75C5-CF8976397A79}"/>
              </a:ext>
            </a:extLst>
          </p:cNvPr>
          <p:cNvSpPr txBox="1"/>
          <p:nvPr/>
        </p:nvSpPr>
        <p:spPr>
          <a:xfrm>
            <a:off x="6419170" y="125958"/>
            <a:ext cx="5609919" cy="3823291"/>
          </a:xfrm>
          <a:prstGeom prst="rect">
            <a:avLst/>
          </a:prstGeom>
          <a:noFill/>
        </p:spPr>
        <p:txBody>
          <a:bodyPr wrap="square">
            <a:spAutoFit/>
          </a:bodyPr>
          <a:lstStyle/>
          <a:p>
            <a:pPr>
              <a:lnSpc>
                <a:spcPct val="120000"/>
              </a:lnSpc>
            </a:pPr>
            <a:r>
              <a:rPr lang="en-US" sz="3400" b="1" dirty="0">
                <a:solidFill>
                  <a:schemeClr val="bg1"/>
                </a:solidFill>
                <a:effectLst>
                  <a:outerShdw blurRad="38100" dist="38100" dir="2700000" algn="tl">
                    <a:srgbClr val="000000">
                      <a:alpha val="43137"/>
                    </a:srgbClr>
                  </a:outerShdw>
                </a:effectLst>
              </a:rPr>
              <a:t>. . . these 20 principles are the </a:t>
            </a:r>
            <a:r>
              <a:rPr lang="en-US" sz="3400" b="1" dirty="0">
                <a:solidFill>
                  <a:schemeClr val="accent6">
                    <a:lumMod val="40000"/>
                    <a:lumOff val="60000"/>
                  </a:schemeClr>
                </a:solidFill>
                <a:effectLst>
                  <a:outerShdw blurRad="38100" dist="38100" dir="2700000" algn="tl">
                    <a:srgbClr val="000000">
                      <a:alpha val="43137"/>
                    </a:srgbClr>
                  </a:outerShdw>
                </a:effectLst>
              </a:rPr>
              <a:t>characteristics</a:t>
            </a:r>
            <a:r>
              <a:rPr lang="en-US" sz="3400" b="1" dirty="0">
                <a:solidFill>
                  <a:schemeClr val="bg1"/>
                </a:solidFill>
                <a:effectLst>
                  <a:outerShdw blurRad="38100" dist="38100" dir="2700000" algn="tl">
                    <a:srgbClr val="000000">
                      <a:alpha val="43137"/>
                    </a:srgbClr>
                  </a:outerShdw>
                </a:effectLst>
              </a:rPr>
              <a:t> of people that we are looking for and want to develop in the </a:t>
            </a:r>
            <a:r>
              <a:rPr lang="en-US" sz="3400" b="1" dirty="0">
                <a:solidFill>
                  <a:schemeClr val="accent6">
                    <a:lumMod val="40000"/>
                    <a:lumOff val="60000"/>
                  </a:schemeClr>
                </a:solidFill>
                <a:effectLst>
                  <a:outerShdw blurRad="38100" dist="38100" dir="2700000" algn="tl">
                    <a:srgbClr val="000000">
                      <a:alpha val="43137"/>
                    </a:srgbClr>
                  </a:outerShdw>
                </a:effectLst>
              </a:rPr>
              <a:t>Walk as Wise </a:t>
            </a:r>
            <a:r>
              <a:rPr lang="en-US" sz="3400" b="1" dirty="0">
                <a:solidFill>
                  <a:schemeClr val="bg1"/>
                </a:solidFill>
                <a:effectLst>
                  <a:outerShdw blurRad="38100" dist="38100" dir="2700000" algn="tl">
                    <a:srgbClr val="000000">
                      <a:alpha val="43137"/>
                    </a:srgbClr>
                  </a:outerShdw>
                </a:effectLst>
              </a:rPr>
              <a:t>level of discipleship.</a:t>
            </a:r>
          </a:p>
        </p:txBody>
      </p:sp>
    </p:spTree>
    <p:extLst>
      <p:ext uri="{BB962C8B-B14F-4D97-AF65-F5344CB8AC3E}">
        <p14:creationId xmlns:p14="http://schemas.microsoft.com/office/powerpoint/2010/main" val="38446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76125CB-E41B-F3CC-D4C7-370460E0F9FD}"/>
              </a:ext>
            </a:extLst>
          </p:cNvPr>
          <p:cNvSpPr txBox="1"/>
          <p:nvPr/>
        </p:nvSpPr>
        <p:spPr>
          <a:xfrm>
            <a:off x="8077200" y="95478"/>
            <a:ext cx="4114800" cy="3012941"/>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We use </a:t>
            </a:r>
          </a:p>
          <a:p>
            <a:pPr>
              <a:lnSpc>
                <a:spcPct val="120000"/>
              </a:lnSpc>
            </a:pPr>
            <a:r>
              <a:rPr lang="en-US" sz="3200" b="1" dirty="0">
                <a:solidFill>
                  <a:srgbClr val="FFC000"/>
                </a:solidFill>
                <a:effectLst>
                  <a:outerShdw blurRad="38100" dist="38100" dir="2700000" algn="tl">
                    <a:srgbClr val="000000">
                      <a:alpha val="43137"/>
                    </a:srgbClr>
                  </a:outerShdw>
                </a:effectLst>
              </a:rPr>
              <a:t>The Story of Hope</a:t>
            </a:r>
            <a:r>
              <a:rPr lang="en-US" sz="3200" b="1" dirty="0">
                <a:solidFill>
                  <a:schemeClr val="bg1"/>
                </a:solidFill>
                <a:effectLst>
                  <a:outerShdw blurRad="38100" dist="38100" dir="2700000" algn="tl">
                    <a:srgbClr val="000000">
                      <a:alpha val="43137"/>
                    </a:srgbClr>
                  </a:outerShdw>
                </a:effectLst>
              </a:rPr>
              <a:t> or other tools hoping to bring someone from dead to life.</a:t>
            </a:r>
          </a:p>
        </p:txBody>
      </p:sp>
      <p:pic>
        <p:nvPicPr>
          <p:cNvPr id="5" name="Picture 4">
            <a:extLst>
              <a:ext uri="{FF2B5EF4-FFF2-40B4-BE49-F238E27FC236}">
                <a16:creationId xmlns:a16="http://schemas.microsoft.com/office/drawing/2014/main" id="{542B2FD1-9C73-3583-82DC-4B706C6AC5E8}"/>
              </a:ext>
            </a:extLst>
          </p:cNvPr>
          <p:cNvPicPr>
            <a:picLocks noChangeAspect="1"/>
          </p:cNvPicPr>
          <p:nvPr/>
        </p:nvPicPr>
        <p:blipFill>
          <a:blip r:embed="rId2"/>
          <a:stretch>
            <a:fillRect/>
          </a:stretch>
        </p:blipFill>
        <p:spPr>
          <a:xfrm>
            <a:off x="-112193" y="41163"/>
            <a:ext cx="8077200" cy="6858000"/>
          </a:xfrm>
          <a:prstGeom prst="rect">
            <a:avLst/>
          </a:prstGeom>
        </p:spPr>
      </p:pic>
      <p:pic>
        <p:nvPicPr>
          <p:cNvPr id="1026" name="Picture 2">
            <a:extLst>
              <a:ext uri="{FF2B5EF4-FFF2-40B4-BE49-F238E27FC236}">
                <a16:creationId xmlns:a16="http://schemas.microsoft.com/office/drawing/2014/main" id="{D1C36535-3DED-AFBD-9FC2-983FF6749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65594" y="3470163"/>
            <a:ext cx="2302945" cy="3292359"/>
          </a:xfrm>
          <a:prstGeom prst="rect">
            <a:avLst/>
          </a:prstGeom>
          <a:noFill/>
          <a:extLst>
            <a:ext uri="{909E8E84-426E-40DD-AFC4-6F175D3DCCD1}">
              <a14:hiddenFill xmlns:a14="http://schemas.microsoft.com/office/drawing/2010/main">
                <a:solidFill>
                  <a:srgbClr val="FFFFFF"/>
                </a:solidFill>
              </a14:hiddenFill>
            </a:ext>
          </a:extLst>
        </p:spPr>
      </p:pic>
      <p:sp>
        <p:nvSpPr>
          <p:cNvPr id="6" name="Arrow: Up 5">
            <a:extLst>
              <a:ext uri="{FF2B5EF4-FFF2-40B4-BE49-F238E27FC236}">
                <a16:creationId xmlns:a16="http://schemas.microsoft.com/office/drawing/2014/main" id="{D6D7CE51-DD83-2D9D-9699-02B5BDB22A0B}"/>
              </a:ext>
            </a:extLst>
          </p:cNvPr>
          <p:cNvSpPr/>
          <p:nvPr/>
        </p:nvSpPr>
        <p:spPr>
          <a:xfrm>
            <a:off x="4283243" y="4591252"/>
            <a:ext cx="481262" cy="866274"/>
          </a:xfrm>
          <a:prstGeom prst="upArrow">
            <a:avLst/>
          </a:prstGeom>
          <a:solidFill>
            <a:srgbClr val="F58238"/>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919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A8FBA7-F1ED-FC55-EBCC-AF9A4A45E11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9622762-7B7F-A421-FD21-36C401260F12}"/>
              </a:ext>
            </a:extLst>
          </p:cNvPr>
          <p:cNvSpPr txBox="1"/>
          <p:nvPr/>
        </p:nvSpPr>
        <p:spPr>
          <a:xfrm>
            <a:off x="8077200" y="95478"/>
            <a:ext cx="4114800" cy="1831079"/>
          </a:xfrm>
          <a:prstGeom prst="rect">
            <a:avLst/>
          </a:prstGeom>
          <a:noFill/>
        </p:spPr>
        <p:txBody>
          <a:bodyPr wrap="square">
            <a:spAutoFit/>
          </a:bodyPr>
          <a:lstStyle/>
          <a:p>
            <a:pPr>
              <a:lnSpc>
                <a:spcPct val="120000"/>
              </a:lnSpc>
            </a:pPr>
            <a:r>
              <a:rPr lang="en-US" sz="3200" b="1" dirty="0">
                <a:solidFill>
                  <a:srgbClr val="BAE1F8"/>
                </a:solidFill>
                <a:effectLst>
                  <a:outerShdw blurRad="38100" dist="38100" dir="2700000" algn="tl">
                    <a:srgbClr val="000000">
                      <a:alpha val="43137"/>
                    </a:srgbClr>
                  </a:outerShdw>
                </a:effectLst>
              </a:rPr>
              <a:t>The Way to Joy </a:t>
            </a:r>
            <a:r>
              <a:rPr lang="en-US" sz="3200" b="1" dirty="0">
                <a:solidFill>
                  <a:schemeClr val="bg1"/>
                </a:solidFill>
                <a:effectLst>
                  <a:outerShdw blurRad="38100" dist="38100" dir="2700000" algn="tl">
                    <a:srgbClr val="000000">
                      <a:alpha val="43137"/>
                    </a:srgbClr>
                  </a:outerShdw>
                </a:effectLst>
              </a:rPr>
              <a:t>starts them on their path of discipleship. </a:t>
            </a:r>
          </a:p>
        </p:txBody>
      </p:sp>
      <p:pic>
        <p:nvPicPr>
          <p:cNvPr id="5" name="Picture 4">
            <a:extLst>
              <a:ext uri="{FF2B5EF4-FFF2-40B4-BE49-F238E27FC236}">
                <a16:creationId xmlns:a16="http://schemas.microsoft.com/office/drawing/2014/main" id="{909AFC43-9A7A-08EC-035A-69DE03638C8D}"/>
              </a:ext>
            </a:extLst>
          </p:cNvPr>
          <p:cNvPicPr>
            <a:picLocks noChangeAspect="1"/>
          </p:cNvPicPr>
          <p:nvPr/>
        </p:nvPicPr>
        <p:blipFill>
          <a:blip r:embed="rId2"/>
          <a:stretch>
            <a:fillRect/>
          </a:stretch>
        </p:blipFill>
        <p:spPr>
          <a:xfrm>
            <a:off x="0" y="0"/>
            <a:ext cx="8077200" cy="6858000"/>
          </a:xfrm>
          <a:prstGeom prst="rect">
            <a:avLst/>
          </a:prstGeom>
        </p:spPr>
      </p:pic>
      <p:sp>
        <p:nvSpPr>
          <p:cNvPr id="6" name="Arrow: Up 5">
            <a:extLst>
              <a:ext uri="{FF2B5EF4-FFF2-40B4-BE49-F238E27FC236}">
                <a16:creationId xmlns:a16="http://schemas.microsoft.com/office/drawing/2014/main" id="{F26F27AB-A974-0310-00A9-33E32546F539}"/>
              </a:ext>
            </a:extLst>
          </p:cNvPr>
          <p:cNvSpPr/>
          <p:nvPr/>
        </p:nvSpPr>
        <p:spPr>
          <a:xfrm>
            <a:off x="5544153" y="1840167"/>
            <a:ext cx="481262" cy="2308324"/>
          </a:xfrm>
          <a:prstGeom prst="upArrow">
            <a:avLst/>
          </a:prstGeom>
          <a:solidFill>
            <a:srgbClr val="BAE1F8"/>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2D33C078-392A-B912-C883-0925B3C049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717" y="3576316"/>
            <a:ext cx="2312569" cy="3186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497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324E13-BC13-12A3-1787-1D5242432A8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E8E78FF-F71F-7C5A-CD0C-B05DF73A4643}"/>
              </a:ext>
            </a:extLst>
          </p:cNvPr>
          <p:cNvSpPr txBox="1"/>
          <p:nvPr/>
        </p:nvSpPr>
        <p:spPr>
          <a:xfrm>
            <a:off x="8077200" y="8853"/>
            <a:ext cx="4114800" cy="3012941"/>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We use </a:t>
            </a:r>
          </a:p>
          <a:p>
            <a:pPr>
              <a:lnSpc>
                <a:spcPct val="120000"/>
              </a:lnSpc>
            </a:pPr>
            <a:r>
              <a:rPr lang="en-US" sz="3200" b="1" dirty="0">
                <a:solidFill>
                  <a:srgbClr val="72A354"/>
                </a:solidFill>
                <a:effectLst>
                  <a:outerShdw blurRad="38100" dist="38100" dir="2700000" algn="tl">
                    <a:srgbClr val="000000">
                      <a:alpha val="43137"/>
                    </a:srgbClr>
                  </a:outerShdw>
                </a:effectLst>
              </a:rPr>
              <a:t>Walk Worthy </a:t>
            </a:r>
            <a:r>
              <a:rPr lang="en-US" sz="3200" b="1" dirty="0">
                <a:solidFill>
                  <a:schemeClr val="bg1"/>
                </a:solidFill>
                <a:effectLst>
                  <a:outerShdw blurRad="38100" dist="38100" dir="2700000" algn="tl">
                    <a:srgbClr val="000000">
                      <a:alpha val="43137"/>
                    </a:srgbClr>
                  </a:outerShdw>
                </a:effectLst>
              </a:rPr>
              <a:t>seeking to help them continue on the path as disciple makers. </a:t>
            </a:r>
          </a:p>
        </p:txBody>
      </p:sp>
      <p:pic>
        <p:nvPicPr>
          <p:cNvPr id="5" name="Picture 4">
            <a:extLst>
              <a:ext uri="{FF2B5EF4-FFF2-40B4-BE49-F238E27FC236}">
                <a16:creationId xmlns:a16="http://schemas.microsoft.com/office/drawing/2014/main" id="{FCE7138C-6A19-DFB3-7D0D-E563CA2AB48D}"/>
              </a:ext>
            </a:extLst>
          </p:cNvPr>
          <p:cNvPicPr>
            <a:picLocks noChangeAspect="1"/>
          </p:cNvPicPr>
          <p:nvPr/>
        </p:nvPicPr>
        <p:blipFill>
          <a:blip r:embed="rId2"/>
          <a:stretch>
            <a:fillRect/>
          </a:stretch>
        </p:blipFill>
        <p:spPr>
          <a:xfrm>
            <a:off x="0" y="0"/>
            <a:ext cx="8077200" cy="6858000"/>
          </a:xfrm>
          <a:prstGeom prst="rect">
            <a:avLst/>
          </a:prstGeom>
        </p:spPr>
      </p:pic>
      <p:sp>
        <p:nvSpPr>
          <p:cNvPr id="6" name="Arrow: Up 5">
            <a:extLst>
              <a:ext uri="{FF2B5EF4-FFF2-40B4-BE49-F238E27FC236}">
                <a16:creationId xmlns:a16="http://schemas.microsoft.com/office/drawing/2014/main" id="{D7DC1752-14B0-9F55-3DFD-EA9A8C582B0B}"/>
              </a:ext>
            </a:extLst>
          </p:cNvPr>
          <p:cNvSpPr/>
          <p:nvPr/>
        </p:nvSpPr>
        <p:spPr>
          <a:xfrm>
            <a:off x="5544153" y="1840167"/>
            <a:ext cx="481262" cy="1671631"/>
          </a:xfrm>
          <a:prstGeom prst="upArrow">
            <a:avLst/>
          </a:prstGeom>
          <a:solidFill>
            <a:srgbClr val="72A354"/>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09E738FC-C893-A923-4CFA-2A715C9C2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59717" y="3429000"/>
            <a:ext cx="257175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631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637AF7-FB9D-4921-8023-F4B618D60CA3}"/>
            </a:ext>
          </a:extLst>
        </p:cNvPr>
        <p:cNvGrpSpPr/>
        <p:nvPr/>
      </p:nvGrpSpPr>
      <p:grpSpPr>
        <a:xfrm>
          <a:off x="0" y="0"/>
          <a:ext cx="0" cy="0"/>
          <a:chOff x="0" y="0"/>
          <a:chExt cx="0" cy="0"/>
        </a:xfrm>
      </p:grpSpPr>
      <p:pic>
        <p:nvPicPr>
          <p:cNvPr id="4100" name="Picture 4">
            <a:extLst>
              <a:ext uri="{FF2B5EF4-FFF2-40B4-BE49-F238E27FC236}">
                <a16:creationId xmlns:a16="http://schemas.microsoft.com/office/drawing/2014/main" id="{2460AC9D-A58D-E948-4BFA-F04177BDA6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12500" y="4409649"/>
            <a:ext cx="1972229" cy="252007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401BFFC-F55C-84F3-5290-AC80A9C96FA1}"/>
              </a:ext>
            </a:extLst>
          </p:cNvPr>
          <p:cNvSpPr txBox="1"/>
          <p:nvPr/>
        </p:nvSpPr>
        <p:spPr>
          <a:xfrm>
            <a:off x="8077200" y="8853"/>
            <a:ext cx="4114800" cy="4404091"/>
          </a:xfrm>
          <a:prstGeom prst="rect">
            <a:avLst/>
          </a:prstGeom>
          <a:noFill/>
        </p:spPr>
        <p:txBody>
          <a:bodyPr wrap="square">
            <a:spAutoFit/>
          </a:bodyPr>
          <a:lstStyle/>
          <a:p>
            <a:pPr>
              <a:lnSpc>
                <a:spcPct val="110000"/>
              </a:lnSpc>
            </a:pPr>
            <a:r>
              <a:rPr lang="en-US" sz="3200" b="1" dirty="0">
                <a:solidFill>
                  <a:srgbClr val="72A354"/>
                </a:solidFill>
                <a:effectLst>
                  <a:outerShdw blurRad="38100" dist="38100" dir="2700000" algn="tl">
                    <a:srgbClr val="000000">
                      <a:alpha val="43137"/>
                    </a:srgbClr>
                  </a:outerShdw>
                </a:effectLst>
              </a:rPr>
              <a:t>Walk in Love </a:t>
            </a:r>
            <a:r>
              <a:rPr lang="en-US" sz="3200" b="1" dirty="0">
                <a:solidFill>
                  <a:schemeClr val="bg1"/>
                </a:solidFill>
                <a:effectLst>
                  <a:outerShdw blurRad="38100" dist="38100" dir="2700000" algn="tl">
                    <a:srgbClr val="000000">
                      <a:alpha val="43137"/>
                    </a:srgbClr>
                  </a:outerShdw>
                </a:effectLst>
              </a:rPr>
              <a:t>and </a:t>
            </a:r>
            <a:r>
              <a:rPr lang="en-US" sz="3200" b="1" dirty="0">
                <a:solidFill>
                  <a:srgbClr val="FDDD66"/>
                </a:solidFill>
                <a:effectLst>
                  <a:outerShdw blurRad="38100" dist="38100" dir="2700000" algn="tl">
                    <a:srgbClr val="000000">
                      <a:alpha val="43137"/>
                    </a:srgbClr>
                  </a:outerShdw>
                </a:effectLst>
              </a:rPr>
              <a:t>Walk in Light </a:t>
            </a:r>
            <a:r>
              <a:rPr lang="en-US" sz="3200" b="1" dirty="0">
                <a:solidFill>
                  <a:schemeClr val="bg1"/>
                </a:solidFill>
                <a:effectLst>
                  <a:outerShdw blurRad="38100" dist="38100" dir="2700000" algn="tl">
                    <a:srgbClr val="000000">
                      <a:alpha val="43137"/>
                    </a:srgbClr>
                  </a:outerShdw>
                </a:effectLst>
              </a:rPr>
              <a:t>continue that process in which, by now, they are making disciples as they serve in their local church.</a:t>
            </a:r>
          </a:p>
        </p:txBody>
      </p:sp>
      <p:pic>
        <p:nvPicPr>
          <p:cNvPr id="5" name="Picture 4">
            <a:extLst>
              <a:ext uri="{FF2B5EF4-FFF2-40B4-BE49-F238E27FC236}">
                <a16:creationId xmlns:a16="http://schemas.microsoft.com/office/drawing/2014/main" id="{6C3DE90F-74CD-3FB6-7B6A-0B116C862BF4}"/>
              </a:ext>
            </a:extLst>
          </p:cNvPr>
          <p:cNvPicPr>
            <a:picLocks noChangeAspect="1"/>
          </p:cNvPicPr>
          <p:nvPr/>
        </p:nvPicPr>
        <p:blipFill>
          <a:blip r:embed="rId3"/>
          <a:stretch>
            <a:fillRect/>
          </a:stretch>
        </p:blipFill>
        <p:spPr>
          <a:xfrm>
            <a:off x="0" y="0"/>
            <a:ext cx="8077200" cy="6858000"/>
          </a:xfrm>
          <a:prstGeom prst="rect">
            <a:avLst/>
          </a:prstGeom>
        </p:spPr>
      </p:pic>
      <p:sp>
        <p:nvSpPr>
          <p:cNvPr id="6" name="Arrow: Up 5">
            <a:extLst>
              <a:ext uri="{FF2B5EF4-FFF2-40B4-BE49-F238E27FC236}">
                <a16:creationId xmlns:a16="http://schemas.microsoft.com/office/drawing/2014/main" id="{54CD757A-F775-1DA5-DA75-1F7A8274D4AB}"/>
              </a:ext>
            </a:extLst>
          </p:cNvPr>
          <p:cNvSpPr/>
          <p:nvPr/>
        </p:nvSpPr>
        <p:spPr>
          <a:xfrm>
            <a:off x="5544153" y="1840168"/>
            <a:ext cx="481262" cy="1105164"/>
          </a:xfrm>
          <a:prstGeom prst="upArrow">
            <a:avLst/>
          </a:prstGeom>
          <a:gradFill>
            <a:gsLst>
              <a:gs pos="0">
                <a:srgbClr val="FDDD66"/>
              </a:gs>
              <a:gs pos="89000">
                <a:srgbClr val="72A354"/>
              </a:gs>
            </a:gsLst>
            <a:lin ang="5400000" scaled="1"/>
          </a:gra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F5BB03C5-7D79-6C1C-0A6A-2F31BF886E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4617" y="4252483"/>
            <a:ext cx="2019090" cy="26098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981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D1130-FDFB-8C94-6C8C-C693311E2EC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EA0BF06-4677-C768-2CD5-9CE18B5F2725}"/>
              </a:ext>
            </a:extLst>
          </p:cNvPr>
          <p:cNvSpPr txBox="1"/>
          <p:nvPr/>
        </p:nvSpPr>
        <p:spPr>
          <a:xfrm>
            <a:off x="8077200" y="8853"/>
            <a:ext cx="4114800" cy="4194803"/>
          </a:xfrm>
          <a:prstGeom prst="rect">
            <a:avLst/>
          </a:prstGeom>
          <a:noFill/>
        </p:spPr>
        <p:txBody>
          <a:bodyPr wrap="square">
            <a:spAutoFit/>
          </a:bodyPr>
          <a:lstStyle/>
          <a:p>
            <a:pPr>
              <a:lnSpc>
                <a:spcPct val="120000"/>
              </a:lnSpc>
            </a:pPr>
            <a:r>
              <a:rPr lang="en-US" sz="3200" b="1" dirty="0">
                <a:solidFill>
                  <a:schemeClr val="bg1"/>
                </a:solidFill>
                <a:effectLst>
                  <a:outerShdw blurRad="38100" dist="38100" dir="2700000" algn="tl">
                    <a:srgbClr val="000000">
                      <a:alpha val="43137"/>
                    </a:srgbClr>
                  </a:outerShdw>
                </a:effectLst>
              </a:rPr>
              <a:t>Now, in </a:t>
            </a:r>
          </a:p>
          <a:p>
            <a:pPr>
              <a:lnSpc>
                <a:spcPct val="120000"/>
              </a:lnSpc>
            </a:pPr>
            <a:r>
              <a:rPr lang="en-US" sz="3200" b="1" dirty="0">
                <a:solidFill>
                  <a:schemeClr val="bg1">
                    <a:lumMod val="75000"/>
                  </a:schemeClr>
                </a:solidFill>
                <a:effectLst>
                  <a:outerShdw blurRad="38100" dist="38100" dir="2700000" algn="tl">
                    <a:srgbClr val="000000">
                      <a:alpha val="43137"/>
                    </a:srgbClr>
                  </a:outerShdw>
                </a:effectLst>
              </a:rPr>
              <a:t>Walk as Wise</a:t>
            </a:r>
            <a:r>
              <a:rPr lang="en-US" sz="3200" b="1" dirty="0">
                <a:solidFill>
                  <a:schemeClr val="bg1"/>
                </a:solidFill>
                <a:effectLst>
                  <a:outerShdw blurRad="38100" dist="38100" dir="2700000" algn="tl">
                    <a:srgbClr val="000000">
                      <a:alpha val="43137"/>
                    </a:srgbClr>
                  </a:outerShdw>
                </a:effectLst>
              </a:rPr>
              <a:t>, we want to help disciple-makers look for and develop key partners who may become leaders . . .</a:t>
            </a:r>
          </a:p>
        </p:txBody>
      </p:sp>
      <p:pic>
        <p:nvPicPr>
          <p:cNvPr id="5" name="Picture 4">
            <a:extLst>
              <a:ext uri="{FF2B5EF4-FFF2-40B4-BE49-F238E27FC236}">
                <a16:creationId xmlns:a16="http://schemas.microsoft.com/office/drawing/2014/main" id="{76DDC072-E83A-C08A-FD51-FAC8FD935D1A}"/>
              </a:ext>
            </a:extLst>
          </p:cNvPr>
          <p:cNvPicPr>
            <a:picLocks noChangeAspect="1"/>
          </p:cNvPicPr>
          <p:nvPr/>
        </p:nvPicPr>
        <p:blipFill>
          <a:blip r:embed="rId2"/>
          <a:stretch>
            <a:fillRect/>
          </a:stretch>
        </p:blipFill>
        <p:spPr>
          <a:xfrm>
            <a:off x="0" y="0"/>
            <a:ext cx="8077200" cy="6858000"/>
          </a:xfrm>
          <a:prstGeom prst="rect">
            <a:avLst/>
          </a:prstGeom>
        </p:spPr>
      </p:pic>
      <p:sp>
        <p:nvSpPr>
          <p:cNvPr id="6" name="Arrow: Up 5">
            <a:extLst>
              <a:ext uri="{FF2B5EF4-FFF2-40B4-BE49-F238E27FC236}">
                <a16:creationId xmlns:a16="http://schemas.microsoft.com/office/drawing/2014/main" id="{BB5116BE-E6C3-204E-8AA0-9A9C060FE224}"/>
              </a:ext>
            </a:extLst>
          </p:cNvPr>
          <p:cNvSpPr/>
          <p:nvPr/>
        </p:nvSpPr>
        <p:spPr>
          <a:xfrm>
            <a:off x="5255395" y="1164657"/>
            <a:ext cx="481262" cy="741145"/>
          </a:xfrm>
          <a:prstGeom prst="upArrow">
            <a:avLst/>
          </a:prstGeom>
          <a:gradFill>
            <a:gsLst>
              <a:gs pos="0">
                <a:schemeClr val="bg1">
                  <a:lumMod val="85000"/>
                </a:schemeClr>
              </a:gs>
              <a:gs pos="89000">
                <a:schemeClr val="tx1">
                  <a:lumMod val="50000"/>
                  <a:lumOff val="50000"/>
                </a:schemeClr>
              </a:gs>
            </a:gsLst>
            <a:lin ang="5400000" scaled="1"/>
          </a:gra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FC0D7C44-CF6C-B8C4-9AD2-60CCD515D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68274" y="4113973"/>
            <a:ext cx="2122117" cy="2735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361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1edd4f5a0e56c648145b6d2d03483e38">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eb34acfc7ee8049915d562a528cdc72c"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56111F1-9B41-43AD-A864-F36DC95030DE}">
  <ds:schemaRefs>
    <ds:schemaRef ds:uri="http://schemas.microsoft.com/office/2006/metadata/properties"/>
    <ds:schemaRef ds:uri="http://schemas.microsoft.com/office/infopath/2007/PartnerControls"/>
    <ds:schemaRef ds:uri="b1a6dcaa-c685-4162-bf8d-9106957bcf2f"/>
  </ds:schemaRefs>
</ds:datastoreItem>
</file>

<file path=customXml/itemProps2.xml><?xml version="1.0" encoding="utf-8"?>
<ds:datastoreItem xmlns:ds="http://schemas.openxmlformats.org/officeDocument/2006/customXml" ds:itemID="{592019FE-1E91-42F2-BC58-40B38AE3BFC9}">
  <ds:schemaRefs>
    <ds:schemaRef ds:uri="http://schemas.microsoft.com/sharepoint/v3/contenttype/forms"/>
  </ds:schemaRefs>
</ds:datastoreItem>
</file>

<file path=customXml/itemProps3.xml><?xml version="1.0" encoding="utf-8"?>
<ds:datastoreItem xmlns:ds="http://schemas.openxmlformats.org/officeDocument/2006/customXml" ds:itemID="{37E61FAF-958B-4A95-8954-47B1FD13E72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a6dcaa-c685-4162-bf8d-9106957bcf2f"/>
    <ds:schemaRef ds:uri="1e8db885-a360-449f-a5ff-12e3b1583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4233</TotalTime>
  <Words>659</Words>
  <Application>Microsoft Office PowerPoint</Application>
  <PresentationFormat>Widescreen</PresentationFormat>
  <Paragraphs>91</Paragraphs>
  <Slides>26</Slides>
  <Notes>0</Notes>
  <HiddenSlides>0</HiddenSlides>
  <MMClips>1</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26</vt:i4>
      </vt:variant>
    </vt:vector>
  </HeadingPairs>
  <TitlesOfParts>
    <vt:vector size="33" baseType="lpstr">
      <vt:lpstr>Aptos</vt:lpstr>
      <vt:lpstr>Aptos Display</vt:lpstr>
      <vt:lpstr>Arial</vt:lpstr>
      <vt:lpstr>Calibri</vt:lpstr>
      <vt:lpstr>Calibri Light</vt:lpstr>
      <vt:lpstr>Office Theme</vt:lpstr>
      <vt:lpstr>1_Office Theme</vt:lpstr>
      <vt:lpstr>PowerPoint Presentation</vt:lpstr>
      <vt:lpstr>For this light momentary affliction is preparing for us an eternal weight of glory beyond all comparison, as we look not to the things that are seen but to the things that are unseen. For the things that are seen are transient, but the things that are unseen are eternal.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 Thomas</dc:creator>
  <cp:lastModifiedBy>Jean Brown</cp:lastModifiedBy>
  <cp:revision>71</cp:revision>
  <dcterms:created xsi:type="dcterms:W3CDTF">2024-05-20T15:02:04Z</dcterms:created>
  <dcterms:modified xsi:type="dcterms:W3CDTF">2026-01-22T15:47:57Z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y fmtid="{D5CDD505-2E9C-101B-9397-08002B2CF9AE}" pid="3" name="MediaServiceImageTags">
    <vt:lpwstr/>
  </property>
</Properties>
</file>