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882" r:id="rId5"/>
    <p:sldId id="886" r:id="rId6"/>
    <p:sldId id="870" r:id="rId7"/>
    <p:sldId id="887" r:id="rId8"/>
    <p:sldId id="880" r:id="rId9"/>
    <p:sldId id="888" r:id="rId10"/>
    <p:sldId id="889" r:id="rId11"/>
    <p:sldId id="890" r:id="rId12"/>
    <p:sldId id="905" r:id="rId13"/>
    <p:sldId id="906" r:id="rId14"/>
    <p:sldId id="907" r:id="rId15"/>
    <p:sldId id="908" r:id="rId16"/>
    <p:sldId id="909" r:id="rId17"/>
    <p:sldId id="910" r:id="rId18"/>
    <p:sldId id="911" r:id="rId19"/>
    <p:sldId id="912" r:id="rId20"/>
    <p:sldId id="891" r:id="rId21"/>
    <p:sldId id="892" r:id="rId22"/>
    <p:sldId id="913" r:id="rId23"/>
    <p:sldId id="914" r:id="rId24"/>
    <p:sldId id="915" r:id="rId25"/>
    <p:sldId id="916" r:id="rId26"/>
    <p:sldId id="917" r:id="rId27"/>
    <p:sldId id="918" r:id="rId28"/>
    <p:sldId id="919" r:id="rId29"/>
    <p:sldId id="920" r:id="rId30"/>
    <p:sldId id="921" r:id="rId31"/>
    <p:sldId id="922" r:id="rId32"/>
    <p:sldId id="923" r:id="rId33"/>
    <p:sldId id="924" r:id="rId34"/>
    <p:sldId id="925" r:id="rId35"/>
    <p:sldId id="926" r:id="rId36"/>
    <p:sldId id="927" r:id="rId37"/>
    <p:sldId id="928" r:id="rId38"/>
    <p:sldId id="929" r:id="rId39"/>
    <p:sldId id="930" r:id="rId40"/>
    <p:sldId id="931" r:id="rId41"/>
    <p:sldId id="932" r:id="rId42"/>
    <p:sldId id="819" r:id="rId43"/>
    <p:sldId id="876" r:id="rId44"/>
    <p:sldId id="9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D6C3"/>
    <a:srgbClr val="3D3F3D"/>
    <a:srgbClr val="84DAF5"/>
    <a:srgbClr val="81DCF7"/>
    <a:srgbClr val="35454D"/>
    <a:srgbClr val="B686DA"/>
    <a:srgbClr val="A12B93"/>
    <a:srgbClr val="FDDD66"/>
    <a:srgbClr val="72A354"/>
    <a:srgbClr val="BAE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82363-3DBD-4B78-B640-0605DC57411C}" v="18" dt="2026-01-22T17:29:14.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4660"/>
  </p:normalViewPr>
  <p:slideViewPr>
    <p:cSldViewPr snapToGrid="0">
      <p:cViewPr varScale="1">
        <p:scale>
          <a:sx n="115" d="100"/>
          <a:sy n="115" d="100"/>
        </p:scale>
        <p:origin x="13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Brown" userId="0d553e0b-7de6-44b1-a5c2-115d1ad30799" providerId="ADAL" clId="{3BC13318-69C7-46ED-BB35-6B1842D1FADF}"/>
    <pc:docChg chg="modSld">
      <pc:chgData name="Jean Brown" userId="0d553e0b-7de6-44b1-a5c2-115d1ad30799" providerId="ADAL" clId="{3BC13318-69C7-46ED-BB35-6B1842D1FADF}" dt="2026-01-22T18:59:51.168" v="91" actId="1037"/>
      <pc:docMkLst>
        <pc:docMk/>
      </pc:docMkLst>
      <pc:sldChg chg="modSp mod">
        <pc:chgData name="Jean Brown" userId="0d553e0b-7de6-44b1-a5c2-115d1ad30799" providerId="ADAL" clId="{3BC13318-69C7-46ED-BB35-6B1842D1FADF}" dt="2026-01-22T18:40:38.977" v="42" actId="1076"/>
        <pc:sldMkLst>
          <pc:docMk/>
          <pc:sldMk cId="3877296975" sldId="819"/>
        </pc:sldMkLst>
        <pc:spChg chg="mod">
          <ac:chgData name="Jean Brown" userId="0d553e0b-7de6-44b1-a5c2-115d1ad30799" providerId="ADAL" clId="{3BC13318-69C7-46ED-BB35-6B1842D1FADF}" dt="2026-01-22T18:40:38.977" v="42" actId="1076"/>
          <ac:spMkLst>
            <pc:docMk/>
            <pc:sldMk cId="3877296975" sldId="819"/>
            <ac:spMk id="4" creationId="{55EF18E1-095A-D632-3203-8B31AA4104C9}"/>
          </ac:spMkLst>
        </pc:spChg>
        <pc:picChg chg="mod">
          <ac:chgData name="Jean Brown" userId="0d553e0b-7de6-44b1-a5c2-115d1ad30799" providerId="ADAL" clId="{3BC13318-69C7-46ED-BB35-6B1842D1FADF}" dt="2026-01-22T18:40:23.775" v="41" actId="1076"/>
          <ac:picMkLst>
            <pc:docMk/>
            <pc:sldMk cId="3877296975" sldId="819"/>
            <ac:picMk id="6" creationId="{20BDE316-7027-3404-5D7A-863CA474AAC4}"/>
          </ac:picMkLst>
        </pc:picChg>
      </pc:sldChg>
      <pc:sldChg chg="modSp mod">
        <pc:chgData name="Jean Brown" userId="0d553e0b-7de6-44b1-a5c2-115d1ad30799" providerId="ADAL" clId="{3BC13318-69C7-46ED-BB35-6B1842D1FADF}" dt="2026-01-22T18:43:08.173" v="50" actId="255"/>
        <pc:sldMkLst>
          <pc:docMk/>
          <pc:sldMk cId="1566407470" sldId="886"/>
        </pc:sldMkLst>
        <pc:spChg chg="mod">
          <ac:chgData name="Jean Brown" userId="0d553e0b-7de6-44b1-a5c2-115d1ad30799" providerId="ADAL" clId="{3BC13318-69C7-46ED-BB35-6B1842D1FADF}" dt="2026-01-22T18:43:08.173" v="50" actId="255"/>
          <ac:spMkLst>
            <pc:docMk/>
            <pc:sldMk cId="1566407470" sldId="886"/>
            <ac:spMk id="4" creationId="{9CF01F8E-60CB-8942-1506-95D05BA1C808}"/>
          </ac:spMkLst>
        </pc:spChg>
      </pc:sldChg>
      <pc:sldChg chg="modSp mod">
        <pc:chgData name="Jean Brown" userId="0d553e0b-7de6-44b1-a5c2-115d1ad30799" providerId="ADAL" clId="{3BC13318-69C7-46ED-BB35-6B1842D1FADF}" dt="2026-01-22T16:57:52.279" v="16" actId="255"/>
        <pc:sldMkLst>
          <pc:docMk/>
          <pc:sldMk cId="384468139" sldId="887"/>
        </pc:sldMkLst>
        <pc:spChg chg="mod">
          <ac:chgData name="Jean Brown" userId="0d553e0b-7de6-44b1-a5c2-115d1ad30799" providerId="ADAL" clId="{3BC13318-69C7-46ED-BB35-6B1842D1FADF}" dt="2026-01-22T16:57:52.279" v="16" actId="255"/>
          <ac:spMkLst>
            <pc:docMk/>
            <pc:sldMk cId="384468139" sldId="887"/>
            <ac:spMk id="6" creationId="{87E3A2E1-11A6-8D66-BF49-2634AF555376}"/>
          </ac:spMkLst>
        </pc:spChg>
      </pc:sldChg>
      <pc:sldChg chg="modSp mod">
        <pc:chgData name="Jean Brown" userId="0d553e0b-7de6-44b1-a5c2-115d1ad30799" providerId="ADAL" clId="{3BC13318-69C7-46ED-BB35-6B1842D1FADF}" dt="2026-01-22T18:59:51.168" v="91" actId="1037"/>
        <pc:sldMkLst>
          <pc:docMk/>
          <pc:sldMk cId="556091913" sldId="892"/>
        </pc:sldMkLst>
        <pc:spChg chg="mod">
          <ac:chgData name="Jean Brown" userId="0d553e0b-7de6-44b1-a5c2-115d1ad30799" providerId="ADAL" clId="{3BC13318-69C7-46ED-BB35-6B1842D1FADF}" dt="2026-01-22T18:59:40.289" v="69" actId="1035"/>
          <ac:spMkLst>
            <pc:docMk/>
            <pc:sldMk cId="556091913" sldId="892"/>
            <ac:spMk id="6" creationId="{B858101E-61EA-536D-18C0-6370DE9E2C36}"/>
          </ac:spMkLst>
        </pc:spChg>
        <pc:picChg chg="mod">
          <ac:chgData name="Jean Brown" userId="0d553e0b-7de6-44b1-a5c2-115d1ad30799" providerId="ADAL" clId="{3BC13318-69C7-46ED-BB35-6B1842D1FADF}" dt="2026-01-22T18:59:51.168" v="91" actId="1037"/>
          <ac:picMkLst>
            <pc:docMk/>
            <pc:sldMk cId="556091913" sldId="892"/>
            <ac:picMk id="7" creationId="{51DE0102-15AD-45C3-8E50-0498FDCAEB53}"/>
          </ac:picMkLst>
        </pc:picChg>
      </pc:sldChg>
      <pc:sldChg chg="modSp">
        <pc:chgData name="Jean Brown" userId="0d553e0b-7de6-44b1-a5c2-115d1ad30799" providerId="ADAL" clId="{3BC13318-69C7-46ED-BB35-6B1842D1FADF}" dt="2026-01-22T17:29:14.083" v="17" actId="20577"/>
        <pc:sldMkLst>
          <pc:docMk/>
          <pc:sldMk cId="35928948" sldId="917"/>
        </pc:sldMkLst>
        <pc:spChg chg="mod">
          <ac:chgData name="Jean Brown" userId="0d553e0b-7de6-44b1-a5c2-115d1ad30799" providerId="ADAL" clId="{3BC13318-69C7-46ED-BB35-6B1842D1FADF}" dt="2026-01-22T17:29:14.083" v="17" actId="20577"/>
          <ac:spMkLst>
            <pc:docMk/>
            <pc:sldMk cId="35928948" sldId="917"/>
            <ac:spMk id="4" creationId="{EC0EA79E-81B0-420A-E844-0BAC436540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454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Unfathomable Grace (accompaniment)">
            <a:hlinkClick r:id="" action="ppaction://media"/>
            <a:extLst>
              <a:ext uri="{FF2B5EF4-FFF2-40B4-BE49-F238E27FC236}">
                <a16:creationId xmlns:a16="http://schemas.microsoft.com/office/drawing/2014/main" id="{DC4276B8-9C3E-CA21-CFDD-077C51899B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475" y="279400"/>
            <a:ext cx="609600" cy="609600"/>
          </a:xfrm>
          <a:prstGeom prst="rect">
            <a:avLst/>
          </a:prstGeom>
        </p:spPr>
      </p:pic>
      <p:cxnSp>
        <p:nvCxnSpPr>
          <p:cNvPr id="7" name="Straight Connector 6">
            <a:extLst>
              <a:ext uri="{FF2B5EF4-FFF2-40B4-BE49-F238E27FC236}">
                <a16:creationId xmlns:a16="http://schemas.microsoft.com/office/drawing/2014/main" id="{970B409B-DE28-A776-4EEE-B518189FCA3F}"/>
              </a:ext>
            </a:extLst>
          </p:cNvPr>
          <p:cNvCxnSpPr>
            <a:cxnSpLocks/>
          </p:cNvCxnSpPr>
          <p:nvPr/>
        </p:nvCxnSpPr>
        <p:spPr>
          <a:xfrm>
            <a:off x="-9625" y="6789955"/>
            <a:ext cx="2619375" cy="0"/>
          </a:xfrm>
          <a:prstGeom prst="line">
            <a:avLst/>
          </a:prstGeom>
          <a:ln w="200025">
            <a:solidFill>
              <a:srgbClr val="34734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78515E1B-B402-85A2-3EB3-33FA712647F2}"/>
              </a:ext>
            </a:extLst>
          </p:cNvPr>
          <p:cNvPicPr>
            <a:picLocks noChangeAspect="1"/>
          </p:cNvPicPr>
          <p:nvPr/>
        </p:nvPicPr>
        <p:blipFill>
          <a:blip r:embed="rId5"/>
          <a:stretch>
            <a:fillRect/>
          </a:stretch>
        </p:blipFill>
        <p:spPr>
          <a:xfrm>
            <a:off x="2126601" y="0"/>
            <a:ext cx="10065399" cy="6858000"/>
          </a:xfrm>
          <a:prstGeom prst="rect">
            <a:avLst/>
          </a:prstGeom>
        </p:spPr>
      </p:pic>
      <p:sp>
        <p:nvSpPr>
          <p:cNvPr id="2" name="TextBox 1">
            <a:extLst>
              <a:ext uri="{FF2B5EF4-FFF2-40B4-BE49-F238E27FC236}">
                <a16:creationId xmlns:a16="http://schemas.microsoft.com/office/drawing/2014/main" id="{0DD44998-D144-9AEB-CEDD-A26E13B154AC}"/>
              </a:ext>
            </a:extLst>
          </p:cNvPr>
          <p:cNvSpPr txBox="1"/>
          <p:nvPr/>
        </p:nvSpPr>
        <p:spPr>
          <a:xfrm>
            <a:off x="6280880" y="5224072"/>
            <a:ext cx="2023672" cy="584775"/>
          </a:xfrm>
          <a:prstGeom prst="rect">
            <a:avLst/>
          </a:prstGeom>
          <a:noFill/>
        </p:spPr>
        <p:txBody>
          <a:bodyPr wrap="square" rtlCol="0">
            <a:spAutoFit/>
          </a:bodyPr>
          <a:lstStyle/>
          <a:p>
            <a:r>
              <a:rPr lang="en-US" sz="3200" dirty="0">
                <a:solidFill>
                  <a:schemeClr val="bg1"/>
                </a:solidFill>
              </a:rPr>
              <a:t>Part 1</a:t>
            </a:r>
          </a:p>
        </p:txBody>
      </p:sp>
    </p:spTree>
    <p:extLst>
      <p:ext uri="{BB962C8B-B14F-4D97-AF65-F5344CB8AC3E}">
        <p14:creationId xmlns:p14="http://schemas.microsoft.com/office/powerpoint/2010/main" val="2111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4E00-77EE-9444-C07C-C2D63DB4DD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EB41375-DCFC-25C8-3607-1A1F28CA90F4}"/>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288D3009-295A-36FB-EE7A-3723FE70555F}"/>
              </a:ext>
            </a:extLst>
          </p:cNvPr>
          <p:cNvSpPr txBox="1"/>
          <p:nvPr/>
        </p:nvSpPr>
        <p:spPr>
          <a:xfrm>
            <a:off x="784860" y="3998714"/>
            <a:ext cx="10622280" cy="1323439"/>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“As God’s </a:t>
            </a:r>
            <a:r>
              <a:rPr lang="en-US" sz="3200" i="1" dirty="0">
                <a:solidFill>
                  <a:schemeClr val="bg1"/>
                </a:solidFill>
                <a:latin typeface="Montserrat" panose="00000500000000000000" pitchFamily="2" charset="0"/>
              </a:rPr>
              <a:t> </a:t>
            </a:r>
            <a:r>
              <a:rPr lang="en-US" sz="3200" b="1" i="1" u="none" strike="noStrike" baseline="0" dirty="0">
                <a:solidFill>
                  <a:schemeClr val="bg1"/>
                </a:solidFill>
                <a:latin typeface="Montserrat" panose="00000500000000000000" pitchFamily="2" charset="0"/>
              </a:rPr>
              <a:t>fellow workers </a:t>
            </a:r>
            <a:r>
              <a:rPr lang="en-US" sz="3200" i="1" u="none" strike="noStrike" baseline="0" dirty="0">
                <a:solidFill>
                  <a:schemeClr val="bg1"/>
                </a:solidFill>
                <a:latin typeface="Montserrat" panose="00000500000000000000" pitchFamily="2" charset="0"/>
              </a:rPr>
              <a:t>we urge you</a:t>
            </a:r>
            <a:r>
              <a:rPr lang="en-US" sz="3200" b="0" i="1" u="none" strike="noStrike" baseline="0" dirty="0">
                <a:solidFill>
                  <a:schemeClr val="bg1"/>
                </a:solidFill>
                <a:latin typeface="Montserrat" panose="00000500000000000000" pitchFamily="2" charset="0"/>
              </a:rPr>
              <a:t>…” </a:t>
            </a:r>
          </a:p>
          <a:p>
            <a:pPr algn="ctr"/>
            <a:endParaRPr lang="en-US" sz="2400" b="1" i="0" u="none" strike="noStrike" baseline="0" dirty="0">
              <a:solidFill>
                <a:schemeClr val="bg1"/>
              </a:solidFill>
              <a:latin typeface="Montserrat" panose="00000500000000000000" pitchFamily="2" charset="0"/>
            </a:endParaRPr>
          </a:p>
          <a:p>
            <a:pPr algn="ctr"/>
            <a:r>
              <a:rPr lang="en-US" sz="2400" b="1" i="0" u="none" strike="noStrike" baseline="0" dirty="0">
                <a:solidFill>
                  <a:schemeClr val="bg1"/>
                </a:solidFill>
                <a:latin typeface="Montserrat" panose="00000500000000000000" pitchFamily="2" charset="0"/>
              </a:rPr>
              <a:t>2 Corinthians 6:1</a:t>
            </a:r>
            <a:endParaRPr lang="en-US" sz="3200" dirty="0">
              <a:solidFill>
                <a:schemeClr val="bg1"/>
              </a:solidFill>
            </a:endParaRPr>
          </a:p>
        </p:txBody>
      </p:sp>
      <p:pic>
        <p:nvPicPr>
          <p:cNvPr id="7" name="Picture 6">
            <a:extLst>
              <a:ext uri="{FF2B5EF4-FFF2-40B4-BE49-F238E27FC236}">
                <a16:creationId xmlns:a16="http://schemas.microsoft.com/office/drawing/2014/main" id="{BEA61E8B-879E-962A-088E-E59A557C7AA0}"/>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26912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E9BA9-281D-86B9-5662-1EC6D80E40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CEF313-D569-1A28-12A5-9CF766C5DBC9}"/>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AA6EA024-AFD3-0317-5D7D-A4B6166EFEFD}"/>
              </a:ext>
            </a:extLst>
          </p:cNvPr>
          <p:cNvSpPr txBox="1"/>
          <p:nvPr/>
        </p:nvSpPr>
        <p:spPr>
          <a:xfrm>
            <a:off x="784860" y="3998714"/>
            <a:ext cx="10622280" cy="1815882"/>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“As for Titus, he is my </a:t>
            </a:r>
            <a:r>
              <a:rPr lang="en-US" sz="3200" b="1" i="1" u="none" strike="noStrike" baseline="0" dirty="0">
                <a:solidFill>
                  <a:schemeClr val="bg1"/>
                </a:solidFill>
                <a:latin typeface="Montserrat" panose="00000500000000000000" pitchFamily="2" charset="0"/>
              </a:rPr>
              <a:t>partner</a:t>
            </a:r>
            <a:r>
              <a:rPr lang="en-US" sz="3200" b="0" i="1" u="none" strike="noStrike" baseline="0" dirty="0">
                <a:solidFill>
                  <a:schemeClr val="bg1"/>
                </a:solidFill>
                <a:latin typeface="Montserrat" panose="00000500000000000000" pitchFamily="2" charset="0"/>
              </a:rPr>
              <a:t> and </a:t>
            </a:r>
            <a:r>
              <a:rPr lang="en-US" sz="3200" i="1" dirty="0">
                <a:solidFill>
                  <a:schemeClr val="bg1"/>
                </a:solidFill>
                <a:latin typeface="Montserrat" panose="00000500000000000000" pitchFamily="2" charset="0"/>
              </a:rPr>
              <a:t> </a:t>
            </a:r>
            <a:r>
              <a:rPr lang="en-US" sz="3200" b="1" i="1" u="none" strike="noStrike" baseline="0" dirty="0">
                <a:solidFill>
                  <a:schemeClr val="bg1"/>
                </a:solidFill>
                <a:latin typeface="Montserrat" panose="00000500000000000000" pitchFamily="2" charset="0"/>
              </a:rPr>
              <a:t>fellow worker </a:t>
            </a:r>
            <a:r>
              <a:rPr lang="en-US" sz="3200" i="1" u="none" strike="noStrike" baseline="0" dirty="0">
                <a:solidFill>
                  <a:schemeClr val="bg1"/>
                </a:solidFill>
                <a:latin typeface="Montserrat" panose="00000500000000000000" pitchFamily="2" charset="0"/>
              </a:rPr>
              <a:t>among you</a:t>
            </a:r>
            <a:r>
              <a:rPr lang="en-US" sz="3200" b="0" i="1" u="none" strike="noStrike" baseline="0" dirty="0">
                <a:solidFill>
                  <a:schemeClr val="bg1"/>
                </a:solidFill>
                <a:latin typeface="Montserrat" panose="00000500000000000000" pitchFamily="2" charset="0"/>
              </a:rPr>
              <a:t>…” </a:t>
            </a:r>
          </a:p>
          <a:p>
            <a:pPr algn="ctr"/>
            <a:endParaRPr lang="en-US" sz="2400" b="1" i="0" u="none" strike="noStrike" baseline="0" dirty="0">
              <a:solidFill>
                <a:schemeClr val="bg1"/>
              </a:solidFill>
              <a:latin typeface="Montserrat" panose="00000500000000000000" pitchFamily="2" charset="0"/>
            </a:endParaRPr>
          </a:p>
          <a:p>
            <a:pPr algn="ctr"/>
            <a:r>
              <a:rPr lang="en-US" sz="2400" b="1" i="0" u="none" strike="noStrike" baseline="0" dirty="0">
                <a:solidFill>
                  <a:schemeClr val="bg1"/>
                </a:solidFill>
                <a:latin typeface="Montserrat" panose="00000500000000000000" pitchFamily="2" charset="0"/>
              </a:rPr>
              <a:t>2 Corinthians 8:23-24</a:t>
            </a:r>
            <a:endParaRPr lang="en-US" sz="3200" dirty="0">
              <a:solidFill>
                <a:schemeClr val="bg1"/>
              </a:solidFill>
            </a:endParaRPr>
          </a:p>
        </p:txBody>
      </p:sp>
      <p:pic>
        <p:nvPicPr>
          <p:cNvPr id="7" name="Picture 6">
            <a:extLst>
              <a:ext uri="{FF2B5EF4-FFF2-40B4-BE49-F238E27FC236}">
                <a16:creationId xmlns:a16="http://schemas.microsoft.com/office/drawing/2014/main" id="{A3F18144-CF42-FAB5-9BA6-EB16F5F2E549}"/>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656718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3D07-DD24-E6D0-58CB-F382CDB434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A5B6EA5-1FDD-9122-38D6-86DF737E88AB}"/>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4295CA37-714C-0706-D2EA-FFE61B5FE755}"/>
              </a:ext>
            </a:extLst>
          </p:cNvPr>
          <p:cNvSpPr txBox="1"/>
          <p:nvPr/>
        </p:nvSpPr>
        <p:spPr>
          <a:xfrm>
            <a:off x="784860" y="3998714"/>
            <a:ext cx="10622280" cy="1815882"/>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“Epaphras, our dear </a:t>
            </a:r>
            <a:r>
              <a:rPr lang="en-US" sz="3200" b="1" i="1" u="none" strike="noStrike" baseline="0" dirty="0">
                <a:solidFill>
                  <a:schemeClr val="bg1"/>
                </a:solidFill>
                <a:latin typeface="Montserrat" panose="00000500000000000000" pitchFamily="2" charset="0"/>
              </a:rPr>
              <a:t>fellow servant</a:t>
            </a:r>
            <a:r>
              <a:rPr lang="en-US" sz="3200" i="1" u="none" strike="noStrike" baseline="0" dirty="0">
                <a:solidFill>
                  <a:schemeClr val="bg1"/>
                </a:solidFill>
                <a:latin typeface="Montserrat" panose="00000500000000000000" pitchFamily="2" charset="0"/>
              </a:rPr>
              <a:t>,…a </a:t>
            </a:r>
            <a:r>
              <a:rPr lang="en-US" sz="3200" b="1" i="1" u="none" strike="noStrike" baseline="0" dirty="0">
                <a:solidFill>
                  <a:schemeClr val="bg1"/>
                </a:solidFill>
                <a:latin typeface="Montserrat" panose="00000500000000000000" pitchFamily="2" charset="0"/>
              </a:rPr>
              <a:t>faithful minister</a:t>
            </a:r>
            <a:r>
              <a:rPr lang="en-US" sz="3200" i="1" u="none" strike="noStrike" baseline="0" dirty="0">
                <a:solidFill>
                  <a:schemeClr val="bg1"/>
                </a:solidFill>
                <a:latin typeface="Montserrat" panose="00000500000000000000" pitchFamily="2" charset="0"/>
              </a:rPr>
              <a:t> of Christ on our behalf…</a:t>
            </a:r>
            <a:r>
              <a:rPr lang="en-US" sz="3200" b="0" i="1" u="none" strike="noStrike" baseline="0" dirty="0">
                <a:solidFill>
                  <a:schemeClr val="bg1"/>
                </a:solidFill>
                <a:latin typeface="Montserrat" panose="00000500000000000000" pitchFamily="2" charset="0"/>
              </a:rPr>
              <a:t>” </a:t>
            </a:r>
          </a:p>
          <a:p>
            <a:pPr algn="ctr"/>
            <a:endParaRPr lang="en-US" sz="2400" b="1" i="0" u="none" strike="noStrike" baseline="0" dirty="0">
              <a:solidFill>
                <a:schemeClr val="bg1"/>
              </a:solidFill>
              <a:latin typeface="Montserrat" panose="00000500000000000000" pitchFamily="2" charset="0"/>
            </a:endParaRPr>
          </a:p>
          <a:p>
            <a:pPr algn="ctr"/>
            <a:r>
              <a:rPr lang="en-US" sz="2400" b="1" i="0" u="none" strike="noStrike" baseline="0" dirty="0">
                <a:solidFill>
                  <a:schemeClr val="bg1"/>
                </a:solidFill>
                <a:latin typeface="Montserrat" panose="00000500000000000000" pitchFamily="2" charset="0"/>
              </a:rPr>
              <a:t>Colossians 1:7</a:t>
            </a:r>
            <a:endParaRPr lang="en-US" sz="3200" dirty="0">
              <a:solidFill>
                <a:schemeClr val="bg1"/>
              </a:solidFill>
            </a:endParaRPr>
          </a:p>
        </p:txBody>
      </p:sp>
      <p:pic>
        <p:nvPicPr>
          <p:cNvPr id="7" name="Picture 6">
            <a:extLst>
              <a:ext uri="{FF2B5EF4-FFF2-40B4-BE49-F238E27FC236}">
                <a16:creationId xmlns:a16="http://schemas.microsoft.com/office/drawing/2014/main" id="{4074C82D-B1A2-A27F-2546-C477127BD2B3}"/>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291285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82602-7737-414C-D51C-D8FB5BE8AD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E7D858-3E69-E8A2-9229-7527F3BBB909}"/>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C19ADC7E-3B30-6C3A-57D2-003BF9183649}"/>
              </a:ext>
            </a:extLst>
          </p:cNvPr>
          <p:cNvSpPr txBox="1"/>
          <p:nvPr/>
        </p:nvSpPr>
        <p:spPr>
          <a:xfrm>
            <a:off x="784860" y="3998714"/>
            <a:ext cx="10622280" cy="1815882"/>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“Tychicus…is a </a:t>
            </a:r>
            <a:r>
              <a:rPr lang="en-US" sz="3200" b="1" i="1" u="none" strike="noStrike" baseline="0" dirty="0">
                <a:solidFill>
                  <a:schemeClr val="bg1"/>
                </a:solidFill>
                <a:latin typeface="Montserrat" panose="00000500000000000000" pitchFamily="2" charset="0"/>
              </a:rPr>
              <a:t>dear brother</a:t>
            </a:r>
            <a:r>
              <a:rPr lang="en-US" sz="3200" i="1" u="none" strike="noStrike" baseline="0" dirty="0">
                <a:solidFill>
                  <a:schemeClr val="bg1"/>
                </a:solidFill>
                <a:latin typeface="Montserrat" panose="00000500000000000000" pitchFamily="2" charset="0"/>
              </a:rPr>
              <a:t>, a faithful minister and servant in the Lord.</a:t>
            </a:r>
            <a:r>
              <a:rPr lang="en-US" sz="3200" b="0" i="1" u="none" strike="noStrike" baseline="0" dirty="0">
                <a:solidFill>
                  <a:schemeClr val="bg1"/>
                </a:solidFill>
                <a:latin typeface="Montserrat" panose="00000500000000000000" pitchFamily="2" charset="0"/>
              </a:rPr>
              <a:t>” </a:t>
            </a:r>
          </a:p>
          <a:p>
            <a:pPr algn="ctr"/>
            <a:endParaRPr lang="en-US" sz="2400" b="1" i="0" u="none" strike="noStrike" baseline="0" dirty="0">
              <a:solidFill>
                <a:schemeClr val="bg1"/>
              </a:solidFill>
              <a:latin typeface="Montserrat" panose="00000500000000000000" pitchFamily="2" charset="0"/>
            </a:endParaRPr>
          </a:p>
          <a:p>
            <a:pPr algn="ctr"/>
            <a:r>
              <a:rPr lang="en-US" sz="2400" b="1" i="0" u="none" strike="noStrike" baseline="0" dirty="0">
                <a:solidFill>
                  <a:schemeClr val="bg1"/>
                </a:solidFill>
                <a:latin typeface="Montserrat" panose="00000500000000000000" pitchFamily="2" charset="0"/>
              </a:rPr>
              <a:t>Colossians 4:7</a:t>
            </a:r>
            <a:endParaRPr lang="en-US" sz="3200" dirty="0">
              <a:solidFill>
                <a:schemeClr val="bg1"/>
              </a:solidFill>
            </a:endParaRPr>
          </a:p>
        </p:txBody>
      </p:sp>
      <p:pic>
        <p:nvPicPr>
          <p:cNvPr id="7" name="Picture 6">
            <a:extLst>
              <a:ext uri="{FF2B5EF4-FFF2-40B4-BE49-F238E27FC236}">
                <a16:creationId xmlns:a16="http://schemas.microsoft.com/office/drawing/2014/main" id="{28458409-24AA-3840-2219-0317F0F1EDF8}"/>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428064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E5613-B6F0-0164-A015-A1582CEAFC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669718-3137-78E0-E86F-B09F1914F9A8}"/>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215EB785-9E81-AE40-1FF6-CF95F28189FC}"/>
              </a:ext>
            </a:extLst>
          </p:cNvPr>
          <p:cNvSpPr txBox="1"/>
          <p:nvPr/>
        </p:nvSpPr>
        <p:spPr>
          <a:xfrm>
            <a:off x="882135" y="3998714"/>
            <a:ext cx="10622280" cy="2308324"/>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“Timothy, who is our </a:t>
            </a:r>
            <a:r>
              <a:rPr lang="en-US" sz="3200" b="1" i="1" u="none" strike="noStrike" baseline="0" dirty="0">
                <a:solidFill>
                  <a:schemeClr val="bg1"/>
                </a:solidFill>
                <a:latin typeface="Montserrat" panose="00000500000000000000" pitchFamily="2" charset="0"/>
              </a:rPr>
              <a:t>brother</a:t>
            </a:r>
            <a:r>
              <a:rPr lang="en-US" sz="3200" i="1" u="none" strike="noStrike" baseline="0" dirty="0">
                <a:solidFill>
                  <a:schemeClr val="bg1"/>
                </a:solidFill>
                <a:latin typeface="Montserrat" panose="00000500000000000000" pitchFamily="2" charset="0"/>
              </a:rPr>
              <a:t> and God’s </a:t>
            </a:r>
            <a:r>
              <a:rPr lang="en-US" sz="3200" b="1" i="1" u="none" strike="noStrike" baseline="0" dirty="0">
                <a:solidFill>
                  <a:schemeClr val="bg1"/>
                </a:solidFill>
                <a:latin typeface="Montserrat" panose="00000500000000000000" pitchFamily="2" charset="0"/>
              </a:rPr>
              <a:t>fellow worker </a:t>
            </a:r>
            <a:r>
              <a:rPr lang="en-US" sz="3200" i="1" u="none" strike="noStrike" baseline="0" dirty="0">
                <a:solidFill>
                  <a:schemeClr val="bg1"/>
                </a:solidFill>
                <a:latin typeface="Montserrat" panose="00000500000000000000" pitchFamily="2" charset="0"/>
              </a:rPr>
              <a:t>in spreading the gospel of Christ, to strengthen and encourage you in your faith...</a:t>
            </a:r>
            <a:r>
              <a:rPr lang="en-US" sz="3200" b="0" i="1" u="none" strike="noStrike" baseline="0" dirty="0">
                <a:solidFill>
                  <a:schemeClr val="bg1"/>
                </a:solidFill>
                <a:latin typeface="Montserrat" panose="00000500000000000000" pitchFamily="2" charset="0"/>
              </a:rPr>
              <a:t>” </a:t>
            </a:r>
          </a:p>
          <a:p>
            <a:pPr algn="ctr"/>
            <a:endParaRPr lang="en-US" sz="2400" b="1" i="0" u="none" strike="noStrike" baseline="0" dirty="0">
              <a:solidFill>
                <a:schemeClr val="bg1"/>
              </a:solidFill>
              <a:latin typeface="Montserrat" panose="00000500000000000000" pitchFamily="2" charset="0"/>
            </a:endParaRPr>
          </a:p>
          <a:p>
            <a:pPr algn="ctr"/>
            <a:r>
              <a:rPr lang="en-US" sz="2400" b="1" i="0" u="none" strike="noStrike" baseline="0" dirty="0">
                <a:solidFill>
                  <a:schemeClr val="bg1"/>
                </a:solidFill>
                <a:latin typeface="Montserrat" panose="00000500000000000000" pitchFamily="2" charset="0"/>
              </a:rPr>
              <a:t>1 Thessalonians </a:t>
            </a:r>
            <a:r>
              <a:rPr lang="en-US" sz="2400" b="1" dirty="0">
                <a:solidFill>
                  <a:schemeClr val="bg1"/>
                </a:solidFill>
                <a:latin typeface="Montserrat" panose="00000500000000000000" pitchFamily="2" charset="0"/>
              </a:rPr>
              <a:t>3</a:t>
            </a:r>
            <a:r>
              <a:rPr lang="en-US" sz="2400" b="1" i="0" u="none" strike="noStrike" baseline="0" dirty="0">
                <a:solidFill>
                  <a:schemeClr val="bg1"/>
                </a:solidFill>
                <a:latin typeface="Montserrat" panose="00000500000000000000" pitchFamily="2" charset="0"/>
              </a:rPr>
              <a:t>:2</a:t>
            </a:r>
            <a:endParaRPr lang="en-US" sz="3200" dirty="0">
              <a:solidFill>
                <a:schemeClr val="bg1"/>
              </a:solidFill>
            </a:endParaRPr>
          </a:p>
        </p:txBody>
      </p:sp>
      <p:pic>
        <p:nvPicPr>
          <p:cNvPr id="7" name="Picture 6">
            <a:extLst>
              <a:ext uri="{FF2B5EF4-FFF2-40B4-BE49-F238E27FC236}">
                <a16:creationId xmlns:a16="http://schemas.microsoft.com/office/drawing/2014/main" id="{6EF95709-BE03-A1D2-2510-4E6DE882E51E}"/>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317668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008C3-1C9A-5236-3249-CE9743E28D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1C92F79-C6B5-6021-9A50-0A6740EE9D51}"/>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B4FC3729-67C0-0481-AFD5-BD82AE315F30}"/>
              </a:ext>
            </a:extLst>
          </p:cNvPr>
          <p:cNvSpPr txBox="1"/>
          <p:nvPr/>
        </p:nvSpPr>
        <p:spPr>
          <a:xfrm>
            <a:off x="882135" y="3998714"/>
            <a:ext cx="10622280" cy="1077218"/>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Also, look at how Paul treats Philemon and others in 1, 2, and 24 of the book by his name.</a:t>
            </a:r>
            <a:endParaRPr lang="en-US" sz="3200" dirty="0">
              <a:solidFill>
                <a:schemeClr val="bg1"/>
              </a:solidFill>
            </a:endParaRPr>
          </a:p>
        </p:txBody>
      </p:sp>
      <p:pic>
        <p:nvPicPr>
          <p:cNvPr id="7" name="Picture 6">
            <a:extLst>
              <a:ext uri="{FF2B5EF4-FFF2-40B4-BE49-F238E27FC236}">
                <a16:creationId xmlns:a16="http://schemas.microsoft.com/office/drawing/2014/main" id="{44BDA9F1-3485-5E77-8AE1-B1CA45B66941}"/>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112633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50B9F-0A74-DC18-E434-A14E3CB028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63CEC9-44AE-FCFD-27C3-6A8FF29CDA61}"/>
              </a:ext>
            </a:extLst>
          </p:cNvPr>
          <p:cNvSpPr txBox="1"/>
          <p:nvPr/>
        </p:nvSpPr>
        <p:spPr>
          <a:xfrm>
            <a:off x="259080" y="54573"/>
            <a:ext cx="11932920" cy="200984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8F9A72B3-BA12-F739-C464-58C211E411D2}"/>
              </a:ext>
            </a:extLst>
          </p:cNvPr>
          <p:cNvSpPr txBox="1"/>
          <p:nvPr/>
        </p:nvSpPr>
        <p:spPr>
          <a:xfrm>
            <a:off x="259080" y="2422835"/>
            <a:ext cx="11576070" cy="4031873"/>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To Philemon our </a:t>
            </a:r>
            <a:r>
              <a:rPr lang="en-US" sz="3200" b="1" i="1" dirty="0">
                <a:solidFill>
                  <a:schemeClr val="bg1"/>
                </a:solidFill>
                <a:latin typeface="Montserrat" panose="00000500000000000000" pitchFamily="2" charset="0"/>
              </a:rPr>
              <a:t>beloved</a:t>
            </a:r>
            <a:r>
              <a:rPr lang="en-US" sz="3200" i="1" dirty="0">
                <a:solidFill>
                  <a:schemeClr val="bg1"/>
                </a:solidFill>
                <a:latin typeface="Montserrat" panose="00000500000000000000" pitchFamily="2" charset="0"/>
              </a:rPr>
              <a:t> </a:t>
            </a:r>
            <a:r>
              <a:rPr lang="en-US" sz="3200" b="1" i="1" dirty="0">
                <a:solidFill>
                  <a:schemeClr val="bg1"/>
                </a:solidFill>
                <a:latin typeface="Montserrat" panose="00000500000000000000" pitchFamily="2" charset="0"/>
              </a:rPr>
              <a:t>fellow worker</a:t>
            </a:r>
            <a:r>
              <a:rPr lang="en-US" sz="3200" i="1" dirty="0">
                <a:solidFill>
                  <a:schemeClr val="bg1"/>
                </a:solidFill>
                <a:latin typeface="Montserrat" panose="00000500000000000000" pitchFamily="2" charset="0"/>
              </a:rPr>
              <a:t>…</a:t>
            </a:r>
          </a:p>
          <a:p>
            <a:pPr algn="ctr"/>
            <a:endParaRPr lang="en-US" sz="3200" i="1" dirty="0">
              <a:solidFill>
                <a:schemeClr val="bg1"/>
              </a:solidFill>
              <a:latin typeface="Montserrat" panose="00000500000000000000" pitchFamily="2" charset="0"/>
            </a:endParaRPr>
          </a:p>
          <a:p>
            <a:pPr algn="ctr"/>
            <a:r>
              <a:rPr lang="en-US" sz="3200" i="1" dirty="0">
                <a:solidFill>
                  <a:schemeClr val="bg1"/>
                </a:solidFill>
                <a:latin typeface="Montserrat" panose="00000500000000000000" pitchFamily="2" charset="0"/>
              </a:rPr>
              <a:t>…and Apphia our sister and Archippus our </a:t>
            </a:r>
          </a:p>
          <a:p>
            <a:pPr algn="ctr"/>
            <a:r>
              <a:rPr lang="en-US" sz="3200" b="1" i="1" dirty="0">
                <a:solidFill>
                  <a:schemeClr val="bg1"/>
                </a:solidFill>
                <a:latin typeface="Montserrat" panose="00000500000000000000" pitchFamily="2" charset="0"/>
              </a:rPr>
              <a:t>fellow</a:t>
            </a:r>
            <a:r>
              <a:rPr lang="en-US" sz="3200" i="1" dirty="0">
                <a:solidFill>
                  <a:schemeClr val="bg1"/>
                </a:solidFill>
                <a:latin typeface="Montserrat" panose="00000500000000000000" pitchFamily="2" charset="0"/>
              </a:rPr>
              <a:t> </a:t>
            </a:r>
            <a:r>
              <a:rPr lang="en-US" sz="3200" b="1" i="1" dirty="0">
                <a:solidFill>
                  <a:schemeClr val="bg1"/>
                </a:solidFill>
                <a:latin typeface="Montserrat" panose="00000500000000000000" pitchFamily="2" charset="0"/>
              </a:rPr>
              <a:t>soldier</a:t>
            </a:r>
            <a:r>
              <a:rPr lang="en-US" sz="3200" i="1" dirty="0">
                <a:solidFill>
                  <a:schemeClr val="bg1"/>
                </a:solidFill>
                <a:latin typeface="Montserrat" panose="00000500000000000000" pitchFamily="2" charset="0"/>
              </a:rPr>
              <a:t>…</a:t>
            </a:r>
            <a:endParaRPr lang="en-US" sz="3200" dirty="0">
              <a:solidFill>
                <a:schemeClr val="bg1"/>
              </a:solidFill>
            </a:endParaRPr>
          </a:p>
          <a:p>
            <a:pPr algn="ctr"/>
            <a:endParaRPr lang="en-US" sz="3200" b="1" dirty="0">
              <a:solidFill>
                <a:schemeClr val="bg1"/>
              </a:solidFill>
            </a:endParaRPr>
          </a:p>
          <a:p>
            <a:pPr algn="ctr"/>
            <a:r>
              <a:rPr lang="en-US" sz="3200" i="1" dirty="0">
                <a:solidFill>
                  <a:schemeClr val="bg1"/>
                </a:solidFill>
                <a:latin typeface="Montserrat" panose="00000500000000000000" pitchFamily="2" charset="0"/>
              </a:rPr>
              <a:t>…Mark, Aristarchus, Demas, and Luke, my </a:t>
            </a:r>
          </a:p>
          <a:p>
            <a:pPr algn="ctr"/>
            <a:r>
              <a:rPr lang="en-US" sz="3200" b="1" i="1" dirty="0">
                <a:solidFill>
                  <a:schemeClr val="bg1"/>
                </a:solidFill>
                <a:latin typeface="Montserrat" panose="00000500000000000000" pitchFamily="2" charset="0"/>
              </a:rPr>
              <a:t>fellow workers</a:t>
            </a:r>
            <a:r>
              <a:rPr lang="en-US" sz="3200" i="1" dirty="0">
                <a:solidFill>
                  <a:schemeClr val="bg1"/>
                </a:solidFill>
                <a:latin typeface="Montserrat" panose="00000500000000000000" pitchFamily="2" charset="0"/>
              </a:rPr>
              <a:t>.</a:t>
            </a:r>
            <a:endParaRPr lang="en-US" sz="3200" dirty="0">
              <a:solidFill>
                <a:schemeClr val="bg1"/>
              </a:solidFill>
            </a:endParaRPr>
          </a:p>
          <a:p>
            <a:pPr algn="ctr"/>
            <a:endParaRPr lang="en-US" sz="3200" b="1" dirty="0">
              <a:solidFill>
                <a:schemeClr val="bg1"/>
              </a:solidFill>
            </a:endParaRPr>
          </a:p>
        </p:txBody>
      </p:sp>
      <p:pic>
        <p:nvPicPr>
          <p:cNvPr id="7" name="Picture 6">
            <a:extLst>
              <a:ext uri="{FF2B5EF4-FFF2-40B4-BE49-F238E27FC236}">
                <a16:creationId xmlns:a16="http://schemas.microsoft.com/office/drawing/2014/main" id="{B23808AA-F487-A891-8F80-D6AD9DCCCB81}"/>
              </a:ext>
            </a:extLst>
          </p:cNvPr>
          <p:cNvPicPr>
            <a:picLocks noChangeAspect="1"/>
          </p:cNvPicPr>
          <p:nvPr/>
        </p:nvPicPr>
        <p:blipFill>
          <a:blip r:embed="rId2"/>
          <a:stretch>
            <a:fillRect/>
          </a:stretch>
        </p:blipFill>
        <p:spPr>
          <a:xfrm>
            <a:off x="-1104060" y="3646193"/>
            <a:ext cx="2726280" cy="2712916"/>
          </a:xfrm>
          <a:prstGeom prst="ellipse">
            <a:avLst/>
          </a:prstGeom>
          <a:ln>
            <a:noFill/>
          </a:ln>
          <a:effectLst>
            <a:softEdge rad="112500"/>
          </a:effectLst>
        </p:spPr>
      </p:pic>
    </p:spTree>
    <p:extLst>
      <p:ext uri="{BB962C8B-B14F-4D97-AF65-F5344CB8AC3E}">
        <p14:creationId xmlns:p14="http://schemas.microsoft.com/office/powerpoint/2010/main" val="14340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D1130-FDFB-8C94-6C8C-C693311E2E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A0BF06-4677-C768-2CD5-9CE18B5F2725}"/>
              </a:ext>
            </a:extLst>
          </p:cNvPr>
          <p:cNvSpPr txBox="1"/>
          <p:nvPr/>
        </p:nvSpPr>
        <p:spPr>
          <a:xfrm>
            <a:off x="457200" y="100293"/>
            <a:ext cx="11734800" cy="3308406"/>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When so many these days would like to “lord it over them” this is a good lesson for us to learn. </a:t>
            </a:r>
          </a:p>
          <a:p>
            <a:pPr>
              <a:lnSpc>
                <a:spcPct val="120000"/>
              </a:lnSpc>
            </a:pPr>
            <a:endParaRPr lang="en-US" sz="2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Let’s treat them like equals. </a:t>
            </a:r>
          </a:p>
          <a:p>
            <a:pPr>
              <a:lnSpc>
                <a:spcPct val="120000"/>
              </a:lnSpc>
            </a:pPr>
            <a:endParaRPr lang="en-US" sz="2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(They are, you know!)</a:t>
            </a:r>
          </a:p>
        </p:txBody>
      </p:sp>
      <p:pic>
        <p:nvPicPr>
          <p:cNvPr id="2" name="Picture 1">
            <a:extLst>
              <a:ext uri="{FF2B5EF4-FFF2-40B4-BE49-F238E27FC236}">
                <a16:creationId xmlns:a16="http://schemas.microsoft.com/office/drawing/2014/main" id="{2A3AB8C6-71D0-4A05-1EE4-5198C7D429D9}"/>
              </a:ext>
            </a:extLst>
          </p:cNvPr>
          <p:cNvPicPr>
            <a:picLocks noChangeAspect="1"/>
          </p:cNvPicPr>
          <p:nvPr/>
        </p:nvPicPr>
        <p:blipFill>
          <a:blip r:embed="rId2"/>
          <a:stretch>
            <a:fillRect/>
          </a:stretch>
        </p:blipFill>
        <p:spPr>
          <a:xfrm>
            <a:off x="5972302" y="796217"/>
            <a:ext cx="6082748" cy="6052930"/>
          </a:xfrm>
          <a:prstGeom prst="ellipse">
            <a:avLst/>
          </a:prstGeom>
          <a:ln>
            <a:noFill/>
          </a:ln>
          <a:effectLst>
            <a:softEdge rad="112500"/>
          </a:effectLst>
        </p:spPr>
      </p:pic>
    </p:spTree>
    <p:extLst>
      <p:ext uri="{BB962C8B-B14F-4D97-AF65-F5344CB8AC3E}">
        <p14:creationId xmlns:p14="http://schemas.microsoft.com/office/powerpoint/2010/main" val="33936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A74B4-D56B-514D-4A86-A587009ECA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6C77DF-CA59-1494-54A7-B82D46C8E3FD}"/>
              </a:ext>
            </a:extLst>
          </p:cNvPr>
          <p:cNvPicPr>
            <a:picLocks noChangeAspect="1"/>
          </p:cNvPicPr>
          <p:nvPr/>
        </p:nvPicPr>
        <p:blipFill>
          <a:blip r:embed="rId2"/>
          <a:stretch>
            <a:fillRect/>
          </a:stretch>
        </p:blipFill>
        <p:spPr>
          <a:xfrm>
            <a:off x="728077" y="739727"/>
            <a:ext cx="1186244" cy="1584960"/>
          </a:xfrm>
          <a:prstGeom prst="rect">
            <a:avLst/>
          </a:prstGeom>
        </p:spPr>
      </p:pic>
      <p:sp>
        <p:nvSpPr>
          <p:cNvPr id="6" name="TextBox 5">
            <a:extLst>
              <a:ext uri="{FF2B5EF4-FFF2-40B4-BE49-F238E27FC236}">
                <a16:creationId xmlns:a16="http://schemas.microsoft.com/office/drawing/2014/main" id="{B858101E-61EA-536D-18C0-6370DE9E2C36}"/>
              </a:ext>
            </a:extLst>
          </p:cNvPr>
          <p:cNvSpPr txBox="1"/>
          <p:nvPr/>
        </p:nvSpPr>
        <p:spPr>
          <a:xfrm>
            <a:off x="2294861" y="771788"/>
            <a:ext cx="6001241" cy="3004412"/>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Encourage your people;</a:t>
            </a:r>
          </a:p>
          <a:p>
            <a:pPr>
              <a:lnSpc>
                <a:spcPct val="120000"/>
              </a:lnSpc>
            </a:pPr>
            <a:r>
              <a:rPr lang="en-US" sz="4000" b="1" dirty="0">
                <a:solidFill>
                  <a:schemeClr val="bg1"/>
                </a:solidFill>
                <a:effectLst>
                  <a:outerShdw blurRad="38100" dist="38100" dir="2700000" algn="tl">
                    <a:srgbClr val="000000">
                      <a:alpha val="43137"/>
                    </a:srgbClr>
                  </a:outerShdw>
                </a:effectLst>
              </a:rPr>
              <a:t>tell them for what you are thankful for in their lives. </a:t>
            </a:r>
          </a:p>
        </p:txBody>
      </p:sp>
      <p:pic>
        <p:nvPicPr>
          <p:cNvPr id="7" name="Picture 6">
            <a:extLst>
              <a:ext uri="{FF2B5EF4-FFF2-40B4-BE49-F238E27FC236}">
                <a16:creationId xmlns:a16="http://schemas.microsoft.com/office/drawing/2014/main" id="{51DE0102-15AD-45C3-8E50-0498FDCAEB53}"/>
              </a:ext>
            </a:extLst>
          </p:cNvPr>
          <p:cNvPicPr>
            <a:picLocks noChangeAspect="1"/>
          </p:cNvPicPr>
          <p:nvPr/>
        </p:nvPicPr>
        <p:blipFill>
          <a:blip r:embed="rId3"/>
          <a:srcRect l="15333" t="29111" r="21704"/>
          <a:stretch>
            <a:fillRect/>
          </a:stretch>
        </p:blipFill>
        <p:spPr>
          <a:xfrm>
            <a:off x="6617074" y="2270655"/>
            <a:ext cx="6477000" cy="4861560"/>
          </a:xfrm>
          <a:prstGeom prst="ellipse">
            <a:avLst/>
          </a:prstGeom>
          <a:ln>
            <a:noFill/>
          </a:ln>
          <a:effectLst>
            <a:softEdge rad="112500"/>
          </a:effectLst>
        </p:spPr>
      </p:pic>
    </p:spTree>
    <p:extLst>
      <p:ext uri="{BB962C8B-B14F-4D97-AF65-F5344CB8AC3E}">
        <p14:creationId xmlns:p14="http://schemas.microsoft.com/office/powerpoint/2010/main" val="556091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AC365-AEFB-8846-4539-829CA07F7B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630670-03E2-5FFC-250A-663F5D1C9B8F}"/>
              </a:ext>
            </a:extLst>
          </p:cNvPr>
          <p:cNvSpPr txBox="1"/>
          <p:nvPr/>
        </p:nvSpPr>
        <p:spPr>
          <a:xfrm>
            <a:off x="259080" y="54573"/>
            <a:ext cx="11932920" cy="3083729"/>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Not only do our people need to feel that they are with us in this thing called ministry, but they also need to be encouraged.</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Time after time in his epistles Paul thanked God for his addressees. We also have evidence of him encouraging (instilling courage in) people in person.</a:t>
            </a:r>
          </a:p>
        </p:txBody>
      </p:sp>
      <p:sp>
        <p:nvSpPr>
          <p:cNvPr id="3" name="TextBox 2">
            <a:extLst>
              <a:ext uri="{FF2B5EF4-FFF2-40B4-BE49-F238E27FC236}">
                <a16:creationId xmlns:a16="http://schemas.microsoft.com/office/drawing/2014/main" id="{B66BD948-A5BF-2428-D392-46DD28951768}"/>
              </a:ext>
            </a:extLst>
          </p:cNvPr>
          <p:cNvSpPr txBox="1"/>
          <p:nvPr/>
        </p:nvSpPr>
        <p:spPr>
          <a:xfrm>
            <a:off x="2362200" y="3998714"/>
            <a:ext cx="9044940" cy="1938992"/>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After the uproar ceased, Paul sent for the disciples, and after </a:t>
            </a:r>
            <a:r>
              <a:rPr lang="en-US" sz="3200" b="1" i="1" dirty="0">
                <a:solidFill>
                  <a:schemeClr val="bg1"/>
                </a:solidFill>
                <a:latin typeface="Montserrat" panose="00000500000000000000" pitchFamily="2" charset="0"/>
              </a:rPr>
              <a:t>encouraging</a:t>
            </a:r>
            <a:r>
              <a:rPr lang="en-US" sz="3200" i="1" dirty="0">
                <a:solidFill>
                  <a:schemeClr val="bg1"/>
                </a:solidFill>
                <a:latin typeface="Montserrat" panose="00000500000000000000" pitchFamily="2" charset="0"/>
              </a:rPr>
              <a:t> them, he said farewell and departed for Macedonia.</a:t>
            </a:r>
          </a:p>
          <a:p>
            <a:pPr algn="ctr"/>
            <a:r>
              <a:rPr lang="en-US" sz="2400" b="1" dirty="0">
                <a:solidFill>
                  <a:schemeClr val="bg1"/>
                </a:solidFill>
                <a:latin typeface="Montserrat" panose="00000500000000000000" pitchFamily="2" charset="0"/>
              </a:rPr>
              <a:t>Acts 20:1 </a:t>
            </a:r>
            <a:endParaRPr lang="en-US" sz="2400" b="1" dirty="0">
              <a:solidFill>
                <a:schemeClr val="bg1"/>
              </a:solidFill>
            </a:endParaRPr>
          </a:p>
        </p:txBody>
      </p:sp>
      <p:pic>
        <p:nvPicPr>
          <p:cNvPr id="2" name="Picture 1">
            <a:extLst>
              <a:ext uri="{FF2B5EF4-FFF2-40B4-BE49-F238E27FC236}">
                <a16:creationId xmlns:a16="http://schemas.microsoft.com/office/drawing/2014/main" id="{EB6A63F5-2A6C-50B4-20AC-282EBAFF5134}"/>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Tree>
    <p:extLst>
      <p:ext uri="{BB962C8B-B14F-4D97-AF65-F5344CB8AC3E}">
        <p14:creationId xmlns:p14="http://schemas.microsoft.com/office/powerpoint/2010/main" val="7355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9911-C628-85DD-A227-57BEC0216A71}"/>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B3D0183F-9668-6982-89D4-E4B00D79A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pen Bible Wallpapers - Top Free Open Bible Backgrounds - WallpaperAccess">
            <a:extLst>
              <a:ext uri="{FF2B5EF4-FFF2-40B4-BE49-F238E27FC236}">
                <a16:creationId xmlns:a16="http://schemas.microsoft.com/office/drawing/2014/main" id="{E5DA939F-CAD4-D2E1-B5EC-5FA796E1752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0265" b="4735"/>
          <a:stretch>
            <a:fillRect/>
          </a:stretch>
        </p:blipFill>
        <p:spPr bwMode="auto">
          <a:xfrm>
            <a:off x="20" y="1016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5A46FA6-6C5B-6295-94B6-DF45773FF66B}"/>
              </a:ext>
            </a:extLst>
          </p:cNvPr>
          <p:cNvSpPr>
            <a:spLocks noGrp="1"/>
          </p:cNvSpPr>
          <p:nvPr>
            <p:ph type="title"/>
          </p:nvPr>
        </p:nvSpPr>
        <p:spPr>
          <a:xfrm>
            <a:off x="789271" y="1781175"/>
            <a:ext cx="10164277" cy="3672921"/>
          </a:xfrm>
        </p:spPr>
        <p:txBody>
          <a:bodyPr vert="horz" lIns="91440" tIns="45720" rIns="91440" bIns="45720" rtlCol="0" anchor="b">
            <a:normAutofit fontScale="90000"/>
          </a:bodyPr>
          <a:lstStyle/>
          <a:p>
            <a:pPr algn="ctr">
              <a:lnSpc>
                <a:spcPct val="100000"/>
              </a:lnSpc>
            </a:pPr>
            <a:r>
              <a:rPr lang="en-US" sz="4200" b="1" dirty="0">
                <a:solidFill>
                  <a:srgbClr val="FFFFFF"/>
                </a:solidFill>
                <a:effectLst>
                  <a:outerShdw blurRad="38100" dist="38100" dir="2700000" algn="tl">
                    <a:srgbClr val="000000">
                      <a:alpha val="43137"/>
                    </a:srgbClr>
                  </a:outerShdw>
                </a:effectLst>
              </a:rPr>
              <a:t>You then, my child, be strengthened by the grace that is in Christ Jesus, </a:t>
            </a:r>
            <a:br>
              <a:rPr lang="en-US" sz="4200" b="1" dirty="0">
                <a:solidFill>
                  <a:srgbClr val="FFFFFF"/>
                </a:solidFill>
                <a:effectLst>
                  <a:outerShdw blurRad="38100" dist="38100" dir="2700000" algn="tl">
                    <a:srgbClr val="000000">
                      <a:alpha val="43137"/>
                    </a:srgbClr>
                  </a:outerShdw>
                </a:effectLst>
              </a:rPr>
            </a:br>
            <a:r>
              <a:rPr lang="en-US" sz="4200" b="1" dirty="0">
                <a:solidFill>
                  <a:srgbClr val="FFFFFF"/>
                </a:solidFill>
                <a:effectLst>
                  <a:outerShdw blurRad="38100" dist="38100" dir="2700000" algn="tl">
                    <a:srgbClr val="000000">
                      <a:alpha val="43137"/>
                    </a:srgbClr>
                  </a:outerShdw>
                </a:effectLst>
              </a:rPr>
              <a:t>and what you have heard from me in the presence of many witnesses entrust to faithful men, who will be able to teach others also.</a:t>
            </a:r>
            <a:br>
              <a:rPr lang="en-US" sz="4200" b="1" dirty="0">
                <a:solidFill>
                  <a:srgbClr val="FFFFFF"/>
                </a:solidFill>
                <a:effectLst>
                  <a:outerShdw blurRad="38100" dist="38100" dir="2700000" algn="tl">
                    <a:srgbClr val="000000">
                      <a:alpha val="43137"/>
                    </a:srgbClr>
                  </a:outerShdw>
                </a:effectLst>
              </a:rPr>
            </a:br>
            <a:endParaRPr lang="en-US" sz="4200" b="1" dirty="0">
              <a:solidFill>
                <a:srgbClr val="FFFFFF"/>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9CF01F8E-60CB-8942-1506-95D05BA1C808}"/>
              </a:ext>
            </a:extLst>
          </p:cNvPr>
          <p:cNvSpPr txBox="1"/>
          <p:nvPr/>
        </p:nvSpPr>
        <p:spPr>
          <a:xfrm>
            <a:off x="1524000" y="5648479"/>
            <a:ext cx="9144000" cy="1098395"/>
          </a:xfrm>
          <a:prstGeom prst="rect">
            <a:avLst/>
          </a:prstGeom>
        </p:spPr>
        <p:txBody>
          <a:bodyPr vert="horz" lIns="91440" tIns="45720" rIns="91440" bIns="45720" rtlCol="0">
            <a:normAutofit/>
          </a:bodyPr>
          <a:lstStyle/>
          <a:p>
            <a:pPr algn="ctr">
              <a:lnSpc>
                <a:spcPct val="90000"/>
              </a:lnSpc>
              <a:spcBef>
                <a:spcPts val="1000"/>
              </a:spcBef>
            </a:pPr>
            <a:r>
              <a:rPr lang="en-US" sz="2400" b="1" dirty="0">
                <a:solidFill>
                  <a:srgbClr val="FFFFFF"/>
                </a:solidFill>
                <a:effectLst>
                  <a:outerShdw blurRad="38100" dist="38100" dir="2700000" algn="tl">
                    <a:srgbClr val="000000">
                      <a:alpha val="43137"/>
                    </a:srgbClr>
                  </a:outerShdw>
                </a:effectLst>
              </a:rPr>
              <a:t>2 Timothy 2:1-2 </a:t>
            </a:r>
            <a:r>
              <a:rPr lang="en-US" sz="2000" dirty="0">
                <a:solidFill>
                  <a:srgbClr val="FFFFFF"/>
                </a:solidFill>
                <a:effectLst>
                  <a:outerShdw blurRad="38100" dist="38100" dir="2700000" algn="tl">
                    <a:srgbClr val="000000">
                      <a:alpha val="43137"/>
                    </a:srgbClr>
                  </a:outerShdw>
                </a:effectLst>
              </a:rPr>
              <a:t>(ESV)</a:t>
            </a:r>
            <a:endParaRPr lang="en-US" sz="2000" dirty="0">
              <a:solidFill>
                <a:srgbClr val="FFFFFF"/>
              </a:solidFill>
            </a:endParaRPr>
          </a:p>
        </p:txBody>
      </p:sp>
    </p:spTree>
    <p:extLst>
      <p:ext uri="{BB962C8B-B14F-4D97-AF65-F5344CB8AC3E}">
        <p14:creationId xmlns:p14="http://schemas.microsoft.com/office/powerpoint/2010/main" val="15664074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A259-F8F7-0A92-C135-2D144C5787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BB63EB-EF11-EA10-EA18-7BEA7B1FD2DE}"/>
              </a:ext>
            </a:extLst>
          </p:cNvPr>
          <p:cNvSpPr txBox="1"/>
          <p:nvPr/>
        </p:nvSpPr>
        <p:spPr>
          <a:xfrm>
            <a:off x="259080" y="54573"/>
            <a:ext cx="11932920" cy="3083729"/>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Not only do our people need to feel that they are with us in this thing called ministry, but they also need to be encouraged.</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Time after time in his epistles Paul thanked God for his addresses. We also have evidence of him encouraging (instilling courage in) people in person.</a:t>
            </a:r>
          </a:p>
        </p:txBody>
      </p:sp>
      <p:sp>
        <p:nvSpPr>
          <p:cNvPr id="3" name="TextBox 2">
            <a:extLst>
              <a:ext uri="{FF2B5EF4-FFF2-40B4-BE49-F238E27FC236}">
                <a16:creationId xmlns:a16="http://schemas.microsoft.com/office/drawing/2014/main" id="{7607047A-7D17-25A3-0D54-3807F331C2DC}"/>
              </a:ext>
            </a:extLst>
          </p:cNvPr>
          <p:cNvSpPr txBox="1"/>
          <p:nvPr/>
        </p:nvSpPr>
        <p:spPr>
          <a:xfrm>
            <a:off x="2103120" y="3282434"/>
            <a:ext cx="9685020" cy="3416320"/>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“I urge you to take some food. For it will give you strength…” And when he had said these things, he took bread, and giving thanks to God in the presence of all he broke it…</a:t>
            </a:r>
            <a:r>
              <a:rPr lang="en-US" sz="3200" b="1" i="1" dirty="0">
                <a:solidFill>
                  <a:schemeClr val="bg1"/>
                </a:solidFill>
                <a:latin typeface="Montserrat" panose="00000500000000000000" pitchFamily="2" charset="0"/>
              </a:rPr>
              <a:t>they all were encouraged </a:t>
            </a:r>
            <a:r>
              <a:rPr lang="en-US" sz="3200" i="1" dirty="0">
                <a:solidFill>
                  <a:schemeClr val="bg1"/>
                </a:solidFill>
                <a:latin typeface="Montserrat" panose="00000500000000000000" pitchFamily="2" charset="0"/>
              </a:rPr>
              <a:t>and ate some food themselves.</a:t>
            </a:r>
          </a:p>
          <a:p>
            <a:pPr algn="ctr"/>
            <a:r>
              <a:rPr lang="en-US" sz="2400" b="1" dirty="0">
                <a:solidFill>
                  <a:schemeClr val="bg1"/>
                </a:solidFill>
                <a:latin typeface="Montserrat" panose="00000500000000000000" pitchFamily="2" charset="0"/>
              </a:rPr>
              <a:t>Acts 27:31-37 </a:t>
            </a:r>
            <a:endParaRPr lang="en-US" sz="2400" b="1" dirty="0">
              <a:solidFill>
                <a:schemeClr val="bg1"/>
              </a:solidFill>
            </a:endParaRPr>
          </a:p>
        </p:txBody>
      </p:sp>
      <p:pic>
        <p:nvPicPr>
          <p:cNvPr id="2" name="Picture 1">
            <a:extLst>
              <a:ext uri="{FF2B5EF4-FFF2-40B4-BE49-F238E27FC236}">
                <a16:creationId xmlns:a16="http://schemas.microsoft.com/office/drawing/2014/main" id="{8365475E-EE06-5636-D8EC-B00B361A4D6A}"/>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Tree>
    <p:extLst>
      <p:ext uri="{BB962C8B-B14F-4D97-AF65-F5344CB8AC3E}">
        <p14:creationId xmlns:p14="http://schemas.microsoft.com/office/powerpoint/2010/main" val="42850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9ED5-DB5A-F19B-AEB4-43AAF16065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16977C-8D29-2FCE-F5B2-EED31D264328}"/>
              </a:ext>
            </a:extLst>
          </p:cNvPr>
          <p:cNvSpPr txBox="1"/>
          <p:nvPr/>
        </p:nvSpPr>
        <p:spPr>
          <a:xfrm>
            <a:off x="259080" y="54573"/>
            <a:ext cx="11932920" cy="325300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Maybe you say, “It’s not my personality to be ooshy-gooshy, or warm and fuzzy.”</a:t>
            </a:r>
            <a:endParaRPr lang="en-US" b="1" dirty="0">
              <a:solidFill>
                <a:schemeClr val="bg1"/>
              </a:solidFill>
              <a:effectLst>
                <a:outerShdw blurRad="38100" dist="38100" dir="2700000" algn="tl">
                  <a:srgbClr val="000000">
                    <a:alpha val="43137"/>
                  </a:srgbClr>
                </a:outerShdw>
              </a:effectLst>
            </a:endParaRPr>
          </a:p>
          <a:p>
            <a:pPr>
              <a:lnSpc>
                <a:spcPct val="110000"/>
              </a:lnSpc>
            </a:pPr>
            <a:endParaRPr lang="en-US" sz="28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We’re talking about rough-and-tumble-former-church-persecutor Paul here. I don’t think it was part of his personality profile either but listen to what he says. Do we sound like this?</a:t>
            </a:r>
          </a:p>
        </p:txBody>
      </p:sp>
      <p:sp>
        <p:nvSpPr>
          <p:cNvPr id="3" name="TextBox 2">
            <a:extLst>
              <a:ext uri="{FF2B5EF4-FFF2-40B4-BE49-F238E27FC236}">
                <a16:creationId xmlns:a16="http://schemas.microsoft.com/office/drawing/2014/main" id="{D0FAD304-B7C0-3AF1-7F3A-DB4E1F7BB512}"/>
              </a:ext>
            </a:extLst>
          </p:cNvPr>
          <p:cNvSpPr txBox="1"/>
          <p:nvPr/>
        </p:nvSpPr>
        <p:spPr>
          <a:xfrm>
            <a:off x="2087880" y="3789164"/>
            <a:ext cx="9685020" cy="2308324"/>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“I have </a:t>
            </a:r>
            <a:r>
              <a:rPr lang="en-US" sz="3200" b="1" i="1" dirty="0">
                <a:solidFill>
                  <a:schemeClr val="bg1"/>
                </a:solidFill>
                <a:latin typeface="Montserrat" panose="00000500000000000000" pitchFamily="2" charset="0"/>
              </a:rPr>
              <a:t>great confidence </a:t>
            </a:r>
            <a:r>
              <a:rPr lang="en-US" sz="3200" i="1" dirty="0">
                <a:solidFill>
                  <a:schemeClr val="bg1"/>
                </a:solidFill>
                <a:latin typeface="Montserrat" panose="00000500000000000000" pitchFamily="2" charset="0"/>
              </a:rPr>
              <a:t>in you; I take </a:t>
            </a:r>
            <a:r>
              <a:rPr lang="en-US" sz="3200" b="1" i="1" dirty="0">
                <a:solidFill>
                  <a:schemeClr val="bg1"/>
                </a:solidFill>
                <a:latin typeface="Montserrat" panose="00000500000000000000" pitchFamily="2" charset="0"/>
              </a:rPr>
              <a:t>great pride in you</a:t>
            </a:r>
            <a:r>
              <a:rPr lang="en-US" sz="3200" i="1" dirty="0">
                <a:solidFill>
                  <a:schemeClr val="bg1"/>
                </a:solidFill>
                <a:latin typeface="Montserrat" panose="00000500000000000000" pitchFamily="2" charset="0"/>
              </a:rPr>
              <a:t>. I am greatly encouraged; in all our troubles my joy knows no bounds.”</a:t>
            </a:r>
          </a:p>
          <a:p>
            <a:pPr algn="ctr"/>
            <a:endParaRPr lang="en-US" sz="2000" i="1"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2 Corinthians 7:4</a:t>
            </a:r>
            <a:endParaRPr lang="en-US" sz="2400" b="1" dirty="0">
              <a:solidFill>
                <a:schemeClr val="bg1"/>
              </a:solidFill>
            </a:endParaRPr>
          </a:p>
        </p:txBody>
      </p:sp>
      <p:pic>
        <p:nvPicPr>
          <p:cNvPr id="2" name="Picture 1">
            <a:extLst>
              <a:ext uri="{FF2B5EF4-FFF2-40B4-BE49-F238E27FC236}">
                <a16:creationId xmlns:a16="http://schemas.microsoft.com/office/drawing/2014/main" id="{DA288E99-42EA-D5A2-A53D-1744A7F87113}"/>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Tree>
    <p:extLst>
      <p:ext uri="{BB962C8B-B14F-4D97-AF65-F5344CB8AC3E}">
        <p14:creationId xmlns:p14="http://schemas.microsoft.com/office/powerpoint/2010/main" val="318278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BC825-6FC6-8A3A-406A-513AE41161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DE59D0-5993-C00A-ED94-E7902A81BDC9}"/>
              </a:ext>
            </a:extLst>
          </p:cNvPr>
          <p:cNvSpPr txBox="1"/>
          <p:nvPr/>
        </p:nvSpPr>
        <p:spPr>
          <a:xfrm>
            <a:off x="259080" y="54573"/>
            <a:ext cx="11932920" cy="325300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Maybe you say, “It’s not my personality to be ooshy-gooshy, or warm and fuzzy.”</a:t>
            </a:r>
            <a:endParaRPr lang="en-US" b="1" dirty="0">
              <a:solidFill>
                <a:schemeClr val="bg1"/>
              </a:solidFill>
              <a:effectLst>
                <a:outerShdw blurRad="38100" dist="38100" dir="2700000" algn="tl">
                  <a:srgbClr val="000000">
                    <a:alpha val="43137"/>
                  </a:srgbClr>
                </a:outerShdw>
              </a:effectLst>
            </a:endParaRPr>
          </a:p>
          <a:p>
            <a:pPr>
              <a:lnSpc>
                <a:spcPct val="110000"/>
              </a:lnSpc>
            </a:pPr>
            <a:endParaRPr lang="en-US" sz="28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We’re talking about rough-and-tumble-former-church-persecutor Paul here. I don’t think it was part of his personality profile either but listen to what he says. Do we sound like this?</a:t>
            </a:r>
          </a:p>
        </p:txBody>
      </p:sp>
      <p:sp>
        <p:nvSpPr>
          <p:cNvPr id="3" name="TextBox 2">
            <a:extLst>
              <a:ext uri="{FF2B5EF4-FFF2-40B4-BE49-F238E27FC236}">
                <a16:creationId xmlns:a16="http://schemas.microsoft.com/office/drawing/2014/main" id="{139E545C-E6A2-8D6D-8B43-B87C87D470D8}"/>
              </a:ext>
            </a:extLst>
          </p:cNvPr>
          <p:cNvSpPr txBox="1"/>
          <p:nvPr/>
        </p:nvSpPr>
        <p:spPr>
          <a:xfrm>
            <a:off x="2087880" y="3761289"/>
            <a:ext cx="9685020" cy="2308324"/>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a:t>
            </a:r>
            <a:r>
              <a:rPr lang="en-US" sz="3200" b="1" i="1" dirty="0">
                <a:solidFill>
                  <a:schemeClr val="bg1"/>
                </a:solidFill>
                <a:latin typeface="Montserrat" panose="00000500000000000000" pitchFamily="2" charset="0"/>
              </a:rPr>
              <a:t>How can we thank God enough </a:t>
            </a:r>
            <a:r>
              <a:rPr lang="en-US" sz="3200" i="1" dirty="0">
                <a:solidFill>
                  <a:schemeClr val="bg1"/>
                </a:solidFill>
                <a:latin typeface="Montserrat" panose="00000500000000000000" pitchFamily="2" charset="0"/>
              </a:rPr>
              <a:t>for you in return for all the joy we have in the presence of our God because of you?”</a:t>
            </a:r>
          </a:p>
          <a:p>
            <a:pPr algn="ctr"/>
            <a:endParaRPr lang="en-US" sz="2000" i="1"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1 Thessalonians 3:9</a:t>
            </a:r>
            <a:endParaRPr lang="en-US" sz="2400" b="1" dirty="0">
              <a:solidFill>
                <a:schemeClr val="bg1"/>
              </a:solidFill>
            </a:endParaRPr>
          </a:p>
        </p:txBody>
      </p:sp>
      <p:pic>
        <p:nvPicPr>
          <p:cNvPr id="2" name="Picture 1">
            <a:extLst>
              <a:ext uri="{FF2B5EF4-FFF2-40B4-BE49-F238E27FC236}">
                <a16:creationId xmlns:a16="http://schemas.microsoft.com/office/drawing/2014/main" id="{6F115824-9CA7-4FA4-686E-97A181365271}"/>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Tree>
    <p:extLst>
      <p:ext uri="{BB962C8B-B14F-4D97-AF65-F5344CB8AC3E}">
        <p14:creationId xmlns:p14="http://schemas.microsoft.com/office/powerpoint/2010/main" val="5160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2A7E3-D304-4B61-2F25-D040D34A41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0EA79E-81B0-420A-E844-0BAC4365402B}"/>
              </a:ext>
            </a:extLst>
          </p:cNvPr>
          <p:cNvSpPr txBox="1"/>
          <p:nvPr/>
        </p:nvSpPr>
        <p:spPr>
          <a:xfrm>
            <a:off x="259080" y="54573"/>
            <a:ext cx="11932920" cy="2643609"/>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All through the epistles, we see Paul thanking people and commending them for their work.</a:t>
            </a:r>
          </a:p>
          <a:p>
            <a:pPr>
              <a:lnSpc>
                <a:spcPct val="110000"/>
              </a:lnSpc>
            </a:pPr>
            <a:endParaRPr lang="en-US" sz="2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Read the following verses and find . . . for what Paul is thankful   . . . and for what he commends people.</a:t>
            </a:r>
          </a:p>
        </p:txBody>
      </p:sp>
      <p:sp>
        <p:nvSpPr>
          <p:cNvPr id="3" name="TextBox 2">
            <a:extLst>
              <a:ext uri="{FF2B5EF4-FFF2-40B4-BE49-F238E27FC236}">
                <a16:creationId xmlns:a16="http://schemas.microsoft.com/office/drawing/2014/main" id="{3AAD822F-3074-7BF4-0A86-3B11027328B1}"/>
              </a:ext>
            </a:extLst>
          </p:cNvPr>
          <p:cNvSpPr txBox="1"/>
          <p:nvPr/>
        </p:nvSpPr>
        <p:spPr>
          <a:xfrm>
            <a:off x="2570465" y="3168111"/>
            <a:ext cx="4249435" cy="2554545"/>
          </a:xfrm>
          <a:prstGeom prst="rect">
            <a:avLst/>
          </a:prstGeom>
          <a:noFill/>
        </p:spPr>
        <p:txBody>
          <a:bodyPr wrap="square">
            <a:spAutoFit/>
          </a:bodyPr>
          <a:lstStyle/>
          <a:p>
            <a:r>
              <a:rPr lang="en-US" sz="3200" i="1" dirty="0">
                <a:solidFill>
                  <a:schemeClr val="bg1"/>
                </a:solidFill>
                <a:latin typeface="Montserrat" panose="00000500000000000000" pitchFamily="2" charset="0"/>
              </a:rPr>
              <a:t>Romans 1:8</a:t>
            </a:r>
          </a:p>
          <a:p>
            <a:r>
              <a:rPr lang="en-US" sz="3200" i="1" dirty="0">
                <a:solidFill>
                  <a:schemeClr val="bg1"/>
                </a:solidFill>
                <a:latin typeface="Montserrat" panose="00000500000000000000" pitchFamily="2" charset="0"/>
              </a:rPr>
              <a:t>Romans 16:3-16</a:t>
            </a:r>
          </a:p>
          <a:p>
            <a:r>
              <a:rPr lang="en-US" sz="3200" i="1" dirty="0">
                <a:solidFill>
                  <a:schemeClr val="bg1"/>
                </a:solidFill>
                <a:latin typeface="Montserrat" panose="00000500000000000000" pitchFamily="2" charset="0"/>
              </a:rPr>
              <a:t>1 Corinthians 7:4-7</a:t>
            </a:r>
          </a:p>
          <a:p>
            <a:r>
              <a:rPr lang="en-US" sz="3200" i="1" dirty="0">
                <a:solidFill>
                  <a:schemeClr val="bg1"/>
                </a:solidFill>
                <a:latin typeface="Montserrat" panose="00000500000000000000" pitchFamily="2" charset="0"/>
              </a:rPr>
              <a:t>Ephesians 1:15-16</a:t>
            </a:r>
          </a:p>
          <a:p>
            <a:r>
              <a:rPr lang="en-US" sz="3200" i="1" dirty="0">
                <a:solidFill>
                  <a:schemeClr val="bg1"/>
                </a:solidFill>
                <a:latin typeface="Montserrat" panose="00000500000000000000" pitchFamily="2" charset="0"/>
              </a:rPr>
              <a:t>Philippians 1:3</a:t>
            </a:r>
          </a:p>
        </p:txBody>
      </p:sp>
      <p:pic>
        <p:nvPicPr>
          <p:cNvPr id="2" name="Picture 1">
            <a:extLst>
              <a:ext uri="{FF2B5EF4-FFF2-40B4-BE49-F238E27FC236}">
                <a16:creationId xmlns:a16="http://schemas.microsoft.com/office/drawing/2014/main" id="{15DF2A26-6FF8-0C61-30B9-BA5D7DE35143}"/>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
        <p:nvSpPr>
          <p:cNvPr id="6" name="TextBox 5">
            <a:extLst>
              <a:ext uri="{FF2B5EF4-FFF2-40B4-BE49-F238E27FC236}">
                <a16:creationId xmlns:a16="http://schemas.microsoft.com/office/drawing/2014/main" id="{A60B9267-8D97-D064-6F21-A7FB7D25EB2F}"/>
              </a:ext>
            </a:extLst>
          </p:cNvPr>
          <p:cNvSpPr txBox="1"/>
          <p:nvPr/>
        </p:nvSpPr>
        <p:spPr>
          <a:xfrm>
            <a:off x="6819900" y="3168111"/>
            <a:ext cx="5915025" cy="2554545"/>
          </a:xfrm>
          <a:prstGeom prst="rect">
            <a:avLst/>
          </a:prstGeom>
          <a:noFill/>
        </p:spPr>
        <p:txBody>
          <a:bodyPr wrap="square">
            <a:spAutoFit/>
          </a:bodyPr>
          <a:lstStyle/>
          <a:p>
            <a:r>
              <a:rPr lang="en-US" sz="3200" i="1" dirty="0">
                <a:solidFill>
                  <a:schemeClr val="bg1"/>
                </a:solidFill>
                <a:latin typeface="Montserrat" panose="00000500000000000000" pitchFamily="2" charset="0"/>
              </a:rPr>
              <a:t>Colossians 1:3-8</a:t>
            </a:r>
          </a:p>
          <a:p>
            <a:r>
              <a:rPr lang="en-US" sz="3200" i="1" dirty="0">
                <a:solidFill>
                  <a:schemeClr val="bg1"/>
                </a:solidFill>
                <a:latin typeface="Montserrat" panose="00000500000000000000" pitchFamily="2" charset="0"/>
              </a:rPr>
              <a:t>1 Thessalonians 2:13-14</a:t>
            </a:r>
          </a:p>
          <a:p>
            <a:r>
              <a:rPr lang="en-US" sz="3200" i="1" dirty="0">
                <a:solidFill>
                  <a:schemeClr val="bg1"/>
                </a:solidFill>
                <a:latin typeface="Montserrat" panose="00000500000000000000" pitchFamily="2" charset="0"/>
              </a:rPr>
              <a:t>1 Thessalonians 3:8-9</a:t>
            </a:r>
          </a:p>
          <a:p>
            <a:r>
              <a:rPr lang="en-US" sz="3200" i="1" dirty="0">
                <a:solidFill>
                  <a:schemeClr val="bg1"/>
                </a:solidFill>
                <a:latin typeface="Montserrat" panose="00000500000000000000" pitchFamily="2" charset="0"/>
              </a:rPr>
              <a:t>2 Thessalonians 1:3</a:t>
            </a:r>
          </a:p>
          <a:p>
            <a:r>
              <a:rPr lang="en-US" sz="3200" i="1" dirty="0">
                <a:solidFill>
                  <a:schemeClr val="bg1"/>
                </a:solidFill>
                <a:latin typeface="Montserrat" panose="00000500000000000000" pitchFamily="2" charset="0"/>
              </a:rPr>
              <a:t>2 Thessalonians 2:13-15</a:t>
            </a:r>
            <a:endParaRPr lang="en-US" sz="2400" b="1" dirty="0">
              <a:solidFill>
                <a:schemeClr val="bg1"/>
              </a:solidFill>
            </a:endParaRPr>
          </a:p>
        </p:txBody>
      </p:sp>
    </p:spTree>
    <p:extLst>
      <p:ext uri="{BB962C8B-B14F-4D97-AF65-F5344CB8AC3E}">
        <p14:creationId xmlns:p14="http://schemas.microsoft.com/office/powerpoint/2010/main" val="359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00E6-5247-0247-3D45-2EDFFEEB04F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C332E0-2E6F-DDF6-9BB6-6A74B8BBAC19}"/>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
        <p:nvSpPr>
          <p:cNvPr id="5" name="TextBox 4">
            <a:extLst>
              <a:ext uri="{FF2B5EF4-FFF2-40B4-BE49-F238E27FC236}">
                <a16:creationId xmlns:a16="http://schemas.microsoft.com/office/drawing/2014/main" id="{1D984F92-3DD0-2899-F372-9B55105E5595}"/>
              </a:ext>
            </a:extLst>
          </p:cNvPr>
          <p:cNvSpPr txBox="1"/>
          <p:nvPr/>
        </p:nvSpPr>
        <p:spPr>
          <a:xfrm>
            <a:off x="272374" y="265264"/>
            <a:ext cx="11576728" cy="523220"/>
          </a:xfrm>
          <a:prstGeom prst="rect">
            <a:avLst/>
          </a:prstGeom>
          <a:noFill/>
        </p:spPr>
        <p:txBody>
          <a:bodyPr wrap="square">
            <a:spAutoFit/>
          </a:bodyPr>
          <a:lstStyle/>
          <a:p>
            <a:pPr>
              <a:spcBef>
                <a:spcPts val="600"/>
              </a:spcBef>
            </a:pPr>
            <a:r>
              <a:rPr lang="en-US" sz="2800" b="1" dirty="0">
                <a:solidFill>
                  <a:schemeClr val="accent3">
                    <a:lumMod val="20000"/>
                    <a:lumOff val="80000"/>
                  </a:schemeClr>
                </a:solidFill>
                <a:latin typeface="Montserrat" panose="00000500000000000000" pitchFamily="2" charset="0"/>
              </a:rPr>
              <a:t>He is thankful for . . . 		        He Commends them for . . .</a:t>
            </a:r>
            <a:endParaRPr lang="en-US" sz="2000" b="1" dirty="0">
              <a:solidFill>
                <a:schemeClr val="accent3">
                  <a:lumMod val="20000"/>
                  <a:lumOff val="80000"/>
                </a:schemeClr>
              </a:solidFill>
            </a:endParaRPr>
          </a:p>
        </p:txBody>
      </p:sp>
      <p:sp>
        <p:nvSpPr>
          <p:cNvPr id="8" name="TextBox 7">
            <a:extLst>
              <a:ext uri="{FF2B5EF4-FFF2-40B4-BE49-F238E27FC236}">
                <a16:creationId xmlns:a16="http://schemas.microsoft.com/office/drawing/2014/main" id="{AE59D4DE-1FAD-B467-246F-BDDA63679C35}"/>
              </a:ext>
            </a:extLst>
          </p:cNvPr>
          <p:cNvSpPr txBox="1"/>
          <p:nvPr/>
        </p:nvSpPr>
        <p:spPr>
          <a:xfrm>
            <a:off x="6400800" y="1076336"/>
            <a:ext cx="5836596" cy="3785652"/>
          </a:xfrm>
          <a:prstGeom prst="rect">
            <a:avLst/>
          </a:prstGeom>
          <a:noFill/>
        </p:spPr>
        <p:txBody>
          <a:bodyPr wrap="square">
            <a:spAutoFit/>
          </a:bodyPr>
          <a:lstStyle/>
          <a:p>
            <a:r>
              <a:rPr lang="en-US" sz="2400" b="0" i="0" u="none" strike="noStrike" baseline="0" dirty="0">
                <a:solidFill>
                  <a:schemeClr val="bg1"/>
                </a:solidFill>
                <a:latin typeface="Montserrat" panose="00000500000000000000" pitchFamily="2" charset="0"/>
              </a:rPr>
              <a:t>Working very hard </a:t>
            </a:r>
          </a:p>
          <a:p>
            <a:r>
              <a:rPr lang="en-US" sz="2400" b="0" i="0" u="none" strike="noStrike" baseline="0" dirty="0">
                <a:solidFill>
                  <a:schemeClr val="bg1"/>
                </a:solidFill>
                <a:latin typeface="Montserrat" panose="00000500000000000000" pitchFamily="2" charset="0"/>
              </a:rPr>
              <a:t>Being outstanding </a:t>
            </a:r>
          </a:p>
          <a:p>
            <a:r>
              <a:rPr lang="en-US" sz="2400" b="0" i="0" u="none" strike="noStrike" baseline="0" dirty="0">
                <a:solidFill>
                  <a:schemeClr val="bg1"/>
                </a:solidFill>
                <a:latin typeface="Montserrat" panose="00000500000000000000" pitchFamily="2" charset="0"/>
              </a:rPr>
              <a:t>Being tested and approved in Christ </a:t>
            </a:r>
          </a:p>
          <a:p>
            <a:r>
              <a:rPr lang="en-US" sz="2400" b="0" i="0" u="none" strike="noStrike" baseline="0" dirty="0">
                <a:solidFill>
                  <a:schemeClr val="bg1"/>
                </a:solidFill>
                <a:latin typeface="Montserrat" panose="00000500000000000000" pitchFamily="2" charset="0"/>
              </a:rPr>
              <a:t>Remembering his teachings </a:t>
            </a:r>
          </a:p>
          <a:p>
            <a:r>
              <a:rPr lang="en-US" sz="2400" b="0" i="0" u="none" strike="noStrike" baseline="0" dirty="0">
                <a:solidFill>
                  <a:schemeClr val="bg1"/>
                </a:solidFill>
                <a:latin typeface="Montserrat" panose="00000500000000000000" pitchFamily="2" charset="0"/>
              </a:rPr>
              <a:t>Their faith in Jesus </a:t>
            </a:r>
          </a:p>
          <a:p>
            <a:r>
              <a:rPr lang="en-US" sz="2400" b="0" i="0" u="none" strike="noStrike" baseline="0" dirty="0">
                <a:solidFill>
                  <a:schemeClr val="bg1"/>
                </a:solidFill>
                <a:latin typeface="Montserrat" panose="00000500000000000000" pitchFamily="2" charset="0"/>
              </a:rPr>
              <a:t>Their love for the saints </a:t>
            </a:r>
          </a:p>
          <a:p>
            <a:r>
              <a:rPr lang="en-US" sz="2400" b="0" i="0" u="none" strike="noStrike" baseline="0" dirty="0">
                <a:solidFill>
                  <a:schemeClr val="bg1"/>
                </a:solidFill>
                <a:latin typeface="Montserrat" panose="00000500000000000000" pitchFamily="2" charset="0"/>
              </a:rPr>
              <a:t>Their faith and love </a:t>
            </a:r>
          </a:p>
          <a:p>
            <a:r>
              <a:rPr lang="en-US" sz="2400" b="0" i="0" u="none" strike="noStrike" baseline="0" dirty="0">
                <a:solidFill>
                  <a:schemeClr val="bg1"/>
                </a:solidFill>
                <a:latin typeface="Montserrat" panose="00000500000000000000" pitchFamily="2" charset="0"/>
              </a:rPr>
              <a:t>Their partnership in the Gospel </a:t>
            </a:r>
          </a:p>
          <a:p>
            <a:r>
              <a:rPr lang="en-US" sz="2400" b="0" i="0" u="none" strike="noStrike" baseline="0" dirty="0">
                <a:solidFill>
                  <a:schemeClr val="bg1"/>
                </a:solidFill>
                <a:latin typeface="Montserrat" panose="00000500000000000000" pitchFamily="2" charset="0"/>
              </a:rPr>
              <a:t>Gospel is spreading through them </a:t>
            </a:r>
          </a:p>
          <a:p>
            <a:r>
              <a:rPr lang="en-US" sz="2400" b="0" i="0" u="none" strike="noStrike" baseline="0" dirty="0">
                <a:solidFill>
                  <a:schemeClr val="bg1"/>
                </a:solidFill>
                <a:latin typeface="Montserrat" panose="00000500000000000000" pitchFamily="2" charset="0"/>
              </a:rPr>
              <a:t>Standing firm </a:t>
            </a:r>
          </a:p>
        </p:txBody>
      </p:sp>
      <p:sp>
        <p:nvSpPr>
          <p:cNvPr id="10" name="TextBox 9">
            <a:extLst>
              <a:ext uri="{FF2B5EF4-FFF2-40B4-BE49-F238E27FC236}">
                <a16:creationId xmlns:a16="http://schemas.microsoft.com/office/drawing/2014/main" id="{61CBF87F-CEC0-9225-EC92-A6BB678F62A2}"/>
              </a:ext>
            </a:extLst>
          </p:cNvPr>
          <p:cNvSpPr txBox="1"/>
          <p:nvPr/>
        </p:nvSpPr>
        <p:spPr>
          <a:xfrm>
            <a:off x="272374" y="969727"/>
            <a:ext cx="6575898" cy="3416320"/>
          </a:xfrm>
          <a:prstGeom prst="rect">
            <a:avLst/>
          </a:prstGeom>
          <a:noFill/>
        </p:spPr>
        <p:txBody>
          <a:bodyPr wrap="square">
            <a:spAutoFit/>
          </a:bodyPr>
          <a:lstStyle/>
          <a:p>
            <a:r>
              <a:rPr lang="en-US" sz="2400" b="0" i="0" u="none" strike="noStrike" baseline="0" dirty="0">
                <a:solidFill>
                  <a:schemeClr val="bg1"/>
                </a:solidFill>
                <a:latin typeface="Montserrat" panose="00000500000000000000" pitchFamily="2" charset="0"/>
              </a:rPr>
              <a:t>Their faith </a:t>
            </a:r>
          </a:p>
          <a:p>
            <a:r>
              <a:rPr lang="en-US" sz="2400" b="0" i="0" u="none" strike="noStrike" baseline="0" dirty="0">
                <a:solidFill>
                  <a:schemeClr val="bg1"/>
                </a:solidFill>
                <a:latin typeface="Montserrat" panose="00000500000000000000" pitchFamily="2" charset="0"/>
              </a:rPr>
              <a:t>Saving his life </a:t>
            </a:r>
          </a:p>
          <a:p>
            <a:r>
              <a:rPr lang="en-US" sz="2400" b="0" i="0" u="none" strike="noStrike" baseline="0" dirty="0">
                <a:solidFill>
                  <a:schemeClr val="bg1"/>
                </a:solidFill>
                <a:latin typeface="Montserrat" panose="00000500000000000000" pitchFamily="2" charset="0"/>
              </a:rPr>
              <a:t>The first convert in Asia </a:t>
            </a:r>
          </a:p>
          <a:p>
            <a:r>
              <a:rPr lang="en-US" sz="2400" b="0" i="0" u="none" strike="noStrike" baseline="0" dirty="0">
                <a:solidFill>
                  <a:schemeClr val="bg1"/>
                </a:solidFill>
                <a:latin typeface="Montserrat" panose="00000500000000000000" pitchFamily="2" charset="0"/>
              </a:rPr>
              <a:t>God’s grace in them </a:t>
            </a:r>
          </a:p>
          <a:p>
            <a:r>
              <a:rPr lang="en-US" sz="2400" b="0" i="0" u="none" strike="noStrike" baseline="0" dirty="0">
                <a:solidFill>
                  <a:schemeClr val="bg1"/>
                </a:solidFill>
                <a:latin typeface="Montserrat" panose="00000500000000000000" pitchFamily="2" charset="0"/>
              </a:rPr>
              <a:t>Spiritual gifts </a:t>
            </a:r>
          </a:p>
          <a:p>
            <a:r>
              <a:rPr lang="en-US" sz="2400" b="0" i="0" u="none" strike="noStrike" baseline="0" dirty="0">
                <a:solidFill>
                  <a:schemeClr val="bg1"/>
                </a:solidFill>
                <a:latin typeface="Montserrat" panose="00000500000000000000" pitchFamily="2" charset="0"/>
              </a:rPr>
              <a:t>Their concern for Titus and Paul </a:t>
            </a:r>
          </a:p>
          <a:p>
            <a:r>
              <a:rPr lang="en-US" sz="2400" b="0" i="0" u="none" strike="noStrike" baseline="0" dirty="0">
                <a:solidFill>
                  <a:schemeClr val="bg1"/>
                </a:solidFill>
                <a:latin typeface="Montserrat" panose="00000500000000000000" pitchFamily="2" charset="0"/>
              </a:rPr>
              <a:t>Accepted Word as from God </a:t>
            </a:r>
          </a:p>
          <a:p>
            <a:r>
              <a:rPr lang="en-US" sz="2400" b="0" i="0" u="none" strike="noStrike" baseline="0" dirty="0">
                <a:solidFill>
                  <a:schemeClr val="bg1"/>
                </a:solidFill>
                <a:latin typeface="Montserrat" panose="00000500000000000000" pitchFamily="2" charset="0"/>
              </a:rPr>
              <a:t>Faith growing </a:t>
            </a:r>
          </a:p>
          <a:p>
            <a:r>
              <a:rPr lang="en-US" sz="2400" b="0" i="0" u="none" strike="noStrike" baseline="0" dirty="0">
                <a:solidFill>
                  <a:schemeClr val="bg1"/>
                </a:solidFill>
                <a:latin typeface="Montserrat" panose="00000500000000000000" pitchFamily="2" charset="0"/>
              </a:rPr>
              <a:t>Love increasing </a:t>
            </a:r>
          </a:p>
        </p:txBody>
      </p:sp>
    </p:spTree>
    <p:extLst>
      <p:ext uri="{BB962C8B-B14F-4D97-AF65-F5344CB8AC3E}">
        <p14:creationId xmlns:p14="http://schemas.microsoft.com/office/powerpoint/2010/main" val="39952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C492-15B5-2F4D-219A-3F236B3B30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21EFEB1-A71D-F97C-2308-C22DD0B2D7A6}"/>
              </a:ext>
            </a:extLst>
          </p:cNvPr>
          <p:cNvSpPr txBox="1"/>
          <p:nvPr/>
        </p:nvSpPr>
        <p:spPr>
          <a:xfrm>
            <a:off x="259080" y="54573"/>
            <a:ext cx="11932920" cy="4302524"/>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How about it?</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Do we sound like that? </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Are we </a:t>
            </a:r>
            <a:r>
              <a:rPr lang="en-US" sz="3200" b="1" dirty="0">
                <a:solidFill>
                  <a:schemeClr val="tx2">
                    <a:lumMod val="25000"/>
                    <a:lumOff val="75000"/>
                  </a:schemeClr>
                </a:solidFill>
                <a:effectLst>
                  <a:outerShdw blurRad="38100" dist="38100" dir="2700000" algn="tl">
                    <a:srgbClr val="000000">
                      <a:alpha val="43137"/>
                    </a:srgbClr>
                  </a:outerShdw>
                </a:effectLst>
              </a:rPr>
              <a:t>encouraging</a:t>
            </a:r>
            <a:r>
              <a:rPr lang="en-US" sz="3200" b="1" dirty="0">
                <a:solidFill>
                  <a:schemeClr val="bg1"/>
                </a:solidFill>
                <a:effectLst>
                  <a:outerShdw blurRad="38100" dist="38100" dir="2700000" algn="tl">
                    <a:srgbClr val="000000">
                      <a:alpha val="43137"/>
                    </a:srgbClr>
                  </a:outerShdw>
                </a:effectLst>
              </a:rPr>
              <a:t> people? </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Are we </a:t>
            </a:r>
            <a:r>
              <a:rPr lang="en-US" sz="3200" b="1" dirty="0">
                <a:solidFill>
                  <a:schemeClr val="tx2">
                    <a:lumMod val="25000"/>
                    <a:lumOff val="75000"/>
                  </a:schemeClr>
                </a:solidFill>
                <a:effectLst>
                  <a:outerShdw blurRad="38100" dist="38100" dir="2700000" algn="tl">
                    <a:srgbClr val="000000">
                      <a:alpha val="43137"/>
                    </a:srgbClr>
                  </a:outerShdw>
                </a:effectLst>
              </a:rPr>
              <a:t>thanking</a:t>
            </a:r>
            <a:r>
              <a:rPr lang="en-US" sz="3200" b="1" dirty="0">
                <a:solidFill>
                  <a:schemeClr val="bg1"/>
                </a:solidFill>
                <a:effectLst>
                  <a:outerShdw blurRad="38100" dist="38100" dir="2700000" algn="tl">
                    <a:srgbClr val="000000">
                      <a:alpha val="43137"/>
                    </a:srgbClr>
                  </a:outerShdw>
                </a:effectLst>
              </a:rPr>
              <a:t> them for the ministry they’ve had in our lives and the lives of others?</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Are we </a:t>
            </a:r>
            <a:r>
              <a:rPr lang="en-US" sz="3200" b="1" dirty="0">
                <a:solidFill>
                  <a:schemeClr val="tx2">
                    <a:lumMod val="25000"/>
                    <a:lumOff val="75000"/>
                  </a:schemeClr>
                </a:solidFill>
                <a:effectLst>
                  <a:outerShdw blurRad="38100" dist="38100" dir="2700000" algn="tl">
                    <a:srgbClr val="000000">
                      <a:alpha val="43137"/>
                    </a:srgbClr>
                  </a:outerShdw>
                </a:effectLst>
              </a:rPr>
              <a:t>commending</a:t>
            </a:r>
            <a:r>
              <a:rPr lang="en-US" sz="3200" b="1" dirty="0">
                <a:solidFill>
                  <a:schemeClr val="bg1"/>
                </a:solidFill>
                <a:effectLst>
                  <a:outerShdw blurRad="38100" dist="38100" dir="2700000" algn="tl">
                    <a:srgbClr val="000000">
                      <a:alpha val="43137"/>
                    </a:srgbClr>
                  </a:outerShdw>
                </a:effectLst>
              </a:rPr>
              <a:t> them before others? </a:t>
            </a:r>
          </a:p>
        </p:txBody>
      </p:sp>
      <p:pic>
        <p:nvPicPr>
          <p:cNvPr id="2" name="Picture 1">
            <a:extLst>
              <a:ext uri="{FF2B5EF4-FFF2-40B4-BE49-F238E27FC236}">
                <a16:creationId xmlns:a16="http://schemas.microsoft.com/office/drawing/2014/main" id="{ED1CA91D-87B7-DC39-7F9D-A8AD9FBE7719}"/>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Tree>
    <p:extLst>
      <p:ext uri="{BB962C8B-B14F-4D97-AF65-F5344CB8AC3E}">
        <p14:creationId xmlns:p14="http://schemas.microsoft.com/office/powerpoint/2010/main" val="29306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99214-80AB-C309-0A35-C515E3D7AA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AD25F7-9236-C05F-4B6F-4672186CFCC2}"/>
              </a:ext>
            </a:extLst>
          </p:cNvPr>
          <p:cNvSpPr txBox="1"/>
          <p:nvPr/>
        </p:nvSpPr>
        <p:spPr>
          <a:xfrm>
            <a:off x="259080" y="54573"/>
            <a:ext cx="11932920" cy="4167103"/>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Sometimes we get the idea that if we speak too highly of others, we are downplaying our own importance. </a:t>
            </a:r>
          </a:p>
          <a:p>
            <a:pPr>
              <a:lnSpc>
                <a:spcPct val="110000"/>
              </a:lnSpc>
            </a:pPr>
            <a:endParaRPr lang="en-US" sz="16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That is tragic. </a:t>
            </a:r>
          </a:p>
          <a:p>
            <a:pPr>
              <a:lnSpc>
                <a:spcPct val="110000"/>
              </a:lnSpc>
            </a:pPr>
            <a:endParaRPr lang="en-US" sz="16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Be happy when others shine; thank God for it and let them know that they are appreciated. </a:t>
            </a:r>
          </a:p>
          <a:p>
            <a:pPr>
              <a:lnSpc>
                <a:spcPct val="110000"/>
              </a:lnSpc>
            </a:pPr>
            <a:endParaRPr lang="en-US" sz="16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We also need to be praying for our people.</a:t>
            </a:r>
          </a:p>
        </p:txBody>
      </p:sp>
      <p:pic>
        <p:nvPicPr>
          <p:cNvPr id="2" name="Picture 1">
            <a:extLst>
              <a:ext uri="{FF2B5EF4-FFF2-40B4-BE49-F238E27FC236}">
                <a16:creationId xmlns:a16="http://schemas.microsoft.com/office/drawing/2014/main" id="{FDC2795E-D1B7-303F-C29E-F9F54B5B7098}"/>
              </a:ext>
            </a:extLst>
          </p:cNvPr>
          <p:cNvPicPr>
            <a:picLocks noChangeAspect="1"/>
          </p:cNvPicPr>
          <p:nvPr/>
        </p:nvPicPr>
        <p:blipFill>
          <a:blip r:embed="rId2"/>
          <a:srcRect l="15333" t="29111" r="21704"/>
          <a:stretch>
            <a:fillRect/>
          </a:stretch>
        </p:blipFill>
        <p:spPr>
          <a:xfrm>
            <a:off x="-962646" y="4180113"/>
            <a:ext cx="3495011" cy="2623314"/>
          </a:xfrm>
          <a:prstGeom prst="ellipse">
            <a:avLst/>
          </a:prstGeom>
          <a:ln>
            <a:noFill/>
          </a:ln>
          <a:effectLst>
            <a:softEdge rad="112500"/>
          </a:effectLst>
        </p:spPr>
      </p:pic>
    </p:spTree>
    <p:extLst>
      <p:ext uri="{BB962C8B-B14F-4D97-AF65-F5344CB8AC3E}">
        <p14:creationId xmlns:p14="http://schemas.microsoft.com/office/powerpoint/2010/main" val="287053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22A87-1110-0809-AD65-35FEB04319E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87D3830-3258-6CB2-C4DD-700D3B0C574D}"/>
              </a:ext>
            </a:extLst>
          </p:cNvPr>
          <p:cNvSpPr txBox="1"/>
          <p:nvPr/>
        </p:nvSpPr>
        <p:spPr>
          <a:xfrm>
            <a:off x="6038186" y="863231"/>
            <a:ext cx="5782339" cy="2265748"/>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Pray for  your trainees</a:t>
            </a:r>
          </a:p>
          <a:p>
            <a:pPr>
              <a:lnSpc>
                <a:spcPct val="120000"/>
              </a:lnSpc>
            </a:pPr>
            <a:r>
              <a:rPr lang="en-US" sz="4000" b="1" dirty="0">
                <a:solidFill>
                  <a:schemeClr val="bg1"/>
                </a:solidFill>
                <a:effectLst>
                  <a:outerShdw blurRad="38100" dist="38100" dir="2700000" algn="tl">
                    <a:srgbClr val="000000">
                      <a:alpha val="43137"/>
                    </a:srgbClr>
                  </a:outerShdw>
                </a:effectLst>
              </a:rPr>
              <a:t>and let them know of</a:t>
            </a:r>
          </a:p>
          <a:p>
            <a:pPr>
              <a:lnSpc>
                <a:spcPct val="120000"/>
              </a:lnSpc>
            </a:pPr>
            <a:r>
              <a:rPr lang="en-US" sz="4000" b="1" dirty="0">
                <a:solidFill>
                  <a:schemeClr val="bg1"/>
                </a:solidFill>
                <a:effectLst>
                  <a:outerShdw blurRad="38100" dist="38100" dir="2700000" algn="tl">
                    <a:srgbClr val="000000">
                      <a:alpha val="43137"/>
                    </a:srgbClr>
                  </a:outerShdw>
                </a:effectLst>
              </a:rPr>
              <a:t>prayers. </a:t>
            </a:r>
          </a:p>
        </p:txBody>
      </p:sp>
      <p:pic>
        <p:nvPicPr>
          <p:cNvPr id="4" name="Picture 3">
            <a:extLst>
              <a:ext uri="{FF2B5EF4-FFF2-40B4-BE49-F238E27FC236}">
                <a16:creationId xmlns:a16="http://schemas.microsoft.com/office/drawing/2014/main" id="{BD3DC67E-590A-199E-00F3-43CA468FA055}"/>
              </a:ext>
            </a:extLst>
          </p:cNvPr>
          <p:cNvPicPr>
            <a:picLocks noChangeAspect="1"/>
          </p:cNvPicPr>
          <p:nvPr/>
        </p:nvPicPr>
        <p:blipFill>
          <a:blip r:embed="rId2"/>
          <a:stretch>
            <a:fillRect/>
          </a:stretch>
        </p:blipFill>
        <p:spPr>
          <a:xfrm>
            <a:off x="4542674" y="1079870"/>
            <a:ext cx="1186244" cy="1666673"/>
          </a:xfrm>
          <a:prstGeom prst="rect">
            <a:avLst/>
          </a:prstGeom>
        </p:spPr>
      </p:pic>
      <p:pic>
        <p:nvPicPr>
          <p:cNvPr id="8" name="Picture 7">
            <a:extLst>
              <a:ext uri="{FF2B5EF4-FFF2-40B4-BE49-F238E27FC236}">
                <a16:creationId xmlns:a16="http://schemas.microsoft.com/office/drawing/2014/main" id="{1EB983E9-9066-2D7C-6454-D7FE09C28DEC}"/>
              </a:ext>
            </a:extLst>
          </p:cNvPr>
          <p:cNvPicPr>
            <a:picLocks noChangeAspect="1"/>
          </p:cNvPicPr>
          <p:nvPr/>
        </p:nvPicPr>
        <p:blipFill>
          <a:blip r:embed="rId3"/>
          <a:stretch>
            <a:fillRect/>
          </a:stretch>
        </p:blipFill>
        <p:spPr>
          <a:xfrm>
            <a:off x="85725" y="1796080"/>
            <a:ext cx="4924424" cy="4916963"/>
          </a:xfrm>
          <a:prstGeom prst="ellipse">
            <a:avLst/>
          </a:prstGeom>
          <a:ln>
            <a:noFill/>
          </a:ln>
          <a:effectLst>
            <a:softEdge rad="112500"/>
          </a:effectLst>
        </p:spPr>
      </p:pic>
    </p:spTree>
    <p:extLst>
      <p:ext uri="{BB962C8B-B14F-4D97-AF65-F5344CB8AC3E}">
        <p14:creationId xmlns:p14="http://schemas.microsoft.com/office/powerpoint/2010/main" val="2587684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8D42D-06E5-646D-4835-8EFECDBD36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CBFE5F-990F-1F4F-3B6A-22EA1BED02F4}"/>
              </a:ext>
            </a:extLst>
          </p:cNvPr>
          <p:cNvSpPr txBox="1"/>
          <p:nvPr/>
        </p:nvSpPr>
        <p:spPr>
          <a:xfrm>
            <a:off x="259080" y="54573"/>
            <a:ext cx="11932920" cy="2542043"/>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Almost as often as he </a:t>
            </a:r>
            <a:r>
              <a:rPr lang="en-US" sz="3200" b="1" dirty="0">
                <a:solidFill>
                  <a:schemeClr val="tx2">
                    <a:lumMod val="25000"/>
                    <a:lumOff val="75000"/>
                  </a:schemeClr>
                </a:solidFill>
                <a:effectLst>
                  <a:outerShdw blurRad="38100" dist="38100" dir="2700000" algn="tl">
                    <a:srgbClr val="000000">
                      <a:alpha val="43137"/>
                    </a:srgbClr>
                  </a:outerShdw>
                </a:effectLst>
              </a:rPr>
              <a:t>encouraged</a:t>
            </a:r>
            <a:r>
              <a:rPr lang="en-US" sz="3200" b="1" dirty="0">
                <a:solidFill>
                  <a:schemeClr val="bg1"/>
                </a:solidFill>
                <a:effectLst>
                  <a:outerShdw blurRad="38100" dist="38100" dir="2700000" algn="tl">
                    <a:srgbClr val="000000">
                      <a:alpha val="43137"/>
                    </a:srgbClr>
                  </a:outerShdw>
                </a:effectLst>
              </a:rPr>
              <a:t> his disciples, Paul told them of his </a:t>
            </a:r>
            <a:r>
              <a:rPr lang="en-US" sz="3200" b="1" dirty="0">
                <a:solidFill>
                  <a:schemeClr val="accent3">
                    <a:lumMod val="60000"/>
                    <a:lumOff val="40000"/>
                  </a:schemeClr>
                </a:solidFill>
                <a:effectLst>
                  <a:outerShdw blurRad="38100" dist="38100" dir="2700000" algn="tl">
                    <a:srgbClr val="000000">
                      <a:alpha val="43137"/>
                    </a:srgbClr>
                  </a:outerShdw>
                </a:effectLst>
              </a:rPr>
              <a:t>prayers</a:t>
            </a:r>
            <a:r>
              <a:rPr lang="en-US" sz="3200" b="1" dirty="0">
                <a:solidFill>
                  <a:schemeClr val="bg1"/>
                </a:solidFill>
                <a:effectLst>
                  <a:outerShdw blurRad="38100" dist="38100" dir="2700000" algn="tl">
                    <a:srgbClr val="000000">
                      <a:alpha val="43137"/>
                    </a:srgbClr>
                  </a:outerShdw>
                </a:effectLst>
              </a:rPr>
              <a:t> for them. There is a lot to be gained by studying the content (the what) of Paul’s prayers.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He </a:t>
            </a:r>
            <a:r>
              <a:rPr lang="en-US" sz="3200" b="1" dirty="0">
                <a:solidFill>
                  <a:schemeClr val="accent3">
                    <a:lumMod val="60000"/>
                    <a:lumOff val="40000"/>
                  </a:schemeClr>
                </a:solidFill>
                <a:effectLst>
                  <a:outerShdw blurRad="38100" dist="38100" dir="2700000" algn="tl">
                    <a:srgbClr val="000000">
                      <a:alpha val="43137"/>
                    </a:srgbClr>
                  </a:outerShdw>
                </a:effectLst>
              </a:rPr>
              <a:t>prays</a:t>
            </a:r>
            <a:r>
              <a:rPr lang="en-US" sz="3200" b="1" dirty="0">
                <a:solidFill>
                  <a:schemeClr val="bg1"/>
                </a:solidFill>
                <a:effectLst>
                  <a:outerShdw blurRad="38100" dist="38100" dir="2700000" algn="tl">
                    <a:srgbClr val="000000">
                      <a:alpha val="43137"/>
                    </a:srgbClr>
                  </a:outerShdw>
                </a:effectLst>
              </a:rPr>
              <a:t> . . .</a:t>
            </a:r>
          </a:p>
        </p:txBody>
      </p:sp>
      <p:sp>
        <p:nvSpPr>
          <p:cNvPr id="3" name="TextBox 2">
            <a:extLst>
              <a:ext uri="{FF2B5EF4-FFF2-40B4-BE49-F238E27FC236}">
                <a16:creationId xmlns:a16="http://schemas.microsoft.com/office/drawing/2014/main" id="{F93AF26B-5621-D74F-439E-00326A1B74C8}"/>
              </a:ext>
            </a:extLst>
          </p:cNvPr>
          <p:cNvSpPr txBox="1"/>
          <p:nvPr/>
        </p:nvSpPr>
        <p:spPr>
          <a:xfrm>
            <a:off x="521970" y="3113722"/>
            <a:ext cx="11148060" cy="1077218"/>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that his people would gain the spirit of wisdom and revelation so that they might know Him better...</a:t>
            </a:r>
            <a:r>
              <a:rPr lang="en-US" sz="3200" i="1" u="none" strike="noStrike" baseline="0" dirty="0">
                <a:solidFill>
                  <a:schemeClr val="bg1"/>
                </a:solidFill>
                <a:latin typeface="Montserrat" panose="00000500000000000000" pitchFamily="2" charset="0"/>
              </a:rPr>
              <a:t> </a:t>
            </a:r>
          </a:p>
        </p:txBody>
      </p:sp>
      <p:pic>
        <p:nvPicPr>
          <p:cNvPr id="2" name="Picture 1">
            <a:extLst>
              <a:ext uri="{FF2B5EF4-FFF2-40B4-BE49-F238E27FC236}">
                <a16:creationId xmlns:a16="http://schemas.microsoft.com/office/drawing/2014/main" id="{46526D0B-7326-213D-44EC-0087D9E5AE6E}"/>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2260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86EB0-451A-A743-DB01-5670C40446F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5B52A7C-FAC1-6369-59A6-AD0A74FFE0EE}"/>
              </a:ext>
            </a:extLst>
          </p:cNvPr>
          <p:cNvSpPr txBox="1"/>
          <p:nvPr/>
        </p:nvSpPr>
        <p:spPr>
          <a:xfrm>
            <a:off x="259080" y="54573"/>
            <a:ext cx="11932920" cy="2542043"/>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Almost as often as he encouraged his disciples, Paul told them of his </a:t>
            </a:r>
            <a:r>
              <a:rPr lang="en-US" sz="3200" b="1" dirty="0">
                <a:solidFill>
                  <a:schemeClr val="accent3">
                    <a:lumMod val="60000"/>
                    <a:lumOff val="40000"/>
                  </a:schemeClr>
                </a:solidFill>
                <a:effectLst>
                  <a:outerShdw blurRad="38100" dist="38100" dir="2700000" algn="tl">
                    <a:srgbClr val="000000">
                      <a:alpha val="43137"/>
                    </a:srgbClr>
                  </a:outerShdw>
                </a:effectLst>
              </a:rPr>
              <a:t>prayers</a:t>
            </a:r>
            <a:r>
              <a:rPr lang="en-US" sz="3200" b="1" dirty="0">
                <a:solidFill>
                  <a:schemeClr val="bg1"/>
                </a:solidFill>
                <a:effectLst>
                  <a:outerShdw blurRad="38100" dist="38100" dir="2700000" algn="tl">
                    <a:srgbClr val="000000">
                      <a:alpha val="43137"/>
                    </a:srgbClr>
                  </a:outerShdw>
                </a:effectLst>
              </a:rPr>
              <a:t> for them. There is a lot to be gained by studying the content (the what) of Paul’s prayers.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He </a:t>
            </a:r>
            <a:r>
              <a:rPr lang="en-US" sz="3200" b="1" dirty="0">
                <a:solidFill>
                  <a:schemeClr val="accent3">
                    <a:lumMod val="60000"/>
                    <a:lumOff val="40000"/>
                  </a:schemeClr>
                </a:solidFill>
                <a:effectLst>
                  <a:outerShdw blurRad="38100" dist="38100" dir="2700000" algn="tl">
                    <a:srgbClr val="000000">
                      <a:alpha val="43137"/>
                    </a:srgbClr>
                  </a:outerShdw>
                </a:effectLst>
              </a:rPr>
              <a:t>prays</a:t>
            </a:r>
            <a:r>
              <a:rPr lang="en-US" sz="3200" b="1" dirty="0">
                <a:solidFill>
                  <a:schemeClr val="bg1"/>
                </a:solidFill>
                <a:effectLst>
                  <a:outerShdw blurRad="38100" dist="38100" dir="2700000" algn="tl">
                    <a:srgbClr val="000000">
                      <a:alpha val="43137"/>
                    </a:srgbClr>
                  </a:outerShdw>
                </a:effectLst>
              </a:rPr>
              <a:t> . . .</a:t>
            </a:r>
          </a:p>
        </p:txBody>
      </p:sp>
      <p:sp>
        <p:nvSpPr>
          <p:cNvPr id="3" name="TextBox 2">
            <a:extLst>
              <a:ext uri="{FF2B5EF4-FFF2-40B4-BE49-F238E27FC236}">
                <a16:creationId xmlns:a16="http://schemas.microsoft.com/office/drawing/2014/main" id="{9692D8B4-FF75-7CBA-A0CB-FF15FE03477C}"/>
              </a:ext>
            </a:extLst>
          </p:cNvPr>
          <p:cNvSpPr txBox="1"/>
          <p:nvPr/>
        </p:nvSpPr>
        <p:spPr>
          <a:xfrm>
            <a:off x="521970" y="3113722"/>
            <a:ext cx="11148060" cy="2062103"/>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that the eyes of their heart would be enlightened so they might know the hope of their calling, the riches    </a:t>
            </a:r>
          </a:p>
          <a:p>
            <a:pPr algn="ctr"/>
            <a:r>
              <a:rPr lang="en-US" sz="3200" i="1" dirty="0">
                <a:solidFill>
                  <a:schemeClr val="bg1"/>
                </a:solidFill>
                <a:latin typeface="Montserrat" panose="00000500000000000000" pitchFamily="2" charset="0"/>
              </a:rPr>
              <a:t>        of their inheritance and the power God expends for them...</a:t>
            </a:r>
            <a:endParaRPr lang="en-US" sz="3200" i="1" u="none" strike="noStrike" baseline="0" dirty="0">
              <a:solidFill>
                <a:schemeClr val="bg1"/>
              </a:solidFill>
              <a:latin typeface="Montserrat" panose="00000500000000000000" pitchFamily="2" charset="0"/>
            </a:endParaRPr>
          </a:p>
        </p:txBody>
      </p:sp>
      <p:pic>
        <p:nvPicPr>
          <p:cNvPr id="2" name="Picture 1">
            <a:extLst>
              <a:ext uri="{FF2B5EF4-FFF2-40B4-BE49-F238E27FC236}">
                <a16:creationId xmlns:a16="http://schemas.microsoft.com/office/drawing/2014/main" id="{F1A10CB5-0A7E-B727-94C6-63B4E3989E24}"/>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16363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5364480" y="125958"/>
            <a:ext cx="6741609" cy="3823291"/>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If you look in your dictionary for the word “mentalize” you may not find it. As this session was developed on the computer, red, squiggly lines showed up all over the place! </a:t>
            </a:r>
          </a:p>
        </p:txBody>
      </p:sp>
      <p:pic>
        <p:nvPicPr>
          <p:cNvPr id="3" name="Picture 2">
            <a:extLst>
              <a:ext uri="{FF2B5EF4-FFF2-40B4-BE49-F238E27FC236}">
                <a16:creationId xmlns:a16="http://schemas.microsoft.com/office/drawing/2014/main" id="{02776A0A-7689-9D5E-CC0C-B6A3582D238A}"/>
              </a:ext>
            </a:extLst>
          </p:cNvPr>
          <p:cNvPicPr>
            <a:picLocks noChangeAspect="1"/>
          </p:cNvPicPr>
          <p:nvPr/>
        </p:nvPicPr>
        <p:blipFill>
          <a:blip r:embed="rId2"/>
          <a:stretch>
            <a:fillRect/>
          </a:stretch>
        </p:blipFill>
        <p:spPr>
          <a:xfrm>
            <a:off x="0" y="0"/>
            <a:ext cx="5216652" cy="6858000"/>
          </a:xfrm>
          <a:prstGeom prst="rect">
            <a:avLst/>
          </a:prstGeom>
        </p:spPr>
      </p:pic>
      <p:sp>
        <p:nvSpPr>
          <p:cNvPr id="4" name="TextBox 3">
            <a:extLst>
              <a:ext uri="{FF2B5EF4-FFF2-40B4-BE49-F238E27FC236}">
                <a16:creationId xmlns:a16="http://schemas.microsoft.com/office/drawing/2014/main" id="{AB6B811C-BFFF-01D5-6EA7-92D5D486E0A5}"/>
              </a:ext>
            </a:extLst>
          </p:cNvPr>
          <p:cNvSpPr txBox="1"/>
          <p:nvPr/>
        </p:nvSpPr>
        <p:spPr>
          <a:xfrm>
            <a:off x="5364480" y="4210278"/>
            <a:ext cx="6741609" cy="2567562"/>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The word is transliterated from the Portuguese word </a:t>
            </a:r>
            <a:r>
              <a:rPr lang="en-US" sz="3400" b="1" i="1" dirty="0" err="1">
                <a:solidFill>
                  <a:schemeClr val="bg1"/>
                </a:solidFill>
                <a:effectLst>
                  <a:outerShdw blurRad="38100" dist="38100" dir="2700000" algn="tl">
                    <a:srgbClr val="000000">
                      <a:alpha val="43137"/>
                    </a:srgbClr>
                  </a:outerShdw>
                </a:effectLst>
              </a:rPr>
              <a:t>mentalizar</a:t>
            </a:r>
            <a:r>
              <a:rPr lang="en-US" sz="3400" b="1" dirty="0">
                <a:solidFill>
                  <a:schemeClr val="bg1"/>
                </a:solidFill>
                <a:effectLst>
                  <a:outerShdw blurRad="38100" dist="38100" dir="2700000" algn="tl">
                    <a:srgbClr val="000000">
                      <a:alpha val="43137"/>
                    </a:srgbClr>
                  </a:outerShdw>
                </a:effectLst>
              </a:rPr>
              <a:t>, which simply means to </a:t>
            </a:r>
            <a:r>
              <a:rPr lang="en-US" sz="3400" b="1" i="1" dirty="0">
                <a:solidFill>
                  <a:schemeClr val="tx2">
                    <a:lumMod val="25000"/>
                    <a:lumOff val="75000"/>
                  </a:schemeClr>
                </a:solidFill>
                <a:effectLst>
                  <a:outerShdw blurRad="38100" dist="38100" dir="2700000" algn="tl">
                    <a:srgbClr val="000000">
                      <a:alpha val="43137"/>
                    </a:srgbClr>
                  </a:outerShdw>
                </a:effectLst>
              </a:rPr>
              <a:t>develop a mind-set</a:t>
            </a:r>
            <a:r>
              <a:rPr lang="en-US" sz="34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821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06A1B-7F7E-76F3-B4D8-6737E1E67E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2EC3AE-382A-3D83-7B51-8DD5198511E0}"/>
              </a:ext>
            </a:extLst>
          </p:cNvPr>
          <p:cNvSpPr txBox="1"/>
          <p:nvPr/>
        </p:nvSpPr>
        <p:spPr>
          <a:xfrm>
            <a:off x="259080" y="54573"/>
            <a:ext cx="11932920" cy="2542043"/>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Almost as often as he encouraged his disciples, Paul told them of his </a:t>
            </a:r>
            <a:r>
              <a:rPr lang="en-US" sz="3200" b="1" dirty="0">
                <a:solidFill>
                  <a:schemeClr val="accent3">
                    <a:lumMod val="60000"/>
                    <a:lumOff val="40000"/>
                  </a:schemeClr>
                </a:solidFill>
                <a:effectLst>
                  <a:outerShdw blurRad="38100" dist="38100" dir="2700000" algn="tl">
                    <a:srgbClr val="000000">
                      <a:alpha val="43137"/>
                    </a:srgbClr>
                  </a:outerShdw>
                </a:effectLst>
              </a:rPr>
              <a:t>prayers</a:t>
            </a:r>
            <a:r>
              <a:rPr lang="en-US" sz="3200" b="1" dirty="0">
                <a:solidFill>
                  <a:schemeClr val="bg1"/>
                </a:solidFill>
                <a:effectLst>
                  <a:outerShdw blurRad="38100" dist="38100" dir="2700000" algn="tl">
                    <a:srgbClr val="000000">
                      <a:alpha val="43137"/>
                    </a:srgbClr>
                  </a:outerShdw>
                </a:effectLst>
              </a:rPr>
              <a:t> for them. There is a lot to be gained by studying the content (the what) of Paul’s prayers.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He </a:t>
            </a:r>
            <a:r>
              <a:rPr lang="en-US" sz="3200" b="1" dirty="0">
                <a:solidFill>
                  <a:schemeClr val="accent3">
                    <a:lumMod val="60000"/>
                    <a:lumOff val="40000"/>
                  </a:schemeClr>
                </a:solidFill>
                <a:effectLst>
                  <a:outerShdw blurRad="38100" dist="38100" dir="2700000" algn="tl">
                    <a:srgbClr val="000000">
                      <a:alpha val="43137"/>
                    </a:srgbClr>
                  </a:outerShdw>
                </a:effectLst>
              </a:rPr>
              <a:t>prays</a:t>
            </a:r>
            <a:r>
              <a:rPr lang="en-US" sz="3200" b="1" dirty="0">
                <a:solidFill>
                  <a:schemeClr val="bg1"/>
                </a:solidFill>
                <a:effectLst>
                  <a:outerShdw blurRad="38100" dist="38100" dir="2700000" algn="tl">
                    <a:srgbClr val="000000">
                      <a:alpha val="43137"/>
                    </a:srgbClr>
                  </a:outerShdw>
                </a:effectLst>
              </a:rPr>
              <a:t> . . .</a:t>
            </a:r>
          </a:p>
        </p:txBody>
      </p:sp>
      <p:sp>
        <p:nvSpPr>
          <p:cNvPr id="3" name="TextBox 2">
            <a:extLst>
              <a:ext uri="{FF2B5EF4-FFF2-40B4-BE49-F238E27FC236}">
                <a16:creationId xmlns:a16="http://schemas.microsoft.com/office/drawing/2014/main" id="{20BC550D-6AD6-4EC8-F17D-40753FF7D48C}"/>
              </a:ext>
            </a:extLst>
          </p:cNvPr>
          <p:cNvSpPr txBox="1"/>
          <p:nvPr/>
        </p:nvSpPr>
        <p:spPr>
          <a:xfrm>
            <a:off x="521970" y="3113722"/>
            <a:ext cx="11148060" cy="1569660"/>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…that they would be strengthened with power through the Spirit in their inner being so that Christ would dwell in them in love. </a:t>
            </a:r>
            <a:endParaRPr lang="en-US" sz="3200" i="1" u="none" strike="noStrike" baseline="0" dirty="0">
              <a:solidFill>
                <a:schemeClr val="bg1"/>
              </a:solidFill>
              <a:latin typeface="Montserrat" panose="00000500000000000000" pitchFamily="2" charset="0"/>
            </a:endParaRPr>
          </a:p>
        </p:txBody>
      </p:sp>
      <p:pic>
        <p:nvPicPr>
          <p:cNvPr id="2" name="Picture 1">
            <a:extLst>
              <a:ext uri="{FF2B5EF4-FFF2-40B4-BE49-F238E27FC236}">
                <a16:creationId xmlns:a16="http://schemas.microsoft.com/office/drawing/2014/main" id="{4AF78AE7-191B-8450-61A7-89402E502EC6}"/>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9781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E8297-B126-DA75-9178-B37869C4BC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F9B9A9-F3DC-E9C9-7B9B-CAE93F86A06D}"/>
              </a:ext>
            </a:extLst>
          </p:cNvPr>
          <p:cNvSpPr txBox="1"/>
          <p:nvPr/>
        </p:nvSpPr>
        <p:spPr>
          <a:xfrm>
            <a:off x="259080" y="54573"/>
            <a:ext cx="11932920" cy="200035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His prayers are so rich. Our prayers need to emulate them. </a:t>
            </a:r>
            <a:endParaRPr lang="en-US" b="1" dirty="0">
              <a:solidFill>
                <a:schemeClr val="bg1"/>
              </a:solidFill>
              <a:effectLst>
                <a:outerShdw blurRad="38100" dist="38100" dir="2700000" algn="tl">
                  <a:srgbClr val="000000">
                    <a:alpha val="43137"/>
                  </a:srgbClr>
                </a:outerShdw>
              </a:effectLst>
            </a:endParaRP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But today, don’t think about “the what” of Paul’s prayers. Instead, for just a few moments, think about the </a:t>
            </a:r>
            <a:r>
              <a:rPr lang="en-US" sz="3200" b="1" dirty="0">
                <a:solidFill>
                  <a:schemeClr val="tx2">
                    <a:lumMod val="25000"/>
                    <a:lumOff val="75000"/>
                  </a:schemeClr>
                </a:solidFill>
                <a:effectLst>
                  <a:outerShdw blurRad="38100" dist="38100" dir="2700000" algn="tl">
                    <a:srgbClr val="000000">
                      <a:alpha val="43137"/>
                    </a:srgbClr>
                  </a:outerShdw>
                </a:effectLst>
              </a:rPr>
              <a:t>when</a:t>
            </a:r>
            <a:r>
              <a:rPr lang="en-US" sz="3200" b="1" dirty="0">
                <a:solidFill>
                  <a:schemeClr val="bg1"/>
                </a:solidFill>
                <a:effectLst>
                  <a:outerShdw blurRad="38100" dist="38100" dir="2700000" algn="tl">
                    <a:srgbClr val="000000">
                      <a:alpha val="43137"/>
                    </a:srgbClr>
                  </a:outerShdw>
                </a:effectLst>
              </a:rPr>
              <a:t> and </a:t>
            </a:r>
            <a:r>
              <a:rPr lang="en-US" sz="3200" b="1" dirty="0">
                <a:solidFill>
                  <a:schemeClr val="accent6">
                    <a:lumMod val="40000"/>
                    <a:lumOff val="60000"/>
                  </a:schemeClr>
                </a:solidFill>
                <a:effectLst>
                  <a:outerShdw blurRad="38100" dist="38100" dir="2700000" algn="tl">
                    <a:srgbClr val="000000">
                      <a:alpha val="43137"/>
                    </a:srgbClr>
                  </a:outerShdw>
                </a:effectLst>
              </a:rPr>
              <a:t>how</a:t>
            </a:r>
            <a:r>
              <a:rPr lang="en-US" sz="3200" b="1" dirty="0">
                <a:solidFill>
                  <a:schemeClr val="bg1"/>
                </a:solidFill>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180E46DE-7818-C5A0-DD1E-A78110678A4B}"/>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189484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E2445-A015-3C30-3A17-C19CBA7283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E0F6D6-E851-0B03-ED8F-83FFDBB7CBD0}"/>
              </a:ext>
            </a:extLst>
          </p:cNvPr>
          <p:cNvSpPr txBox="1"/>
          <p:nvPr/>
        </p:nvSpPr>
        <p:spPr>
          <a:xfrm>
            <a:off x="259080" y="54573"/>
            <a:ext cx="11932920" cy="2237344"/>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Look at Philippians 1:3-11. Notice adjectives and adverbs and highlight them. What does this tell you about </a:t>
            </a:r>
            <a:r>
              <a:rPr lang="en-US" sz="3200" b="1" dirty="0">
                <a:solidFill>
                  <a:schemeClr val="accent6">
                    <a:lumMod val="40000"/>
                    <a:lumOff val="60000"/>
                  </a:schemeClr>
                </a:solidFill>
                <a:effectLst>
                  <a:outerShdw blurRad="38100" dist="38100" dir="2700000" algn="tl">
                    <a:srgbClr val="000000">
                      <a:alpha val="43137"/>
                    </a:srgbClr>
                  </a:outerShdw>
                </a:effectLst>
              </a:rPr>
              <a:t>how often </a:t>
            </a:r>
            <a:r>
              <a:rPr lang="en-US" sz="3200" b="1" dirty="0">
                <a:solidFill>
                  <a:schemeClr val="bg1"/>
                </a:solidFill>
                <a:effectLst>
                  <a:outerShdw blurRad="38100" dist="38100" dir="2700000" algn="tl">
                    <a:srgbClr val="000000">
                      <a:alpha val="43137"/>
                    </a:srgbClr>
                  </a:outerShdw>
                </a:effectLst>
              </a:rPr>
              <a:t>Paul prayed for his disciples and about the </a:t>
            </a:r>
            <a:r>
              <a:rPr lang="en-US" sz="3200" b="1" dirty="0">
                <a:solidFill>
                  <a:schemeClr val="tx2">
                    <a:lumMod val="25000"/>
                    <a:lumOff val="75000"/>
                  </a:schemeClr>
                </a:solidFill>
                <a:effectLst>
                  <a:outerShdw blurRad="38100" dist="38100" dir="2700000" algn="tl">
                    <a:srgbClr val="000000">
                      <a:alpha val="43137"/>
                    </a:srgbClr>
                  </a:outerShdw>
                </a:effectLst>
              </a:rPr>
              <a:t>intensity</a:t>
            </a:r>
            <a:r>
              <a:rPr lang="en-US" sz="3200" b="1" dirty="0">
                <a:solidFill>
                  <a:schemeClr val="bg1"/>
                </a:solidFill>
                <a:effectLst>
                  <a:outerShdw blurRad="38100" dist="38100" dir="2700000" algn="tl">
                    <a:srgbClr val="000000">
                      <a:alpha val="43137"/>
                    </a:srgbClr>
                  </a:outerShdw>
                </a:effectLst>
              </a:rPr>
              <a:t> of those prayers?</a:t>
            </a:r>
          </a:p>
        </p:txBody>
      </p:sp>
      <p:pic>
        <p:nvPicPr>
          <p:cNvPr id="2" name="Picture 1">
            <a:extLst>
              <a:ext uri="{FF2B5EF4-FFF2-40B4-BE49-F238E27FC236}">
                <a16:creationId xmlns:a16="http://schemas.microsoft.com/office/drawing/2014/main" id="{1726E0D2-14E0-5525-2422-80F046D401D4}"/>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pic>
        <p:nvPicPr>
          <p:cNvPr id="6" name="Picture 5">
            <a:extLst>
              <a:ext uri="{FF2B5EF4-FFF2-40B4-BE49-F238E27FC236}">
                <a16:creationId xmlns:a16="http://schemas.microsoft.com/office/drawing/2014/main" id="{A2041980-20E0-8849-FD09-DBF2231EDE04}"/>
              </a:ext>
            </a:extLst>
          </p:cNvPr>
          <p:cNvPicPr>
            <a:picLocks noChangeAspect="1"/>
          </p:cNvPicPr>
          <p:nvPr/>
        </p:nvPicPr>
        <p:blipFill>
          <a:blip r:embed="rId3"/>
          <a:stretch>
            <a:fillRect/>
          </a:stretch>
        </p:blipFill>
        <p:spPr>
          <a:xfrm>
            <a:off x="3844628" y="1860606"/>
            <a:ext cx="6754168" cy="5410955"/>
          </a:xfrm>
          <a:prstGeom prst="rect">
            <a:avLst/>
          </a:prstGeom>
        </p:spPr>
      </p:pic>
      <p:sp>
        <p:nvSpPr>
          <p:cNvPr id="3" name="Rectangle 2">
            <a:extLst>
              <a:ext uri="{FF2B5EF4-FFF2-40B4-BE49-F238E27FC236}">
                <a16:creationId xmlns:a16="http://schemas.microsoft.com/office/drawing/2014/main" id="{FA68FB6D-0ECF-060C-D704-75F79AEA371D}"/>
              </a:ext>
            </a:extLst>
          </p:cNvPr>
          <p:cNvSpPr/>
          <p:nvPr/>
        </p:nvSpPr>
        <p:spPr>
          <a:xfrm>
            <a:off x="6067125" y="3022332"/>
            <a:ext cx="208547" cy="173255"/>
          </a:xfrm>
          <a:prstGeom prst="rect">
            <a:avLst/>
          </a:prstGeom>
          <a:solidFill>
            <a:srgbClr val="FFFF0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11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ECE4C-8964-6738-E080-5725C49690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AD3F99-71BA-8336-ADCF-3360345D7328}"/>
              </a:ext>
            </a:extLst>
          </p:cNvPr>
          <p:cNvSpPr txBox="1"/>
          <p:nvPr/>
        </p:nvSpPr>
        <p:spPr>
          <a:xfrm>
            <a:off x="259080" y="54573"/>
            <a:ext cx="11932920" cy="2305055"/>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We learn at least two things: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Paul </a:t>
            </a:r>
            <a:r>
              <a:rPr lang="en-US" sz="3200" b="1" dirty="0">
                <a:solidFill>
                  <a:schemeClr val="accent3">
                    <a:lumMod val="60000"/>
                    <a:lumOff val="40000"/>
                  </a:schemeClr>
                </a:solidFill>
                <a:effectLst>
                  <a:outerShdw blurRad="38100" dist="38100" dir="2700000" algn="tl">
                    <a:srgbClr val="000000">
                      <a:alpha val="43137"/>
                    </a:srgbClr>
                  </a:outerShdw>
                </a:effectLst>
              </a:rPr>
              <a:t>prayed</a:t>
            </a:r>
            <a:r>
              <a:rPr lang="en-US" sz="3200" b="1" dirty="0">
                <a:solidFill>
                  <a:schemeClr val="bg1"/>
                </a:solidFill>
                <a:effectLst>
                  <a:outerShdw blurRad="38100" dist="38100" dir="2700000" algn="tl">
                    <a:srgbClr val="000000">
                      <a:alpha val="43137"/>
                    </a:srgbClr>
                  </a:outerShdw>
                </a:effectLst>
              </a:rPr>
              <a:t> a lot and he </a:t>
            </a:r>
            <a:r>
              <a:rPr lang="en-US" sz="3200" b="1" dirty="0">
                <a:solidFill>
                  <a:schemeClr val="accent3">
                    <a:lumMod val="60000"/>
                    <a:lumOff val="40000"/>
                  </a:schemeClr>
                </a:solidFill>
                <a:effectLst>
                  <a:outerShdw blurRad="38100" dist="38100" dir="2700000" algn="tl">
                    <a:srgbClr val="000000">
                      <a:alpha val="43137"/>
                    </a:srgbClr>
                  </a:outerShdw>
                </a:effectLst>
              </a:rPr>
              <a:t>prayed</a:t>
            </a:r>
            <a:r>
              <a:rPr lang="en-US" sz="3200" b="1" dirty="0">
                <a:solidFill>
                  <a:schemeClr val="bg1"/>
                </a:solidFill>
                <a:effectLst>
                  <a:outerShdw blurRad="38100" dist="38100" dir="2700000" algn="tl">
                    <a:srgbClr val="000000">
                      <a:alpha val="43137"/>
                    </a:srgbClr>
                  </a:outerShdw>
                </a:effectLst>
              </a:rPr>
              <a:t> fervently.</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Check out these passages as well:</a:t>
            </a:r>
          </a:p>
        </p:txBody>
      </p:sp>
      <p:sp>
        <p:nvSpPr>
          <p:cNvPr id="3" name="TextBox 2">
            <a:extLst>
              <a:ext uri="{FF2B5EF4-FFF2-40B4-BE49-F238E27FC236}">
                <a16:creationId xmlns:a16="http://schemas.microsoft.com/office/drawing/2014/main" id="{89631D2D-4F2C-0DCA-4D60-E35DC200E51E}"/>
              </a:ext>
            </a:extLst>
          </p:cNvPr>
          <p:cNvSpPr txBox="1"/>
          <p:nvPr/>
        </p:nvSpPr>
        <p:spPr>
          <a:xfrm>
            <a:off x="690797" y="3282999"/>
            <a:ext cx="10622280" cy="1323439"/>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Paul prayed “</a:t>
            </a:r>
            <a:r>
              <a:rPr lang="en-US" sz="3200" b="1" i="1" u="none" strike="noStrike" baseline="0" dirty="0">
                <a:solidFill>
                  <a:schemeClr val="bg1"/>
                </a:solidFill>
                <a:latin typeface="Montserrat" panose="00000500000000000000" pitchFamily="2" charset="0"/>
              </a:rPr>
              <a:t>constantly</a:t>
            </a:r>
            <a:r>
              <a:rPr lang="en-US" sz="3200" b="0" i="1" u="none" strike="noStrike" baseline="0" dirty="0">
                <a:solidFill>
                  <a:schemeClr val="bg1"/>
                </a:solidFill>
                <a:latin typeface="Montserrat" panose="00000500000000000000" pitchFamily="2" charset="0"/>
              </a:rPr>
              <a:t>…at </a:t>
            </a:r>
            <a:r>
              <a:rPr lang="en-US" sz="3200" b="1" i="1" u="none" strike="noStrike" baseline="0" dirty="0">
                <a:solidFill>
                  <a:schemeClr val="bg1"/>
                </a:solidFill>
                <a:latin typeface="Montserrat" panose="00000500000000000000" pitchFamily="2" charset="0"/>
              </a:rPr>
              <a:t>all</a:t>
            </a:r>
            <a:r>
              <a:rPr lang="en-US" sz="3200" b="0" i="1" u="none" strike="noStrike" baseline="0" dirty="0">
                <a:solidFill>
                  <a:schemeClr val="bg1"/>
                </a:solidFill>
                <a:latin typeface="Montserrat" panose="00000500000000000000" pitchFamily="2" charset="0"/>
              </a:rPr>
              <a:t> times…”</a:t>
            </a:r>
          </a:p>
          <a:p>
            <a:pPr algn="ctr"/>
            <a:endParaRPr lang="en-US" sz="2400" b="1" i="0" u="none" strike="noStrike" baseline="0"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Romans 1:9-10</a:t>
            </a:r>
            <a:endParaRPr lang="en-US" sz="3200" dirty="0">
              <a:solidFill>
                <a:schemeClr val="bg1"/>
              </a:solidFill>
            </a:endParaRPr>
          </a:p>
        </p:txBody>
      </p:sp>
      <p:pic>
        <p:nvPicPr>
          <p:cNvPr id="2" name="Picture 1">
            <a:extLst>
              <a:ext uri="{FF2B5EF4-FFF2-40B4-BE49-F238E27FC236}">
                <a16:creationId xmlns:a16="http://schemas.microsoft.com/office/drawing/2014/main" id="{8F781041-EEE4-3AD3-67C2-4F57602F3D50}"/>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21120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97DC9-222F-813B-310E-A3F6B72CAD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048511-DF6A-1954-D534-D3A9A93CF179}"/>
              </a:ext>
            </a:extLst>
          </p:cNvPr>
          <p:cNvSpPr txBox="1"/>
          <p:nvPr/>
        </p:nvSpPr>
        <p:spPr>
          <a:xfrm>
            <a:off x="259080" y="54573"/>
            <a:ext cx="11932920" cy="2305055"/>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We learn at least two things: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Paul prayed a lot and he prayed fervently.</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Check out these passages as well:</a:t>
            </a:r>
          </a:p>
        </p:txBody>
      </p:sp>
      <p:sp>
        <p:nvSpPr>
          <p:cNvPr id="3" name="TextBox 2">
            <a:extLst>
              <a:ext uri="{FF2B5EF4-FFF2-40B4-BE49-F238E27FC236}">
                <a16:creationId xmlns:a16="http://schemas.microsoft.com/office/drawing/2014/main" id="{7D3549EC-9DB4-87FF-083A-CE6B45A72DB8}"/>
              </a:ext>
            </a:extLst>
          </p:cNvPr>
          <p:cNvSpPr txBox="1"/>
          <p:nvPr/>
        </p:nvSpPr>
        <p:spPr>
          <a:xfrm>
            <a:off x="690797" y="3282999"/>
            <a:ext cx="10622280" cy="1323439"/>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He said, “I </a:t>
            </a:r>
            <a:r>
              <a:rPr lang="en-US" sz="3200" b="1" i="1" u="none" strike="noStrike" baseline="0" dirty="0">
                <a:solidFill>
                  <a:schemeClr val="bg1"/>
                </a:solidFill>
                <a:latin typeface="Montserrat" panose="00000500000000000000" pitchFamily="2" charset="0"/>
              </a:rPr>
              <a:t>keep</a:t>
            </a:r>
            <a:r>
              <a:rPr lang="en-US" sz="3200" b="0" i="1" u="none" strike="noStrike" baseline="0" dirty="0">
                <a:solidFill>
                  <a:schemeClr val="bg1"/>
                </a:solidFill>
                <a:latin typeface="Montserrat" panose="00000500000000000000" pitchFamily="2" charset="0"/>
              </a:rPr>
              <a:t> asking…”</a:t>
            </a:r>
          </a:p>
          <a:p>
            <a:pPr algn="ctr"/>
            <a:endParaRPr lang="en-US" sz="2400" b="1" i="0" u="none" strike="noStrike" baseline="0"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Ephesians 1:17-22</a:t>
            </a:r>
            <a:endParaRPr lang="en-US" sz="3200" dirty="0">
              <a:solidFill>
                <a:schemeClr val="bg1"/>
              </a:solidFill>
            </a:endParaRPr>
          </a:p>
        </p:txBody>
      </p:sp>
      <p:pic>
        <p:nvPicPr>
          <p:cNvPr id="2" name="Picture 1">
            <a:extLst>
              <a:ext uri="{FF2B5EF4-FFF2-40B4-BE49-F238E27FC236}">
                <a16:creationId xmlns:a16="http://schemas.microsoft.com/office/drawing/2014/main" id="{46B06657-9517-CEA6-CF9F-7EF469CCD1F4}"/>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3514072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9BD9D-B125-B7D0-54CE-DE52EFA5AA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FB429D-408F-0AAF-B6CA-254AA238EDFA}"/>
              </a:ext>
            </a:extLst>
          </p:cNvPr>
          <p:cNvSpPr txBox="1"/>
          <p:nvPr/>
        </p:nvSpPr>
        <p:spPr>
          <a:xfrm>
            <a:off x="259080" y="54573"/>
            <a:ext cx="11932920" cy="2305055"/>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We learn at least two things: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Paul prayed a lot and he prayed fervently.</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Check out these passages as well:</a:t>
            </a:r>
          </a:p>
        </p:txBody>
      </p:sp>
      <p:sp>
        <p:nvSpPr>
          <p:cNvPr id="3" name="TextBox 2">
            <a:extLst>
              <a:ext uri="{FF2B5EF4-FFF2-40B4-BE49-F238E27FC236}">
                <a16:creationId xmlns:a16="http://schemas.microsoft.com/office/drawing/2014/main" id="{46213601-B636-29E1-4A17-625108C9D7F6}"/>
              </a:ext>
            </a:extLst>
          </p:cNvPr>
          <p:cNvSpPr txBox="1"/>
          <p:nvPr/>
        </p:nvSpPr>
        <p:spPr>
          <a:xfrm>
            <a:off x="690797" y="3282999"/>
            <a:ext cx="10622280" cy="1815882"/>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a:t>
            </a:r>
            <a:r>
              <a:rPr lang="en-US" sz="3200" b="1" i="1" u="none" strike="noStrike" baseline="0" dirty="0">
                <a:solidFill>
                  <a:schemeClr val="bg1"/>
                </a:solidFill>
                <a:latin typeface="Montserrat" panose="00000500000000000000" pitchFamily="2" charset="0"/>
              </a:rPr>
              <a:t>since the day </a:t>
            </a:r>
            <a:r>
              <a:rPr lang="en-US" sz="3200" b="0" i="1" u="none" strike="noStrike" baseline="0" dirty="0">
                <a:solidFill>
                  <a:schemeClr val="bg1"/>
                </a:solidFill>
                <a:latin typeface="Montserrat" panose="00000500000000000000" pitchFamily="2" charset="0"/>
              </a:rPr>
              <a:t>we heard…</a:t>
            </a:r>
          </a:p>
          <a:p>
            <a:pPr algn="ctr"/>
            <a:r>
              <a:rPr lang="en-US" sz="3200" b="0" i="1" u="none" strike="noStrike" baseline="0" dirty="0">
                <a:solidFill>
                  <a:schemeClr val="bg1"/>
                </a:solidFill>
                <a:latin typeface="Montserrat" panose="00000500000000000000" pitchFamily="2" charset="0"/>
              </a:rPr>
              <a:t>we have </a:t>
            </a:r>
            <a:r>
              <a:rPr lang="en-US" sz="3200" b="1" i="1" u="none" strike="noStrike" baseline="0" dirty="0">
                <a:solidFill>
                  <a:schemeClr val="bg1"/>
                </a:solidFill>
                <a:latin typeface="Montserrat" panose="00000500000000000000" pitchFamily="2" charset="0"/>
              </a:rPr>
              <a:t>not stopped </a:t>
            </a:r>
            <a:r>
              <a:rPr lang="en-US" sz="3200" b="0" i="1" u="none" strike="noStrike" baseline="0" dirty="0">
                <a:solidFill>
                  <a:schemeClr val="bg1"/>
                </a:solidFill>
                <a:latin typeface="Montserrat" panose="00000500000000000000" pitchFamily="2" charset="0"/>
              </a:rPr>
              <a:t>praying…”</a:t>
            </a:r>
          </a:p>
          <a:p>
            <a:pPr algn="ctr"/>
            <a:endParaRPr lang="en-US" sz="2400" b="1" i="0" u="none" strike="noStrike" baseline="0"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Colossians 1:9-14</a:t>
            </a:r>
            <a:endParaRPr lang="en-US" sz="3200" dirty="0">
              <a:solidFill>
                <a:schemeClr val="bg1"/>
              </a:solidFill>
            </a:endParaRPr>
          </a:p>
        </p:txBody>
      </p:sp>
      <p:pic>
        <p:nvPicPr>
          <p:cNvPr id="2" name="Picture 1">
            <a:extLst>
              <a:ext uri="{FF2B5EF4-FFF2-40B4-BE49-F238E27FC236}">
                <a16:creationId xmlns:a16="http://schemas.microsoft.com/office/drawing/2014/main" id="{620C2628-C0F1-83F8-A82F-086143E0380B}"/>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2692904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7BAFD-2598-CC0A-7A3C-EF99153BA5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7F344B-1802-B432-9FD9-845BD35A471F}"/>
              </a:ext>
            </a:extLst>
          </p:cNvPr>
          <p:cNvSpPr txBox="1"/>
          <p:nvPr/>
        </p:nvSpPr>
        <p:spPr>
          <a:xfrm>
            <a:off x="259080" y="54573"/>
            <a:ext cx="11932920" cy="2305055"/>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We learn at least two things: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Paul prayed a lot and he prayed fervently.</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Check out these passages as well:</a:t>
            </a:r>
          </a:p>
        </p:txBody>
      </p:sp>
      <p:sp>
        <p:nvSpPr>
          <p:cNvPr id="3" name="TextBox 2">
            <a:extLst>
              <a:ext uri="{FF2B5EF4-FFF2-40B4-BE49-F238E27FC236}">
                <a16:creationId xmlns:a16="http://schemas.microsoft.com/office/drawing/2014/main" id="{69E2CC27-2F58-AFED-621C-3D5D2FF7884A}"/>
              </a:ext>
            </a:extLst>
          </p:cNvPr>
          <p:cNvSpPr txBox="1"/>
          <p:nvPr/>
        </p:nvSpPr>
        <p:spPr>
          <a:xfrm>
            <a:off x="784860" y="3429000"/>
            <a:ext cx="10622280" cy="1323439"/>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a:t>
            </a:r>
            <a:r>
              <a:rPr lang="en-US" sz="3200" b="1" i="1" u="none" strike="noStrike" baseline="0" dirty="0">
                <a:solidFill>
                  <a:schemeClr val="bg1"/>
                </a:solidFill>
                <a:latin typeface="Montserrat" panose="00000500000000000000" pitchFamily="2" charset="0"/>
              </a:rPr>
              <a:t>Night and Day </a:t>
            </a:r>
            <a:r>
              <a:rPr lang="en-US" sz="3200" b="0" i="1" u="none" strike="noStrike" baseline="0" dirty="0">
                <a:solidFill>
                  <a:schemeClr val="bg1"/>
                </a:solidFill>
                <a:latin typeface="Montserrat" panose="00000500000000000000" pitchFamily="2" charset="0"/>
              </a:rPr>
              <a:t>we pray </a:t>
            </a:r>
            <a:r>
              <a:rPr lang="en-US" sz="3200" b="1" i="1" u="none" strike="noStrike" baseline="0" dirty="0">
                <a:solidFill>
                  <a:schemeClr val="bg1"/>
                </a:solidFill>
                <a:latin typeface="Montserrat" panose="00000500000000000000" pitchFamily="2" charset="0"/>
              </a:rPr>
              <a:t>most earnestly</a:t>
            </a:r>
            <a:r>
              <a:rPr lang="en-US" sz="3200" b="0" i="1" u="none" strike="noStrike" baseline="0" dirty="0">
                <a:solidFill>
                  <a:schemeClr val="bg1"/>
                </a:solidFill>
                <a:latin typeface="Montserrat" panose="00000500000000000000" pitchFamily="2" charset="0"/>
              </a:rPr>
              <a:t>…”</a:t>
            </a:r>
          </a:p>
          <a:p>
            <a:pPr algn="ctr"/>
            <a:endParaRPr lang="en-US" sz="2400" b="1" i="0" u="none" strike="noStrike" baseline="0"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1 Thessalonians 3:10</a:t>
            </a:r>
            <a:endParaRPr lang="en-US" sz="3200" dirty="0">
              <a:solidFill>
                <a:schemeClr val="bg1"/>
              </a:solidFill>
            </a:endParaRPr>
          </a:p>
        </p:txBody>
      </p:sp>
      <p:pic>
        <p:nvPicPr>
          <p:cNvPr id="2" name="Picture 1">
            <a:extLst>
              <a:ext uri="{FF2B5EF4-FFF2-40B4-BE49-F238E27FC236}">
                <a16:creationId xmlns:a16="http://schemas.microsoft.com/office/drawing/2014/main" id="{C9090C08-7047-1E7E-329D-7533BABF545C}"/>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1243176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914A-9A30-4812-EE9C-E0F2C2404D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E167251-A7AA-A6F9-7084-8B7041720A14}"/>
              </a:ext>
            </a:extLst>
          </p:cNvPr>
          <p:cNvSpPr txBox="1"/>
          <p:nvPr/>
        </p:nvSpPr>
        <p:spPr>
          <a:xfrm>
            <a:off x="259080" y="54573"/>
            <a:ext cx="11932920" cy="2305055"/>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We learn at least two things: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Paul prayed a lot and he prayed fervently.</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Check out these passages as well:</a:t>
            </a:r>
          </a:p>
        </p:txBody>
      </p:sp>
      <p:sp>
        <p:nvSpPr>
          <p:cNvPr id="3" name="TextBox 2">
            <a:extLst>
              <a:ext uri="{FF2B5EF4-FFF2-40B4-BE49-F238E27FC236}">
                <a16:creationId xmlns:a16="http://schemas.microsoft.com/office/drawing/2014/main" id="{33C3E6D3-2F23-FCA0-12AB-C7FFB6B07AF2}"/>
              </a:ext>
            </a:extLst>
          </p:cNvPr>
          <p:cNvSpPr txBox="1"/>
          <p:nvPr/>
        </p:nvSpPr>
        <p:spPr>
          <a:xfrm>
            <a:off x="784860" y="3429000"/>
            <a:ext cx="10622280" cy="1323439"/>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“…we </a:t>
            </a:r>
            <a:r>
              <a:rPr lang="en-US" sz="3200" b="1" i="1" u="none" strike="noStrike" baseline="0" dirty="0">
                <a:solidFill>
                  <a:schemeClr val="bg1"/>
                </a:solidFill>
                <a:latin typeface="Montserrat" panose="00000500000000000000" pitchFamily="2" charset="0"/>
              </a:rPr>
              <a:t>constantly </a:t>
            </a:r>
            <a:r>
              <a:rPr lang="en-US" sz="3200" b="0" i="1" u="none" strike="noStrike" baseline="0" dirty="0">
                <a:solidFill>
                  <a:schemeClr val="bg1"/>
                </a:solidFill>
                <a:latin typeface="Montserrat" panose="00000500000000000000" pitchFamily="2" charset="0"/>
              </a:rPr>
              <a:t>pray for you…”</a:t>
            </a:r>
          </a:p>
          <a:p>
            <a:pPr algn="ctr"/>
            <a:endParaRPr lang="en-US" sz="2400" b="1" i="0" u="none" strike="noStrike" baseline="0"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1 Thessalonians 1:1</a:t>
            </a:r>
            <a:endParaRPr lang="en-US" sz="3200" dirty="0">
              <a:solidFill>
                <a:schemeClr val="bg1"/>
              </a:solidFill>
            </a:endParaRPr>
          </a:p>
        </p:txBody>
      </p:sp>
      <p:pic>
        <p:nvPicPr>
          <p:cNvPr id="2" name="Picture 1">
            <a:extLst>
              <a:ext uri="{FF2B5EF4-FFF2-40B4-BE49-F238E27FC236}">
                <a16:creationId xmlns:a16="http://schemas.microsoft.com/office/drawing/2014/main" id="{CD5683A9-B04F-0BAD-7131-03ABD0B286A4}"/>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711170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7E77C-6AF0-3ECF-8DA9-67B615D089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B37F3B-AAB5-D5D5-C3B3-B1EFF6533D9E}"/>
              </a:ext>
            </a:extLst>
          </p:cNvPr>
          <p:cNvSpPr txBox="1"/>
          <p:nvPr/>
        </p:nvSpPr>
        <p:spPr>
          <a:xfrm>
            <a:off x="259080" y="54573"/>
            <a:ext cx="11932920" cy="3083729"/>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Why did Paul pray so much and so fervently for his disciples? Because he </a:t>
            </a:r>
            <a:r>
              <a:rPr lang="en-US" sz="3200" b="1" dirty="0">
                <a:solidFill>
                  <a:schemeClr val="accent5">
                    <a:lumMod val="40000"/>
                    <a:lumOff val="60000"/>
                  </a:schemeClr>
                </a:solidFill>
                <a:effectLst>
                  <a:outerShdw blurRad="38100" dist="38100" dir="2700000" algn="tl">
                    <a:srgbClr val="000000">
                      <a:alpha val="43137"/>
                    </a:srgbClr>
                  </a:outerShdw>
                </a:effectLst>
              </a:rPr>
              <a:t>cared</a:t>
            </a:r>
            <a:r>
              <a:rPr lang="en-US" sz="3200" b="1" dirty="0">
                <a:solidFill>
                  <a:schemeClr val="bg1"/>
                </a:solidFill>
                <a:effectLst>
                  <a:outerShdw blurRad="38100" dist="38100" dir="2700000" algn="tl">
                    <a:srgbClr val="000000">
                      <a:alpha val="43137"/>
                    </a:srgbClr>
                  </a:outerShdw>
                </a:effectLst>
              </a:rPr>
              <a:t> so much about them.</a:t>
            </a:r>
            <a:endParaRPr lang="en-US" b="1" dirty="0">
              <a:solidFill>
                <a:schemeClr val="bg1"/>
              </a:solidFill>
              <a:effectLst>
                <a:outerShdw blurRad="38100" dist="38100" dir="2700000" algn="tl">
                  <a:srgbClr val="000000">
                    <a:alpha val="43137"/>
                  </a:srgbClr>
                </a:outerShdw>
              </a:effectLst>
            </a:endParaRP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There’s the </a:t>
            </a:r>
            <a:r>
              <a:rPr lang="en-US" sz="3200" b="1" dirty="0">
                <a:solidFill>
                  <a:schemeClr val="accent5">
                    <a:lumMod val="40000"/>
                    <a:lumOff val="60000"/>
                  </a:schemeClr>
                </a:solidFill>
                <a:effectLst>
                  <a:outerShdw blurRad="38100" dist="38100" dir="2700000" algn="tl">
                    <a:srgbClr val="000000">
                      <a:alpha val="43137"/>
                    </a:srgbClr>
                  </a:outerShdw>
                </a:effectLst>
              </a:rPr>
              <a:t>fourth</a:t>
            </a:r>
            <a:r>
              <a:rPr lang="en-US" sz="3200" b="1" dirty="0">
                <a:solidFill>
                  <a:schemeClr val="bg1"/>
                </a:solidFill>
                <a:effectLst>
                  <a:outerShdw blurRad="38100" dist="38100" dir="2700000" algn="tl">
                    <a:srgbClr val="000000">
                      <a:alpha val="43137"/>
                    </a:srgbClr>
                  </a:outerShdw>
                </a:effectLst>
              </a:rPr>
              <a:t> principle . . . </a:t>
            </a:r>
          </a:p>
          <a:p>
            <a:pPr>
              <a:lnSpc>
                <a:spcPct val="110000"/>
              </a:lnSpc>
            </a:pPr>
            <a:endParaRPr lang="en-US" sz="32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					      . . . which we’ll look at next week. </a:t>
            </a:r>
          </a:p>
        </p:txBody>
      </p:sp>
      <p:pic>
        <p:nvPicPr>
          <p:cNvPr id="2" name="Picture 1">
            <a:extLst>
              <a:ext uri="{FF2B5EF4-FFF2-40B4-BE49-F238E27FC236}">
                <a16:creationId xmlns:a16="http://schemas.microsoft.com/office/drawing/2014/main" id="{42FEDB91-9229-7DB2-75C4-DB988B4C178D}"/>
              </a:ext>
            </a:extLst>
          </p:cNvPr>
          <p:cNvPicPr>
            <a:picLocks noChangeAspect="1"/>
          </p:cNvPicPr>
          <p:nvPr/>
        </p:nvPicPr>
        <p:blipFill>
          <a:blip r:embed="rId2"/>
          <a:stretch>
            <a:fillRect/>
          </a:stretch>
        </p:blipFill>
        <p:spPr>
          <a:xfrm>
            <a:off x="-644756" y="4190940"/>
            <a:ext cx="2671107" cy="2667060"/>
          </a:xfrm>
          <a:prstGeom prst="ellipse">
            <a:avLst/>
          </a:prstGeom>
          <a:ln>
            <a:noFill/>
          </a:ln>
          <a:effectLst>
            <a:softEdge rad="112500"/>
          </a:effectLst>
        </p:spPr>
      </p:pic>
    </p:spTree>
    <p:extLst>
      <p:ext uri="{BB962C8B-B14F-4D97-AF65-F5344CB8AC3E}">
        <p14:creationId xmlns:p14="http://schemas.microsoft.com/office/powerpoint/2010/main" val="177136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BDE316-7027-3404-5D7A-863CA474AAC4}"/>
              </a:ext>
            </a:extLst>
          </p:cNvPr>
          <p:cNvPicPr>
            <a:picLocks noChangeAspect="1"/>
          </p:cNvPicPr>
          <p:nvPr/>
        </p:nvPicPr>
        <p:blipFill>
          <a:blip r:embed="rId2"/>
          <a:stretch>
            <a:fillRect/>
          </a:stretch>
        </p:blipFill>
        <p:spPr>
          <a:xfrm>
            <a:off x="1325880" y="86915"/>
            <a:ext cx="9540240" cy="6890174"/>
          </a:xfrm>
          <a:prstGeom prst="rect">
            <a:avLst/>
          </a:prstGeom>
        </p:spPr>
      </p:pic>
      <p:sp>
        <p:nvSpPr>
          <p:cNvPr id="4" name="TextBox 3">
            <a:extLst>
              <a:ext uri="{FF2B5EF4-FFF2-40B4-BE49-F238E27FC236}">
                <a16:creationId xmlns:a16="http://schemas.microsoft.com/office/drawing/2014/main" id="{55EF18E1-095A-D632-3203-8B31AA4104C9}"/>
              </a:ext>
            </a:extLst>
          </p:cNvPr>
          <p:cNvSpPr txBox="1"/>
          <p:nvPr/>
        </p:nvSpPr>
        <p:spPr>
          <a:xfrm>
            <a:off x="1611631" y="227606"/>
            <a:ext cx="9540240" cy="6771084"/>
          </a:xfrm>
          <a:prstGeom prst="rect">
            <a:avLst/>
          </a:prstGeom>
          <a:solidFill>
            <a:schemeClr val="bg1">
              <a:alpha val="18000"/>
            </a:schemeClr>
          </a:solidFill>
        </p:spPr>
        <p:txBody>
          <a:bodyPr wrap="square">
            <a:spAutoFit/>
          </a:bodyPr>
          <a:lstStyle/>
          <a:p>
            <a:endParaRPr lang="en-US" sz="3600" dirty="0"/>
          </a:p>
          <a:p>
            <a:endParaRPr lang="en-US" sz="3600" dirty="0"/>
          </a:p>
          <a:p>
            <a:endParaRPr lang="en-US" sz="3600" dirty="0"/>
          </a:p>
          <a:p>
            <a:endParaRPr lang="en-US" sz="3600" dirty="0"/>
          </a:p>
          <a:p>
            <a:endParaRPr lang="en-US" sz="3600" dirty="0"/>
          </a:p>
          <a:p>
            <a:endParaRPr lang="en-US" sz="3600" dirty="0"/>
          </a:p>
          <a:p>
            <a:endParaRPr lang="en-US" sz="1400" dirty="0"/>
          </a:p>
          <a:p>
            <a:r>
              <a:rPr lang="en-US" sz="3600" dirty="0"/>
              <a:t>Have this mind among yourselves, which is yours in Christ Jesus, </a:t>
            </a:r>
            <a:r>
              <a:rPr lang="en-US" sz="3600" baseline="30000" dirty="0"/>
              <a:t>6</a:t>
            </a:r>
            <a:r>
              <a:rPr lang="en-US" sz="3600" dirty="0"/>
              <a:t> who, though he was in the form of God, did not count equality with God a thing to be grasped, </a:t>
            </a:r>
          </a:p>
          <a:p>
            <a:r>
              <a:rPr lang="en-US" sz="3600" dirty="0"/>
              <a:t>						  </a:t>
            </a:r>
            <a:r>
              <a:rPr lang="en-US" sz="2800" dirty="0"/>
              <a:t>Philippians 2:5-6 </a:t>
            </a:r>
            <a:r>
              <a:rPr lang="en-US" sz="2000" dirty="0"/>
              <a:t>(ESV)</a:t>
            </a:r>
          </a:p>
          <a:p>
            <a:pPr algn="r"/>
            <a:endParaRPr lang="en-US" sz="2400" dirty="0"/>
          </a:p>
        </p:txBody>
      </p:sp>
    </p:spTree>
    <p:extLst>
      <p:ext uri="{BB962C8B-B14F-4D97-AF65-F5344CB8AC3E}">
        <p14:creationId xmlns:p14="http://schemas.microsoft.com/office/powerpoint/2010/main" val="387729697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15B4A-E322-737B-3973-1314542C7FA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AC6ABA2-7815-3539-75C5-CF8976397A79}"/>
              </a:ext>
            </a:extLst>
          </p:cNvPr>
          <p:cNvSpPr txBox="1"/>
          <p:nvPr/>
        </p:nvSpPr>
        <p:spPr>
          <a:xfrm>
            <a:off x="262210" y="141198"/>
            <a:ext cx="11624990" cy="3823291"/>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As we begin to work with new believers and continue to work with older brothers and </a:t>
            </a:r>
          </a:p>
          <a:p>
            <a:pPr>
              <a:lnSpc>
                <a:spcPct val="120000"/>
              </a:lnSpc>
            </a:pPr>
            <a:r>
              <a:rPr lang="en-US" sz="3400" b="1" dirty="0">
                <a:solidFill>
                  <a:schemeClr val="bg1"/>
                </a:solidFill>
                <a:effectLst>
                  <a:outerShdw blurRad="38100" dist="38100" dir="2700000" algn="tl">
                    <a:srgbClr val="000000">
                      <a:alpha val="43137"/>
                    </a:srgbClr>
                  </a:outerShdw>
                </a:effectLst>
              </a:rPr>
              <a:t>sisters in the Lord, it is imperative </a:t>
            </a:r>
          </a:p>
          <a:p>
            <a:pPr>
              <a:lnSpc>
                <a:spcPct val="120000"/>
              </a:lnSpc>
            </a:pPr>
            <a:r>
              <a:rPr lang="en-US" sz="3400" b="1" dirty="0">
                <a:solidFill>
                  <a:schemeClr val="bg1"/>
                </a:solidFill>
                <a:effectLst>
                  <a:outerShdw blurRad="38100" dist="38100" dir="2700000" algn="tl">
                    <a:srgbClr val="000000">
                      <a:alpha val="43137"/>
                    </a:srgbClr>
                  </a:outerShdw>
                </a:effectLst>
              </a:rPr>
              <a:t>that they develop a mind-set for </a:t>
            </a:r>
          </a:p>
          <a:p>
            <a:pPr>
              <a:lnSpc>
                <a:spcPct val="120000"/>
              </a:lnSpc>
            </a:pPr>
            <a:r>
              <a:rPr lang="en-US" sz="3400" b="1" dirty="0">
                <a:solidFill>
                  <a:schemeClr val="bg1"/>
                </a:solidFill>
                <a:effectLst>
                  <a:outerShdw blurRad="38100" dist="38100" dir="2700000" algn="tl">
                    <a:srgbClr val="000000">
                      <a:alpha val="43137"/>
                    </a:srgbClr>
                  </a:outerShdw>
                </a:effectLst>
              </a:rPr>
              <a:t>God, a mind-set for ministry—</a:t>
            </a:r>
          </a:p>
          <a:p>
            <a:pPr>
              <a:lnSpc>
                <a:spcPct val="120000"/>
              </a:lnSpc>
            </a:pPr>
            <a:r>
              <a:rPr lang="en-US" sz="3400" b="1" dirty="0">
                <a:solidFill>
                  <a:schemeClr val="bg1"/>
                </a:solidFill>
                <a:effectLst>
                  <a:outerShdw blurRad="38100" dist="38100" dir="2700000" algn="tl">
                    <a:srgbClr val="000000">
                      <a:alpha val="43137"/>
                    </a:srgbClr>
                  </a:outerShdw>
                </a:effectLst>
              </a:rPr>
              <a:t>in essence a mind like Christ’s.</a:t>
            </a:r>
          </a:p>
        </p:txBody>
      </p:sp>
      <p:grpSp>
        <p:nvGrpSpPr>
          <p:cNvPr id="8" name="Group 7">
            <a:extLst>
              <a:ext uri="{FF2B5EF4-FFF2-40B4-BE49-F238E27FC236}">
                <a16:creationId xmlns:a16="http://schemas.microsoft.com/office/drawing/2014/main" id="{BA338DF4-FAE6-1136-74AF-B369390F9C06}"/>
              </a:ext>
            </a:extLst>
          </p:cNvPr>
          <p:cNvGrpSpPr/>
          <p:nvPr/>
        </p:nvGrpSpPr>
        <p:grpSpPr>
          <a:xfrm>
            <a:off x="7254240" y="944880"/>
            <a:ext cx="4929135" cy="5897880"/>
            <a:chOff x="7254240" y="944880"/>
            <a:chExt cx="4929135" cy="5897880"/>
          </a:xfrm>
        </p:grpSpPr>
        <p:pic>
          <p:nvPicPr>
            <p:cNvPr id="2" name="Picture 1">
              <a:extLst>
                <a:ext uri="{FF2B5EF4-FFF2-40B4-BE49-F238E27FC236}">
                  <a16:creationId xmlns:a16="http://schemas.microsoft.com/office/drawing/2014/main" id="{4740D3B7-D45F-F708-FEDD-073F9AF72BED}"/>
                </a:ext>
              </a:extLst>
            </p:cNvPr>
            <p:cNvPicPr>
              <a:picLocks noChangeAspect="1"/>
            </p:cNvPicPr>
            <p:nvPr/>
          </p:nvPicPr>
          <p:blipFill>
            <a:blip r:embed="rId2"/>
            <a:srcRect l="52075" t="9778" b="4223"/>
            <a:stretch>
              <a:fillRect/>
            </a:stretch>
          </p:blipFill>
          <p:spPr>
            <a:xfrm>
              <a:off x="7254240" y="944880"/>
              <a:ext cx="4929135" cy="5897880"/>
            </a:xfrm>
            <a:prstGeom prst="rect">
              <a:avLst/>
            </a:prstGeom>
          </p:spPr>
        </p:pic>
        <p:sp>
          <p:nvSpPr>
            <p:cNvPr id="4" name="TextBox 3">
              <a:extLst>
                <a:ext uri="{FF2B5EF4-FFF2-40B4-BE49-F238E27FC236}">
                  <a16:creationId xmlns:a16="http://schemas.microsoft.com/office/drawing/2014/main" id="{D3794539-5B07-30B4-F384-E878FE558DE7}"/>
                </a:ext>
              </a:extLst>
            </p:cNvPr>
            <p:cNvSpPr txBox="1"/>
            <p:nvPr/>
          </p:nvSpPr>
          <p:spPr>
            <a:xfrm>
              <a:off x="9448800" y="6004560"/>
              <a:ext cx="1737360"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rPr>
                <a:t>mind-berry.com</a:t>
              </a:r>
              <a:endParaRPr lang="en-US" sz="1600" dirty="0"/>
            </a:p>
          </p:txBody>
        </p:sp>
      </p:grpSp>
      <p:sp>
        <p:nvSpPr>
          <p:cNvPr id="6" name="TextBox 5">
            <a:extLst>
              <a:ext uri="{FF2B5EF4-FFF2-40B4-BE49-F238E27FC236}">
                <a16:creationId xmlns:a16="http://schemas.microsoft.com/office/drawing/2014/main" id="{87E3A2E1-11A6-8D66-BF49-2634AF555376}"/>
              </a:ext>
            </a:extLst>
          </p:cNvPr>
          <p:cNvSpPr txBox="1"/>
          <p:nvPr/>
        </p:nvSpPr>
        <p:spPr>
          <a:xfrm>
            <a:off x="262210" y="4531323"/>
            <a:ext cx="6809150" cy="1939698"/>
          </a:xfrm>
          <a:prstGeom prst="rect">
            <a:avLst/>
          </a:prstGeom>
          <a:noFill/>
        </p:spPr>
        <p:txBody>
          <a:bodyPr wrap="square">
            <a:spAutoFit/>
          </a:bodyPr>
          <a:lstStyle/>
          <a:p>
            <a:pPr>
              <a:lnSpc>
                <a:spcPct val="120000"/>
              </a:lnSpc>
            </a:pPr>
            <a:r>
              <a:rPr lang="en-US" sz="3400" b="1" dirty="0">
                <a:solidFill>
                  <a:srgbClr val="81DCF7"/>
                </a:solidFill>
                <a:effectLst>
                  <a:outerShdw blurRad="38100" dist="38100" dir="2700000" algn="tl">
                    <a:srgbClr val="000000">
                      <a:alpha val="43137"/>
                    </a:srgbClr>
                  </a:outerShdw>
                </a:effectLst>
              </a:rPr>
              <a:t>Philippians 2:5-8</a:t>
            </a:r>
          </a:p>
          <a:p>
            <a:pPr>
              <a:lnSpc>
                <a:spcPct val="120000"/>
              </a:lnSpc>
            </a:pPr>
            <a:r>
              <a:rPr lang="en-US" sz="3400" b="1" i="1" dirty="0">
                <a:solidFill>
                  <a:srgbClr val="81DCF7"/>
                </a:solidFill>
                <a:effectLst>
                  <a:outerShdw blurRad="38100" dist="38100" dir="2700000" algn="tl">
                    <a:srgbClr val="000000">
                      <a:alpha val="43137"/>
                    </a:srgbClr>
                  </a:outerShdw>
                </a:effectLst>
              </a:rPr>
              <a:t>“Let this mind be in you which was also in Christ Jesus.” </a:t>
            </a:r>
            <a:r>
              <a:rPr lang="en-US" sz="3200" b="1" i="1" dirty="0">
                <a:solidFill>
                  <a:srgbClr val="81DCF7"/>
                </a:solidFill>
                <a:effectLst>
                  <a:outerShdw blurRad="38100" dist="38100" dir="2700000" algn="tl">
                    <a:srgbClr val="000000">
                      <a:alpha val="43137"/>
                    </a:srgbClr>
                  </a:outerShdw>
                </a:effectLst>
              </a:rPr>
              <a:t>(verse 5)</a:t>
            </a:r>
          </a:p>
        </p:txBody>
      </p:sp>
    </p:spTree>
    <p:extLst>
      <p:ext uri="{BB962C8B-B14F-4D97-AF65-F5344CB8AC3E}">
        <p14:creationId xmlns:p14="http://schemas.microsoft.com/office/powerpoint/2010/main" val="3844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tworking: o que é e qual a importância para sua carreira">
            <a:extLst>
              <a:ext uri="{FF2B5EF4-FFF2-40B4-BE49-F238E27FC236}">
                <a16:creationId xmlns:a16="http://schemas.microsoft.com/office/drawing/2014/main" id="{1E6CC7F1-D15C-B2DE-AB1F-A2D10DC97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890" y="0"/>
            <a:ext cx="10269682" cy="6849878"/>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Freeform: Shape 9">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 name="Group 3">
            <a:extLst>
              <a:ext uri="{FF2B5EF4-FFF2-40B4-BE49-F238E27FC236}">
                <a16:creationId xmlns:a16="http://schemas.microsoft.com/office/drawing/2014/main" id="{D5CA1B14-ABB3-2525-AE14-8C608F922DC7}"/>
              </a:ext>
            </a:extLst>
          </p:cNvPr>
          <p:cNvGrpSpPr/>
          <p:nvPr/>
        </p:nvGrpSpPr>
        <p:grpSpPr>
          <a:xfrm>
            <a:off x="-2569944" y="-288576"/>
            <a:ext cx="6939813" cy="7565456"/>
            <a:chOff x="-2569944" y="-288576"/>
            <a:chExt cx="6939813" cy="7565456"/>
          </a:xfrm>
        </p:grpSpPr>
        <p:sp>
          <p:nvSpPr>
            <p:cNvPr id="3" name="Oval 2">
              <a:extLst>
                <a:ext uri="{FF2B5EF4-FFF2-40B4-BE49-F238E27FC236}">
                  <a16:creationId xmlns:a16="http://schemas.microsoft.com/office/drawing/2014/main" id="{5EA9C690-817D-91C0-4E2E-E0500B3A2DAF}"/>
                </a:ext>
              </a:extLst>
            </p:cNvPr>
            <p:cNvSpPr/>
            <p:nvPr/>
          </p:nvSpPr>
          <p:spPr>
            <a:xfrm>
              <a:off x="-2569944" y="-288576"/>
              <a:ext cx="6939813" cy="7565456"/>
            </a:xfrm>
            <a:prstGeom prst="ellipse">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233B67-0F60-EEA9-F34A-8BE4FD95803D}"/>
                </a:ext>
              </a:extLst>
            </p:cNvPr>
            <p:cNvSpPr txBox="1"/>
            <p:nvPr/>
          </p:nvSpPr>
          <p:spPr>
            <a:xfrm>
              <a:off x="371093" y="1062993"/>
              <a:ext cx="3685091" cy="4862319"/>
            </a:xfrm>
            <a:prstGeom prst="rect">
              <a:avLst/>
            </a:prstGeom>
          </p:spPr>
          <p:txBody>
            <a:bodyPr vert="horz" lIns="91440" tIns="45720" rIns="91440" bIns="45720" rtlCol="0" anchor="t">
              <a:normAutofit lnSpcReduction="10000"/>
            </a:bodyPr>
            <a:lstStyle/>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Get up and stand with two others (groups of three ) . . .</a:t>
              </a:r>
            </a:p>
            <a:p>
              <a:pPr>
                <a:lnSpc>
                  <a:spcPct val="9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Which of the three Mentalize principles do you want to work  on this week?</a:t>
              </a:r>
            </a:p>
            <a:p>
              <a:pPr>
                <a:lnSpc>
                  <a:spcPct val="9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Share and pray for each other before you leave.</a:t>
              </a:r>
            </a:p>
          </p:txBody>
        </p:sp>
      </p:grpSp>
      <p:sp>
        <p:nvSpPr>
          <p:cNvPr id="5" name="TextBox 4">
            <a:extLst>
              <a:ext uri="{FF2B5EF4-FFF2-40B4-BE49-F238E27FC236}">
                <a16:creationId xmlns:a16="http://schemas.microsoft.com/office/drawing/2014/main" id="{A1AE2013-3C33-E512-5D88-7CA678976469}"/>
              </a:ext>
            </a:extLst>
          </p:cNvPr>
          <p:cNvSpPr txBox="1"/>
          <p:nvPr/>
        </p:nvSpPr>
        <p:spPr>
          <a:xfrm>
            <a:off x="5120479" y="6511324"/>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Unicesumar.edu.br</a:t>
            </a:r>
            <a:endParaRPr lang="en-US" sz="1600" dirty="0"/>
          </a:p>
        </p:txBody>
      </p:sp>
    </p:spTree>
    <p:extLst>
      <p:ext uri="{BB962C8B-B14F-4D97-AF65-F5344CB8AC3E}">
        <p14:creationId xmlns:p14="http://schemas.microsoft.com/office/powerpoint/2010/main" val="7633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EFDA0-C1BD-93B4-74C3-03B68B3259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198949-5935-E9B5-44FC-ECAC33FCEEC5}"/>
              </a:ext>
            </a:extLst>
          </p:cNvPr>
          <p:cNvSpPr txBox="1"/>
          <p:nvPr/>
        </p:nvSpPr>
        <p:spPr>
          <a:xfrm>
            <a:off x="2256076" y="441750"/>
            <a:ext cx="11983649"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Treat disciples and trainees as vital,</a:t>
            </a:r>
          </a:p>
          <a:p>
            <a:pPr>
              <a:lnSpc>
                <a:spcPct val="120000"/>
              </a:lnSpc>
            </a:pPr>
            <a:r>
              <a:rPr lang="en-US" sz="3600" b="1" dirty="0">
                <a:solidFill>
                  <a:schemeClr val="bg1"/>
                </a:solidFill>
                <a:effectLst>
                  <a:outerShdw blurRad="38100" dist="38100" dir="2700000" algn="tl">
                    <a:srgbClr val="000000">
                      <a:alpha val="43137"/>
                    </a:srgbClr>
                  </a:outerShdw>
                </a:effectLst>
              </a:rPr>
              <a:t>important to the work, even as equals. </a:t>
            </a:r>
          </a:p>
        </p:txBody>
      </p:sp>
      <p:pic>
        <p:nvPicPr>
          <p:cNvPr id="3" name="Picture 2">
            <a:extLst>
              <a:ext uri="{FF2B5EF4-FFF2-40B4-BE49-F238E27FC236}">
                <a16:creationId xmlns:a16="http://schemas.microsoft.com/office/drawing/2014/main" id="{30A2E600-9541-E393-0142-F6625CE2E254}"/>
              </a:ext>
            </a:extLst>
          </p:cNvPr>
          <p:cNvPicPr>
            <a:picLocks noChangeAspect="1"/>
          </p:cNvPicPr>
          <p:nvPr/>
        </p:nvPicPr>
        <p:blipFill>
          <a:blip r:embed="rId2"/>
          <a:stretch>
            <a:fillRect/>
          </a:stretch>
        </p:blipFill>
        <p:spPr>
          <a:xfrm>
            <a:off x="10113537" y="-154168"/>
            <a:ext cx="2175275" cy="2164612"/>
          </a:xfrm>
          <a:prstGeom prst="ellipse">
            <a:avLst/>
          </a:prstGeom>
          <a:ln>
            <a:noFill/>
          </a:ln>
          <a:effectLst>
            <a:softEdge rad="112500"/>
          </a:effectLst>
        </p:spPr>
      </p:pic>
      <p:pic>
        <p:nvPicPr>
          <p:cNvPr id="4" name="Picture 2" descr="7,000+ Free Number 1 &amp; Number Images - Pixabay">
            <a:extLst>
              <a:ext uri="{FF2B5EF4-FFF2-40B4-BE49-F238E27FC236}">
                <a16:creationId xmlns:a16="http://schemas.microsoft.com/office/drawing/2014/main" id="{84D4409D-3670-E777-FBA4-0E4AE2016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9" y="277517"/>
            <a:ext cx="1732927" cy="17329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E9982E-58B3-1AF7-0C77-5259AB52564B}"/>
              </a:ext>
            </a:extLst>
          </p:cNvPr>
          <p:cNvPicPr>
            <a:picLocks noChangeAspect="1"/>
          </p:cNvPicPr>
          <p:nvPr/>
        </p:nvPicPr>
        <p:blipFill>
          <a:blip r:embed="rId4"/>
          <a:stretch>
            <a:fillRect/>
          </a:stretch>
        </p:blipFill>
        <p:spPr>
          <a:xfrm>
            <a:off x="770727" y="2718864"/>
            <a:ext cx="990629" cy="1323595"/>
          </a:xfrm>
          <a:prstGeom prst="rect">
            <a:avLst/>
          </a:prstGeom>
        </p:spPr>
      </p:pic>
      <p:sp>
        <p:nvSpPr>
          <p:cNvPr id="6" name="TextBox 5">
            <a:extLst>
              <a:ext uri="{FF2B5EF4-FFF2-40B4-BE49-F238E27FC236}">
                <a16:creationId xmlns:a16="http://schemas.microsoft.com/office/drawing/2014/main" id="{A2DD6F97-E49E-6FEF-9048-077847CE5B0A}"/>
              </a:ext>
            </a:extLst>
          </p:cNvPr>
          <p:cNvSpPr txBox="1"/>
          <p:nvPr/>
        </p:nvSpPr>
        <p:spPr>
          <a:xfrm>
            <a:off x="2256076" y="2763011"/>
            <a:ext cx="11277600"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Encourage your people; tell them 				      for what </a:t>
            </a:r>
            <a:r>
              <a:rPr lang="en-US" sz="3600" b="1">
                <a:solidFill>
                  <a:schemeClr val="bg1"/>
                </a:solidFill>
                <a:effectLst>
                  <a:outerShdw blurRad="38100" dist="38100" dir="2700000" algn="tl">
                    <a:srgbClr val="000000">
                      <a:alpha val="43137"/>
                    </a:srgbClr>
                  </a:outerShdw>
                </a:effectLst>
              </a:rPr>
              <a:t>you are thankful </a:t>
            </a:r>
            <a:r>
              <a:rPr lang="en-US" sz="3600" b="1" dirty="0">
                <a:solidFill>
                  <a:schemeClr val="bg1"/>
                </a:solidFill>
                <a:effectLst>
                  <a:outerShdw blurRad="38100" dist="38100" dir="2700000" algn="tl">
                    <a:srgbClr val="000000">
                      <a:alpha val="43137"/>
                    </a:srgbClr>
                  </a:outerShdw>
                </a:effectLst>
              </a:rPr>
              <a:t>in their lives. </a:t>
            </a:r>
          </a:p>
        </p:txBody>
      </p:sp>
      <p:pic>
        <p:nvPicPr>
          <p:cNvPr id="7" name="Picture 6">
            <a:extLst>
              <a:ext uri="{FF2B5EF4-FFF2-40B4-BE49-F238E27FC236}">
                <a16:creationId xmlns:a16="http://schemas.microsoft.com/office/drawing/2014/main" id="{07AEE2DB-87B1-2E73-D713-578F51772BD0}"/>
              </a:ext>
            </a:extLst>
          </p:cNvPr>
          <p:cNvPicPr>
            <a:picLocks noChangeAspect="1"/>
          </p:cNvPicPr>
          <p:nvPr/>
        </p:nvPicPr>
        <p:blipFill>
          <a:blip r:embed="rId5"/>
          <a:srcRect l="15333" t="29111" r="21704"/>
          <a:stretch>
            <a:fillRect/>
          </a:stretch>
        </p:blipFill>
        <p:spPr>
          <a:xfrm>
            <a:off x="9934833" y="2298356"/>
            <a:ext cx="2883888" cy="2164612"/>
          </a:xfrm>
          <a:prstGeom prst="ellipse">
            <a:avLst/>
          </a:prstGeom>
          <a:ln>
            <a:noFill/>
          </a:ln>
          <a:effectLst>
            <a:softEdge rad="112500"/>
          </a:effectLst>
        </p:spPr>
      </p:pic>
      <p:sp>
        <p:nvSpPr>
          <p:cNvPr id="8" name="TextBox 7">
            <a:extLst>
              <a:ext uri="{FF2B5EF4-FFF2-40B4-BE49-F238E27FC236}">
                <a16:creationId xmlns:a16="http://schemas.microsoft.com/office/drawing/2014/main" id="{73AC43C9-4603-74D0-2329-D7E600C64ABC}"/>
              </a:ext>
            </a:extLst>
          </p:cNvPr>
          <p:cNvSpPr txBox="1"/>
          <p:nvPr/>
        </p:nvSpPr>
        <p:spPr>
          <a:xfrm>
            <a:off x="2058364" y="5004167"/>
            <a:ext cx="8643647"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Pray for  your trainees and let them   know of prayers. </a:t>
            </a:r>
          </a:p>
        </p:txBody>
      </p:sp>
      <p:pic>
        <p:nvPicPr>
          <p:cNvPr id="9" name="Picture 8">
            <a:extLst>
              <a:ext uri="{FF2B5EF4-FFF2-40B4-BE49-F238E27FC236}">
                <a16:creationId xmlns:a16="http://schemas.microsoft.com/office/drawing/2014/main" id="{9FE7CBAF-FA76-9E41-2700-990999808696}"/>
              </a:ext>
            </a:extLst>
          </p:cNvPr>
          <p:cNvPicPr>
            <a:picLocks noChangeAspect="1"/>
          </p:cNvPicPr>
          <p:nvPr/>
        </p:nvPicPr>
        <p:blipFill>
          <a:blip r:embed="rId6"/>
          <a:stretch>
            <a:fillRect/>
          </a:stretch>
        </p:blipFill>
        <p:spPr>
          <a:xfrm>
            <a:off x="776599" y="4954739"/>
            <a:ext cx="984757" cy="1383584"/>
          </a:xfrm>
          <a:prstGeom prst="rect">
            <a:avLst/>
          </a:prstGeom>
        </p:spPr>
      </p:pic>
      <p:pic>
        <p:nvPicPr>
          <p:cNvPr id="10" name="Picture 9">
            <a:extLst>
              <a:ext uri="{FF2B5EF4-FFF2-40B4-BE49-F238E27FC236}">
                <a16:creationId xmlns:a16="http://schemas.microsoft.com/office/drawing/2014/main" id="{CAD198D2-330F-7EE2-B310-7F265E20F5E7}"/>
              </a:ext>
            </a:extLst>
          </p:cNvPr>
          <p:cNvPicPr>
            <a:picLocks noChangeAspect="1"/>
          </p:cNvPicPr>
          <p:nvPr/>
        </p:nvPicPr>
        <p:blipFill>
          <a:blip r:embed="rId7"/>
          <a:stretch>
            <a:fillRect/>
          </a:stretch>
        </p:blipFill>
        <p:spPr>
          <a:xfrm>
            <a:off x="10078841" y="4577880"/>
            <a:ext cx="2234899" cy="2231513"/>
          </a:xfrm>
          <a:prstGeom prst="ellipse">
            <a:avLst/>
          </a:prstGeom>
          <a:ln>
            <a:noFill/>
          </a:ln>
          <a:effectLst>
            <a:softEdge rad="112500"/>
          </a:effectLst>
        </p:spPr>
      </p:pic>
    </p:spTree>
    <p:extLst>
      <p:ext uri="{BB962C8B-B14F-4D97-AF65-F5344CB8AC3E}">
        <p14:creationId xmlns:p14="http://schemas.microsoft.com/office/powerpoint/2010/main" val="44789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6125CB-E41B-F3CC-D4C7-370460E0F9FD}"/>
              </a:ext>
            </a:extLst>
          </p:cNvPr>
          <p:cNvSpPr txBox="1"/>
          <p:nvPr/>
        </p:nvSpPr>
        <p:spPr>
          <a:xfrm>
            <a:off x="2880360" y="205565"/>
            <a:ext cx="9311640" cy="4194803"/>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One Sunday after a euphonium player had finished playing his horn in church, a singer got up and said, “We’ve all had this happen—a bright flash of light, all we see is dots. We close our eyes—all we see is dots. It has kind of burned itself into our eyes for a moment. As Gil played just now . . . </a:t>
            </a:r>
          </a:p>
        </p:txBody>
      </p:sp>
      <p:pic>
        <p:nvPicPr>
          <p:cNvPr id="3" name="Picture 2">
            <a:extLst>
              <a:ext uri="{FF2B5EF4-FFF2-40B4-BE49-F238E27FC236}">
                <a16:creationId xmlns:a16="http://schemas.microsoft.com/office/drawing/2014/main" id="{66205B36-D4B2-2C03-8A29-ED72E3E6861C}"/>
              </a:ext>
            </a:extLst>
          </p:cNvPr>
          <p:cNvPicPr>
            <a:picLocks noChangeAspect="1"/>
          </p:cNvPicPr>
          <p:nvPr/>
        </p:nvPicPr>
        <p:blipFill>
          <a:blip r:embed="rId2"/>
          <a:stretch>
            <a:fillRect/>
          </a:stretch>
        </p:blipFill>
        <p:spPr>
          <a:xfrm>
            <a:off x="293272" y="321677"/>
            <a:ext cx="2155300" cy="2422010"/>
          </a:xfrm>
          <a:prstGeom prst="rect">
            <a:avLst/>
          </a:prstGeom>
        </p:spPr>
      </p:pic>
      <p:sp>
        <p:nvSpPr>
          <p:cNvPr id="7" name="TextBox 6">
            <a:extLst>
              <a:ext uri="{FF2B5EF4-FFF2-40B4-BE49-F238E27FC236}">
                <a16:creationId xmlns:a16="http://schemas.microsoft.com/office/drawing/2014/main" id="{E376D50C-D030-3B72-BD89-D6B0913A264D}"/>
              </a:ext>
            </a:extLst>
          </p:cNvPr>
          <p:cNvSpPr txBox="1"/>
          <p:nvPr/>
        </p:nvSpPr>
        <p:spPr>
          <a:xfrm>
            <a:off x="293271" y="4327115"/>
            <a:ext cx="11395809" cy="2422010"/>
          </a:xfrm>
          <a:prstGeom prst="rect">
            <a:avLst/>
          </a:prstGeom>
          <a:noFill/>
        </p:spPr>
        <p:txBody>
          <a:bodyPr wrap="square">
            <a:spAutoFit/>
          </a:bodyPr>
          <a:lstStyle/>
          <a:p>
            <a:pPr>
              <a:lnSpc>
                <a:spcPct val="120000"/>
              </a:lnSpc>
            </a:pPr>
            <a:r>
              <a:rPr lang="en-US" sz="3200" b="1" dirty="0">
                <a:solidFill>
                  <a:schemeClr val="accent2">
                    <a:lumMod val="60000"/>
                    <a:lumOff val="40000"/>
                  </a:schemeClr>
                </a:solidFill>
                <a:effectLst>
                  <a:outerShdw blurRad="38100" dist="38100" dir="2700000" algn="tl">
                    <a:srgbClr val="000000">
                      <a:alpha val="43137"/>
                    </a:srgbClr>
                  </a:outerShdw>
                </a:effectLst>
              </a:rPr>
              <a:t>That’s what we need in disciples and disciple-makers—the cross burned into their vision; the selfless cross-bearing example of Christ burned into their hearts and ours. Then we will be “mentalized”.</a:t>
            </a:r>
          </a:p>
        </p:txBody>
      </p:sp>
    </p:spTree>
    <p:extLst>
      <p:ext uri="{BB962C8B-B14F-4D97-AF65-F5344CB8AC3E}">
        <p14:creationId xmlns:p14="http://schemas.microsoft.com/office/powerpoint/2010/main" val="5891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8FBA7-F1ED-FC55-EBCC-AF9A4A45E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622762-7B7F-A421-FD21-36C401260F12}"/>
              </a:ext>
            </a:extLst>
          </p:cNvPr>
          <p:cNvSpPr txBox="1"/>
          <p:nvPr/>
        </p:nvSpPr>
        <p:spPr>
          <a:xfrm>
            <a:off x="2289810" y="217398"/>
            <a:ext cx="7612380" cy="649217"/>
          </a:xfrm>
          <a:prstGeom prst="rect">
            <a:avLst/>
          </a:prstGeom>
          <a:noFill/>
        </p:spPr>
        <p:txBody>
          <a:bodyPr wrap="square">
            <a:spAutoFit/>
          </a:bodyPr>
          <a:lstStyle/>
          <a:p>
            <a:pPr>
              <a:lnSpc>
                <a:spcPct val="120000"/>
              </a:lnSpc>
            </a:pPr>
            <a:r>
              <a:rPr lang="en-US" sz="3200" b="1" dirty="0">
                <a:solidFill>
                  <a:srgbClr val="84DAF5"/>
                </a:solidFill>
                <a:effectLst>
                  <a:outerShdw blurRad="38100" dist="38100" dir="2700000" algn="tl">
                    <a:srgbClr val="000000">
                      <a:alpha val="43137"/>
                    </a:srgbClr>
                  </a:outerShdw>
                </a:effectLst>
              </a:rPr>
              <a:t>Let’s look at each “Mentalize” principle.</a:t>
            </a:r>
          </a:p>
        </p:txBody>
      </p:sp>
      <p:pic>
        <p:nvPicPr>
          <p:cNvPr id="2" name="Picture 1">
            <a:extLst>
              <a:ext uri="{FF2B5EF4-FFF2-40B4-BE49-F238E27FC236}">
                <a16:creationId xmlns:a16="http://schemas.microsoft.com/office/drawing/2014/main" id="{F122B01B-561E-11C9-CBBF-63D05F80E229}"/>
              </a:ext>
            </a:extLst>
          </p:cNvPr>
          <p:cNvPicPr>
            <a:picLocks noChangeAspect="1"/>
          </p:cNvPicPr>
          <p:nvPr/>
        </p:nvPicPr>
        <p:blipFill>
          <a:blip r:embed="rId2"/>
          <a:stretch>
            <a:fillRect/>
          </a:stretch>
        </p:blipFill>
        <p:spPr>
          <a:xfrm>
            <a:off x="3629954" y="956561"/>
            <a:ext cx="4932091" cy="5901439"/>
          </a:xfrm>
          <a:prstGeom prst="rect">
            <a:avLst/>
          </a:prstGeom>
        </p:spPr>
      </p:pic>
      <p:sp>
        <p:nvSpPr>
          <p:cNvPr id="7" name="TextBox 6">
            <a:extLst>
              <a:ext uri="{FF2B5EF4-FFF2-40B4-BE49-F238E27FC236}">
                <a16:creationId xmlns:a16="http://schemas.microsoft.com/office/drawing/2014/main" id="{3CE1D848-6D4D-C869-FFF0-1D8A010A65E8}"/>
              </a:ext>
            </a:extLst>
          </p:cNvPr>
          <p:cNvSpPr txBox="1"/>
          <p:nvPr/>
        </p:nvSpPr>
        <p:spPr>
          <a:xfrm>
            <a:off x="5826641" y="2477132"/>
            <a:ext cx="1594886" cy="677108"/>
          </a:xfrm>
          <a:prstGeom prst="rect">
            <a:avLst/>
          </a:prstGeom>
          <a:solidFill>
            <a:srgbClr val="DED6C3"/>
          </a:solidFill>
        </p:spPr>
        <p:txBody>
          <a:bodyPr wrap="square">
            <a:spAutoFit/>
          </a:bodyPr>
          <a:lstStyle/>
          <a:p>
            <a:endParaRPr lang="en-US" sz="600" b="1" dirty="0">
              <a:solidFill>
                <a:srgbClr val="3D3F3D"/>
              </a:solidFill>
              <a:effectLst>
                <a:outerShdw blurRad="38100" dist="38100" dir="2700000" algn="tl">
                  <a:srgbClr val="000000">
                    <a:alpha val="43137"/>
                  </a:srgbClr>
                </a:outerShdw>
              </a:effectLst>
            </a:endParaRPr>
          </a:p>
          <a:p>
            <a:r>
              <a:rPr lang="en-US" sz="2400" b="1" dirty="0">
                <a:solidFill>
                  <a:srgbClr val="3D3F3D"/>
                </a:solidFill>
                <a:effectLst>
                  <a:outerShdw blurRad="38100" dist="38100" dir="2700000" algn="tl">
                    <a:srgbClr val="000000">
                      <a:alpha val="43137"/>
                    </a:srgbClr>
                  </a:outerShdw>
                </a:effectLst>
              </a:rPr>
              <a:t>Mentalize</a:t>
            </a:r>
            <a:endParaRPr lang="en-US" sz="2800" b="1" dirty="0">
              <a:solidFill>
                <a:srgbClr val="3D3F3D"/>
              </a:solidFill>
              <a:effectLst>
                <a:outerShdw blurRad="38100" dist="38100" dir="2700000" algn="tl">
                  <a:srgbClr val="000000">
                    <a:alpha val="43137"/>
                  </a:srgbClr>
                </a:outerShdw>
              </a:effectLst>
            </a:endParaRPr>
          </a:p>
          <a:p>
            <a:endParaRPr lang="en-US" sz="800" dirty="0">
              <a:solidFill>
                <a:srgbClr val="3D3F3D"/>
              </a:solidFill>
            </a:endParaRPr>
          </a:p>
        </p:txBody>
      </p:sp>
    </p:spTree>
    <p:extLst>
      <p:ext uri="{BB962C8B-B14F-4D97-AF65-F5344CB8AC3E}">
        <p14:creationId xmlns:p14="http://schemas.microsoft.com/office/powerpoint/2010/main" val="1964976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4E13-BC13-12A3-1787-1D5242432A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8E78FF-F71F-7C5A-CD0C-B05DF73A4643}"/>
              </a:ext>
            </a:extLst>
          </p:cNvPr>
          <p:cNvSpPr txBox="1"/>
          <p:nvPr/>
        </p:nvSpPr>
        <p:spPr>
          <a:xfrm>
            <a:off x="2294861" y="1244231"/>
            <a:ext cx="11277600" cy="2265748"/>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Treat disciples and trainees</a:t>
            </a:r>
          </a:p>
          <a:p>
            <a:pPr>
              <a:lnSpc>
                <a:spcPct val="120000"/>
              </a:lnSpc>
            </a:pPr>
            <a:r>
              <a:rPr lang="en-US" sz="4000" b="1" dirty="0">
                <a:solidFill>
                  <a:schemeClr val="bg1"/>
                </a:solidFill>
                <a:effectLst>
                  <a:outerShdw blurRad="38100" dist="38100" dir="2700000" algn="tl">
                    <a:srgbClr val="000000">
                      <a:alpha val="43137"/>
                    </a:srgbClr>
                  </a:outerShdw>
                </a:effectLst>
              </a:rPr>
              <a:t>as vital, important to the </a:t>
            </a:r>
          </a:p>
          <a:p>
            <a:pPr>
              <a:lnSpc>
                <a:spcPct val="120000"/>
              </a:lnSpc>
            </a:pPr>
            <a:r>
              <a:rPr lang="en-US" sz="4000" b="1" dirty="0">
                <a:solidFill>
                  <a:schemeClr val="bg1"/>
                </a:solidFill>
                <a:effectLst>
                  <a:outerShdw blurRad="38100" dist="38100" dir="2700000" algn="tl">
                    <a:srgbClr val="000000">
                      <a:alpha val="43137"/>
                    </a:srgbClr>
                  </a:outerShdw>
                </a:effectLst>
              </a:rPr>
              <a:t>work, even as equals. </a:t>
            </a:r>
          </a:p>
        </p:txBody>
      </p:sp>
      <p:pic>
        <p:nvPicPr>
          <p:cNvPr id="3" name="Picture 2">
            <a:extLst>
              <a:ext uri="{FF2B5EF4-FFF2-40B4-BE49-F238E27FC236}">
                <a16:creationId xmlns:a16="http://schemas.microsoft.com/office/drawing/2014/main" id="{212091AC-10F9-1FBE-7FE3-5C5A8DDF589F}"/>
              </a:ext>
            </a:extLst>
          </p:cNvPr>
          <p:cNvPicPr>
            <a:picLocks noChangeAspect="1"/>
          </p:cNvPicPr>
          <p:nvPr/>
        </p:nvPicPr>
        <p:blipFill>
          <a:blip r:embed="rId2"/>
          <a:stretch>
            <a:fillRect/>
          </a:stretch>
        </p:blipFill>
        <p:spPr>
          <a:xfrm>
            <a:off x="8456422" y="393946"/>
            <a:ext cx="6082748" cy="6052930"/>
          </a:xfrm>
          <a:prstGeom prst="ellipse">
            <a:avLst/>
          </a:prstGeom>
          <a:ln>
            <a:noFill/>
          </a:ln>
          <a:effectLst>
            <a:softEdge rad="112500"/>
          </a:effectLst>
        </p:spPr>
      </p:pic>
      <p:pic>
        <p:nvPicPr>
          <p:cNvPr id="2050" name="Picture 2" descr="7,000+ Free Number 1 &amp; Number Images - Pixabay">
            <a:extLst>
              <a:ext uri="{FF2B5EF4-FFF2-40B4-BE49-F238E27FC236}">
                <a16:creationId xmlns:a16="http://schemas.microsoft.com/office/drawing/2014/main" id="{73EF8A2C-802C-C172-2C95-9969238CC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40" y="1244231"/>
            <a:ext cx="2075121" cy="20751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umbers 1 Silver Free Vector Download | FreeImages">
            <a:extLst>
              <a:ext uri="{FF2B5EF4-FFF2-40B4-BE49-F238E27FC236}">
                <a16:creationId xmlns:a16="http://schemas.microsoft.com/office/drawing/2014/main" id="{42D5F5C1-719D-88A4-8C44-A105A12E6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147" y="-1502813"/>
            <a:ext cx="657545" cy="13835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F0209CD-975C-90E5-A86B-BA7944D3FA01}"/>
              </a:ext>
            </a:extLst>
          </p:cNvPr>
          <p:cNvPicPr>
            <a:picLocks noChangeAspect="1"/>
          </p:cNvPicPr>
          <p:nvPr/>
        </p:nvPicPr>
        <p:blipFill>
          <a:blip r:embed="rId5"/>
          <a:stretch>
            <a:fillRect/>
          </a:stretch>
        </p:blipFill>
        <p:spPr>
          <a:xfrm>
            <a:off x="3620067" y="-1526021"/>
            <a:ext cx="919966" cy="1429999"/>
          </a:xfrm>
          <a:prstGeom prst="rect">
            <a:avLst/>
          </a:prstGeom>
        </p:spPr>
      </p:pic>
      <p:pic>
        <p:nvPicPr>
          <p:cNvPr id="6" name="Picture 5" descr="Silver number three png transparent clip art image – Artofit">
            <a:extLst>
              <a:ext uri="{FF2B5EF4-FFF2-40B4-BE49-F238E27FC236}">
                <a16:creationId xmlns:a16="http://schemas.microsoft.com/office/drawing/2014/main" id="{E66CC030-E86E-18A1-C666-376F51874C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408" y="-1502815"/>
            <a:ext cx="865061" cy="138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631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37AF7-FB9D-4921-8023-F4B618D60C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01BFFC-F55C-84F3-5290-AC80A9C96FA1}"/>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a:t>
            </a:r>
            <a:r>
              <a:rPr lang="en-US" sz="3200" b="1" dirty="0">
                <a:solidFill>
                  <a:schemeClr val="accent3">
                    <a:lumMod val="60000"/>
                    <a:lumOff val="40000"/>
                  </a:schemeClr>
                </a:solidFill>
                <a:effectLst>
                  <a:outerShdw blurRad="38100" dist="38100" dir="2700000" algn="tl">
                    <a:srgbClr val="000000">
                      <a:alpha val="43137"/>
                    </a:srgbClr>
                  </a:outerShdw>
                </a:effectLst>
              </a:rPr>
              <a:t>equals</a:t>
            </a:r>
            <a:r>
              <a:rPr lang="en-US" sz="3200" b="1" dirty="0">
                <a:solidFill>
                  <a:schemeClr val="bg1"/>
                </a:solidFill>
                <a:effectLst>
                  <a:outerShdw blurRad="38100" dist="38100" dir="2700000" algn="tl">
                    <a:srgbClr val="000000">
                      <a:alpha val="43137"/>
                    </a:srgbClr>
                  </a:outerShdw>
                </a:effectLst>
              </a:rPr>
              <a:t>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5E236612-1472-184E-D1D8-55BF3C362FDB}"/>
              </a:ext>
            </a:extLst>
          </p:cNvPr>
          <p:cNvSpPr txBox="1"/>
          <p:nvPr/>
        </p:nvSpPr>
        <p:spPr>
          <a:xfrm>
            <a:off x="784860" y="3998714"/>
            <a:ext cx="10622280" cy="1323439"/>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“Priscilla and Aquila, my </a:t>
            </a:r>
            <a:r>
              <a:rPr lang="en-US" sz="3200" b="1" i="1" u="none" strike="noStrike" baseline="0" dirty="0">
                <a:solidFill>
                  <a:schemeClr val="bg1"/>
                </a:solidFill>
                <a:latin typeface="Montserrat" panose="00000500000000000000" pitchFamily="2" charset="0"/>
              </a:rPr>
              <a:t>fellow workers</a:t>
            </a:r>
            <a:r>
              <a:rPr lang="en-US" sz="3200" b="0" i="1" u="none" strike="noStrike" baseline="0" dirty="0">
                <a:solidFill>
                  <a:schemeClr val="bg1"/>
                </a:solidFill>
                <a:latin typeface="Montserrat" panose="00000500000000000000" pitchFamily="2" charset="0"/>
              </a:rPr>
              <a:t>…” </a:t>
            </a:r>
          </a:p>
          <a:p>
            <a:pPr algn="ctr"/>
            <a:endParaRPr lang="en-US" sz="2400" b="1" i="0" u="none" strike="noStrike" baseline="0" dirty="0">
              <a:solidFill>
                <a:schemeClr val="bg1"/>
              </a:solidFill>
              <a:latin typeface="Montserrat" panose="00000500000000000000" pitchFamily="2" charset="0"/>
            </a:endParaRPr>
          </a:p>
          <a:p>
            <a:pPr algn="ctr"/>
            <a:r>
              <a:rPr lang="en-US" sz="2400" b="1" i="0" u="none" strike="noStrike" baseline="0" dirty="0">
                <a:solidFill>
                  <a:schemeClr val="bg1"/>
                </a:solidFill>
                <a:latin typeface="Montserrat" panose="00000500000000000000" pitchFamily="2" charset="0"/>
              </a:rPr>
              <a:t>Romans 16:3 </a:t>
            </a:r>
            <a:endParaRPr lang="en-US" sz="3200" dirty="0">
              <a:solidFill>
                <a:schemeClr val="bg1"/>
              </a:solidFill>
            </a:endParaRPr>
          </a:p>
        </p:txBody>
      </p:sp>
      <p:pic>
        <p:nvPicPr>
          <p:cNvPr id="7" name="Picture 6">
            <a:extLst>
              <a:ext uri="{FF2B5EF4-FFF2-40B4-BE49-F238E27FC236}">
                <a16:creationId xmlns:a16="http://schemas.microsoft.com/office/drawing/2014/main" id="{E7F53637-0759-CCB8-A508-81A5B7739E71}"/>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26089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E491-2608-F27D-F7A1-03C585861C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DD2F345-4A02-3B07-2B6C-FB9F3C581935}"/>
              </a:ext>
            </a:extLst>
          </p:cNvPr>
          <p:cNvSpPr txBox="1"/>
          <p:nvPr/>
        </p:nvSpPr>
        <p:spPr>
          <a:xfrm>
            <a:off x="2590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Even though Paul was clearly (far and away) the authority and leader, he treated his co-workers as equals and referred to them as such.</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Listen to how Paul refers to his disciples in some of these passages:</a:t>
            </a:r>
          </a:p>
        </p:txBody>
      </p:sp>
      <p:sp>
        <p:nvSpPr>
          <p:cNvPr id="3" name="TextBox 2">
            <a:extLst>
              <a:ext uri="{FF2B5EF4-FFF2-40B4-BE49-F238E27FC236}">
                <a16:creationId xmlns:a16="http://schemas.microsoft.com/office/drawing/2014/main" id="{D9C46E49-C945-9D66-94BF-097114F7112E}"/>
              </a:ext>
            </a:extLst>
          </p:cNvPr>
          <p:cNvSpPr txBox="1"/>
          <p:nvPr/>
        </p:nvSpPr>
        <p:spPr>
          <a:xfrm>
            <a:off x="784860" y="3998714"/>
            <a:ext cx="10622280" cy="1323439"/>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“Timothy</a:t>
            </a:r>
            <a:r>
              <a:rPr lang="en-US" sz="3200" i="1" dirty="0">
                <a:solidFill>
                  <a:schemeClr val="bg1"/>
                </a:solidFill>
                <a:latin typeface="Montserrat" panose="00000500000000000000" pitchFamily="2" charset="0"/>
              </a:rPr>
              <a:t>, my </a:t>
            </a:r>
            <a:r>
              <a:rPr lang="en-US" sz="3200" b="1" i="1" u="none" strike="noStrike" baseline="0" dirty="0">
                <a:solidFill>
                  <a:schemeClr val="bg1"/>
                </a:solidFill>
                <a:latin typeface="Montserrat" panose="00000500000000000000" pitchFamily="2" charset="0"/>
              </a:rPr>
              <a:t>fellow worker</a:t>
            </a:r>
            <a:r>
              <a:rPr lang="en-US" sz="3200" b="0" i="1" u="none" strike="noStrike" baseline="0" dirty="0">
                <a:solidFill>
                  <a:schemeClr val="bg1"/>
                </a:solidFill>
                <a:latin typeface="Montserrat" panose="00000500000000000000" pitchFamily="2" charset="0"/>
              </a:rPr>
              <a:t>…” </a:t>
            </a:r>
          </a:p>
          <a:p>
            <a:pPr algn="ctr"/>
            <a:endParaRPr lang="en-US" sz="2400" b="1" i="0" u="none" strike="noStrike" baseline="0" dirty="0">
              <a:solidFill>
                <a:schemeClr val="bg1"/>
              </a:solidFill>
              <a:latin typeface="Montserrat" panose="00000500000000000000" pitchFamily="2" charset="0"/>
            </a:endParaRPr>
          </a:p>
          <a:p>
            <a:pPr algn="ctr"/>
            <a:r>
              <a:rPr lang="en-US" sz="2400" b="1" i="0" u="none" strike="noStrike" baseline="0" dirty="0">
                <a:solidFill>
                  <a:schemeClr val="bg1"/>
                </a:solidFill>
                <a:latin typeface="Montserrat" panose="00000500000000000000" pitchFamily="2" charset="0"/>
              </a:rPr>
              <a:t>Romans 16:21</a:t>
            </a:r>
            <a:endParaRPr lang="en-US" sz="3200" dirty="0">
              <a:solidFill>
                <a:schemeClr val="bg1"/>
              </a:solidFill>
            </a:endParaRPr>
          </a:p>
        </p:txBody>
      </p:sp>
      <p:pic>
        <p:nvPicPr>
          <p:cNvPr id="7" name="Picture 6">
            <a:extLst>
              <a:ext uri="{FF2B5EF4-FFF2-40B4-BE49-F238E27FC236}">
                <a16:creationId xmlns:a16="http://schemas.microsoft.com/office/drawing/2014/main" id="{21984D95-EA0E-7F39-CB87-60372983011D}"/>
              </a:ext>
            </a:extLst>
          </p:cNvPr>
          <p:cNvPicPr>
            <a:picLocks noChangeAspect="1"/>
          </p:cNvPicPr>
          <p:nvPr/>
        </p:nvPicPr>
        <p:blipFill>
          <a:blip r:embed="rId2"/>
          <a:stretch>
            <a:fillRect/>
          </a:stretch>
        </p:blipFill>
        <p:spPr>
          <a:xfrm>
            <a:off x="-1104060" y="4190940"/>
            <a:ext cx="2726280" cy="2712916"/>
          </a:xfrm>
          <a:prstGeom prst="ellipse">
            <a:avLst/>
          </a:prstGeom>
          <a:ln>
            <a:noFill/>
          </a:ln>
          <a:effectLst>
            <a:softEdge rad="112500"/>
          </a:effectLst>
        </p:spPr>
      </p:pic>
    </p:spTree>
    <p:extLst>
      <p:ext uri="{BB962C8B-B14F-4D97-AF65-F5344CB8AC3E}">
        <p14:creationId xmlns:p14="http://schemas.microsoft.com/office/powerpoint/2010/main" val="1161257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1edd4f5a0e56c648145b6d2d03483e38">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eb34acfc7ee8049915d562a528cdc72c"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35B1C9-5AB3-4973-98D2-10D6FBF28EDC}">
  <ds:schemaRefs>
    <ds:schemaRef ds:uri="1e8db885-a360-449f-a5ff-12e3b15834d5"/>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b1a6dcaa-c685-4162-bf8d-9106957bcf2f"/>
    <ds:schemaRef ds:uri="http://www.w3.org/XML/1998/namespace"/>
  </ds:schemaRefs>
</ds:datastoreItem>
</file>

<file path=customXml/itemProps2.xml><?xml version="1.0" encoding="utf-8"?>
<ds:datastoreItem xmlns:ds="http://schemas.openxmlformats.org/officeDocument/2006/customXml" ds:itemID="{969F5B15-C700-4711-9186-7105C50702C3}">
  <ds:schemaRefs>
    <ds:schemaRef ds:uri="http://schemas.microsoft.com/sharepoint/v3/contenttype/forms"/>
  </ds:schemaRefs>
</ds:datastoreItem>
</file>

<file path=customXml/itemProps3.xml><?xml version="1.0" encoding="utf-8"?>
<ds:datastoreItem xmlns:ds="http://schemas.openxmlformats.org/officeDocument/2006/customXml" ds:itemID="{4083E4F8-2DA1-4310-B23A-860CFBDCBD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4934</TotalTime>
  <Words>2150</Words>
  <Application>Microsoft Office PowerPoint</Application>
  <PresentationFormat>Widescreen</PresentationFormat>
  <Paragraphs>238</Paragraphs>
  <Slides>41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Aptos Display</vt:lpstr>
      <vt:lpstr>Arial</vt:lpstr>
      <vt:lpstr>Calibri</vt:lpstr>
      <vt:lpstr>Montserrat</vt:lpstr>
      <vt:lpstr>Office Theme</vt:lpstr>
      <vt:lpstr>PowerPoint Presentation</vt:lpstr>
      <vt:lpstr>You then, my child, be strengthened by the grace that is in Christ Jesus,  and what you have heard from me in the presence of many witnesses entrust to faithful men, who will be able to teach others also.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72</cp:revision>
  <dcterms:created xsi:type="dcterms:W3CDTF">2024-05-20T15:02:04Z</dcterms:created>
  <dcterms:modified xsi:type="dcterms:W3CDTF">2026-01-22T18:59:51Z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