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882" r:id="rId5"/>
    <p:sldId id="886" r:id="rId6"/>
    <p:sldId id="939" r:id="rId7"/>
    <p:sldId id="937" r:id="rId8"/>
    <p:sldId id="904" r:id="rId9"/>
    <p:sldId id="889" r:id="rId10"/>
    <p:sldId id="891" r:id="rId11"/>
    <p:sldId id="936" r:id="rId12"/>
    <p:sldId id="935" r:id="rId13"/>
    <p:sldId id="892" r:id="rId14"/>
    <p:sldId id="913" r:id="rId15"/>
    <p:sldId id="914" r:id="rId16"/>
    <p:sldId id="915" r:id="rId17"/>
    <p:sldId id="919" r:id="rId18"/>
    <p:sldId id="921" r:id="rId19"/>
    <p:sldId id="922" r:id="rId20"/>
    <p:sldId id="923" r:id="rId21"/>
    <p:sldId id="924" r:id="rId22"/>
    <p:sldId id="926" r:id="rId23"/>
    <p:sldId id="927" r:id="rId24"/>
    <p:sldId id="928" r:id="rId25"/>
    <p:sldId id="929" r:id="rId26"/>
    <p:sldId id="819" r:id="rId27"/>
    <p:sldId id="876" r:id="rId28"/>
    <p:sldId id="934" r:id="rId29"/>
    <p:sldId id="893" r:id="rId30"/>
    <p:sldId id="933" r:id="rId31"/>
    <p:sldId id="93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E1F8"/>
    <a:srgbClr val="DED6C3"/>
    <a:srgbClr val="3D3F3D"/>
    <a:srgbClr val="84DAF5"/>
    <a:srgbClr val="81DCF7"/>
    <a:srgbClr val="35454D"/>
    <a:srgbClr val="B686DA"/>
    <a:srgbClr val="A12B93"/>
    <a:srgbClr val="FDDD66"/>
    <a:srgbClr val="72A3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18788B-F7CF-40B4-83BB-C4B0E6688D45}" v="19" dt="2026-01-22T21:00:32.1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2" autoAdjust="0"/>
    <p:restoredTop sz="94660"/>
  </p:normalViewPr>
  <p:slideViewPr>
    <p:cSldViewPr snapToGrid="0">
      <p:cViewPr varScale="1">
        <p:scale>
          <a:sx n="117" d="100"/>
          <a:sy n="117" d="100"/>
        </p:scale>
        <p:origin x="384" y="12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 Brown" userId="0d553e0b-7de6-44b1-a5c2-115d1ad30799" providerId="ADAL" clId="{3BC13318-69C7-46ED-BB35-6B1842D1FADF}"/>
    <pc:docChg chg="custSel addSld modSld sldOrd">
      <pc:chgData name="Jean Brown" userId="0d553e0b-7de6-44b1-a5c2-115d1ad30799" providerId="ADAL" clId="{3BC13318-69C7-46ED-BB35-6B1842D1FADF}" dt="2026-01-22T21:09:46.691" v="269" actId="20577"/>
      <pc:docMkLst>
        <pc:docMk/>
      </pc:docMkLst>
      <pc:sldChg chg="modSp mod">
        <pc:chgData name="Jean Brown" userId="0d553e0b-7de6-44b1-a5c2-115d1ad30799" providerId="ADAL" clId="{3BC13318-69C7-46ED-BB35-6B1842D1FADF}" dt="2026-01-22T21:09:46.691" v="269" actId="20577"/>
        <pc:sldMkLst>
          <pc:docMk/>
          <pc:sldMk cId="3877296975" sldId="819"/>
        </pc:sldMkLst>
        <pc:spChg chg="mod">
          <ac:chgData name="Jean Brown" userId="0d553e0b-7de6-44b1-a5c2-115d1ad30799" providerId="ADAL" clId="{3BC13318-69C7-46ED-BB35-6B1842D1FADF}" dt="2026-01-22T21:09:46.691" v="269" actId="20577"/>
          <ac:spMkLst>
            <pc:docMk/>
            <pc:sldMk cId="3877296975" sldId="819"/>
            <ac:spMk id="4" creationId="{55EF18E1-095A-D632-3203-8B31AA4104C9}"/>
          </ac:spMkLst>
        </pc:spChg>
      </pc:sldChg>
      <pc:sldChg chg="addSp delSp modSp mod">
        <pc:chgData name="Jean Brown" userId="0d553e0b-7de6-44b1-a5c2-115d1ad30799" providerId="ADAL" clId="{3BC13318-69C7-46ED-BB35-6B1842D1FADF}" dt="2026-01-22T19:58:11.064" v="85" actId="14100"/>
        <pc:sldMkLst>
          <pc:docMk/>
          <pc:sldMk cId="211163625" sldId="882"/>
        </pc:sldMkLst>
        <pc:picChg chg="del">
          <ac:chgData name="Jean Brown" userId="0d553e0b-7de6-44b1-a5c2-115d1ad30799" providerId="ADAL" clId="{3BC13318-69C7-46ED-BB35-6B1842D1FADF}" dt="2026-01-22T19:52:49.598" v="0" actId="478"/>
          <ac:picMkLst>
            <pc:docMk/>
            <pc:sldMk cId="211163625" sldId="882"/>
            <ac:picMk id="2" creationId="{94B45F28-E309-38BF-2EC2-B107316D8991}"/>
          </ac:picMkLst>
        </pc:picChg>
        <pc:picChg chg="add del mod">
          <ac:chgData name="Jean Brown" userId="0d553e0b-7de6-44b1-a5c2-115d1ad30799" providerId="ADAL" clId="{3BC13318-69C7-46ED-BB35-6B1842D1FADF}" dt="2026-01-22T19:53:27.710" v="18" actId="478"/>
          <ac:picMkLst>
            <pc:docMk/>
            <pc:sldMk cId="211163625" sldId="882"/>
            <ac:picMk id="6" creationId="{F0AC2083-82E0-3610-909F-97FCE95D53D5}"/>
          </ac:picMkLst>
        </pc:picChg>
        <pc:picChg chg="add mod">
          <ac:chgData name="Jean Brown" userId="0d553e0b-7de6-44b1-a5c2-115d1ad30799" providerId="ADAL" clId="{3BC13318-69C7-46ED-BB35-6B1842D1FADF}" dt="2026-01-22T19:58:11.064" v="85" actId="14100"/>
          <ac:picMkLst>
            <pc:docMk/>
            <pc:sldMk cId="211163625" sldId="882"/>
            <ac:picMk id="9" creationId="{A2B9FA17-CFE3-ACB6-FC4D-C17061D4E110}"/>
          </ac:picMkLst>
        </pc:picChg>
      </pc:sldChg>
      <pc:sldChg chg="modSp">
        <pc:chgData name="Jean Brown" userId="0d553e0b-7de6-44b1-a5c2-115d1ad30799" providerId="ADAL" clId="{3BC13318-69C7-46ED-BB35-6B1842D1FADF}" dt="2026-01-22T20:34:35.417" v="248" actId="255"/>
        <pc:sldMkLst>
          <pc:docMk/>
          <pc:sldMk cId="735559853" sldId="913"/>
        </pc:sldMkLst>
        <pc:spChg chg="mod">
          <ac:chgData name="Jean Brown" userId="0d553e0b-7de6-44b1-a5c2-115d1ad30799" providerId="ADAL" clId="{3BC13318-69C7-46ED-BB35-6B1842D1FADF}" dt="2026-01-22T20:34:35.417" v="248" actId="255"/>
          <ac:spMkLst>
            <pc:docMk/>
            <pc:sldMk cId="735559853" sldId="913"/>
            <ac:spMk id="3" creationId="{B66BD948-A5BF-2428-D392-46DD28951768}"/>
          </ac:spMkLst>
        </pc:spChg>
      </pc:sldChg>
      <pc:sldChg chg="modSp">
        <pc:chgData name="Jean Brown" userId="0d553e0b-7de6-44b1-a5c2-115d1ad30799" providerId="ADAL" clId="{3BC13318-69C7-46ED-BB35-6B1842D1FADF}" dt="2026-01-22T20:35:59.525" v="249" actId="20577"/>
        <pc:sldMkLst>
          <pc:docMk/>
          <pc:sldMk cId="428504754" sldId="914"/>
        </pc:sldMkLst>
        <pc:spChg chg="mod">
          <ac:chgData name="Jean Brown" userId="0d553e0b-7de6-44b1-a5c2-115d1ad30799" providerId="ADAL" clId="{3BC13318-69C7-46ED-BB35-6B1842D1FADF}" dt="2026-01-22T20:35:59.525" v="249" actId="20577"/>
          <ac:spMkLst>
            <pc:docMk/>
            <pc:sldMk cId="428504754" sldId="914"/>
            <ac:spMk id="4" creationId="{C6BB63EB-EF11-EA10-EA18-7BEA7B1FD2DE}"/>
          </ac:spMkLst>
        </pc:spChg>
      </pc:sldChg>
      <pc:sldChg chg="modSp mod">
        <pc:chgData name="Jean Brown" userId="0d553e0b-7de6-44b1-a5c2-115d1ad30799" providerId="ADAL" clId="{3BC13318-69C7-46ED-BB35-6B1842D1FADF}" dt="2026-01-22T20:53:01.919" v="256" actId="14100"/>
        <pc:sldMkLst>
          <pc:docMk/>
          <pc:sldMk cId="1636393707" sldId="923"/>
        </pc:sldMkLst>
        <pc:spChg chg="mod">
          <ac:chgData name="Jean Brown" userId="0d553e0b-7de6-44b1-a5c2-115d1ad30799" providerId="ADAL" clId="{3BC13318-69C7-46ED-BB35-6B1842D1FADF}" dt="2026-01-22T20:53:01.919" v="256" actId="14100"/>
          <ac:spMkLst>
            <pc:docMk/>
            <pc:sldMk cId="1636393707" sldId="923"/>
            <ac:spMk id="7" creationId="{2E0EFD4E-711D-152F-89AE-0A837A602AB6}"/>
          </ac:spMkLst>
        </pc:spChg>
      </pc:sldChg>
      <pc:sldChg chg="modSp">
        <pc:chgData name="Jean Brown" userId="0d553e0b-7de6-44b1-a5c2-115d1ad30799" providerId="ADAL" clId="{3BC13318-69C7-46ED-BB35-6B1842D1FADF}" dt="2026-01-22T21:00:32.109" v="257" actId="20577"/>
        <pc:sldMkLst>
          <pc:docMk/>
          <pc:sldMk cId="2112007394" sldId="927"/>
        </pc:sldMkLst>
        <pc:spChg chg="mod">
          <ac:chgData name="Jean Brown" userId="0d553e0b-7de6-44b1-a5c2-115d1ad30799" providerId="ADAL" clId="{3BC13318-69C7-46ED-BB35-6B1842D1FADF}" dt="2026-01-22T21:00:32.109" v="257" actId="20577"/>
          <ac:spMkLst>
            <pc:docMk/>
            <pc:sldMk cId="2112007394" sldId="927"/>
            <ac:spMk id="4" creationId="{C8AD3F99-71BA-8336-ADCF-3360345D7328}"/>
          </ac:spMkLst>
        </pc:spChg>
      </pc:sldChg>
      <pc:sldChg chg="delSp modSp mod">
        <pc:chgData name="Jean Brown" userId="0d553e0b-7de6-44b1-a5c2-115d1ad30799" providerId="ADAL" clId="{3BC13318-69C7-46ED-BB35-6B1842D1FADF}" dt="2026-01-22T20:21:40.279" v="237" actId="20577"/>
        <pc:sldMkLst>
          <pc:docMk/>
          <pc:sldMk cId="468639175" sldId="937"/>
        </pc:sldMkLst>
        <pc:spChg chg="mod">
          <ac:chgData name="Jean Brown" userId="0d553e0b-7de6-44b1-a5c2-115d1ad30799" providerId="ADAL" clId="{3BC13318-69C7-46ED-BB35-6B1842D1FADF}" dt="2026-01-22T20:21:40.279" v="237" actId="20577"/>
          <ac:spMkLst>
            <pc:docMk/>
            <pc:sldMk cId="468639175" sldId="937"/>
            <ac:spMk id="4" creationId="{2DDE241E-4D4E-23C3-D499-2017A36DB7C2}"/>
          </ac:spMkLst>
        </pc:spChg>
        <pc:spChg chg="del">
          <ac:chgData name="Jean Brown" userId="0d553e0b-7de6-44b1-a5c2-115d1ad30799" providerId="ADAL" clId="{3BC13318-69C7-46ED-BB35-6B1842D1FADF}" dt="2026-01-22T20:20:43.962" v="129" actId="478"/>
          <ac:spMkLst>
            <pc:docMk/>
            <pc:sldMk cId="468639175" sldId="937"/>
            <ac:spMk id="8" creationId="{A40BC4EE-AF16-6AB1-CC3A-051D606A9421}"/>
          </ac:spMkLst>
        </pc:spChg>
        <pc:picChg chg="mod">
          <ac:chgData name="Jean Brown" userId="0d553e0b-7de6-44b1-a5c2-115d1ad30799" providerId="ADAL" clId="{3BC13318-69C7-46ED-BB35-6B1842D1FADF}" dt="2026-01-22T20:21:24.655" v="235" actId="1035"/>
          <ac:picMkLst>
            <pc:docMk/>
            <pc:sldMk cId="468639175" sldId="937"/>
            <ac:picMk id="6" creationId="{41D755A8-D0C4-1182-1EE8-ABD422127B50}"/>
          </ac:picMkLst>
        </pc:picChg>
      </pc:sldChg>
      <pc:sldChg chg="delSp modSp add mod ord delAnim">
        <pc:chgData name="Jean Brown" userId="0d553e0b-7de6-44b1-a5c2-115d1ad30799" providerId="ADAL" clId="{3BC13318-69C7-46ED-BB35-6B1842D1FADF}" dt="2026-01-22T20:15:12.070" v="128" actId="313"/>
        <pc:sldMkLst>
          <pc:docMk/>
          <pc:sldMk cId="3347025745" sldId="939"/>
        </pc:sldMkLst>
        <pc:spChg chg="del mod">
          <ac:chgData name="Jean Brown" userId="0d553e0b-7de6-44b1-a5c2-115d1ad30799" providerId="ADAL" clId="{3BC13318-69C7-46ED-BB35-6B1842D1FADF}" dt="2026-01-22T20:11:22.020" v="90" actId="478"/>
          <ac:spMkLst>
            <pc:docMk/>
            <pc:sldMk cId="3347025745" sldId="939"/>
            <ac:spMk id="4" creationId="{2DDE241E-4D4E-23C3-D499-2017A36DB7C2}"/>
          </ac:spMkLst>
        </pc:spChg>
        <pc:spChg chg="mod">
          <ac:chgData name="Jean Brown" userId="0d553e0b-7de6-44b1-a5c2-115d1ad30799" providerId="ADAL" clId="{3BC13318-69C7-46ED-BB35-6B1842D1FADF}" dt="2026-01-22T20:15:12.070" v="128" actId="313"/>
          <ac:spMkLst>
            <pc:docMk/>
            <pc:sldMk cId="3347025745" sldId="939"/>
            <ac:spMk id="8" creationId="{A40BC4EE-AF16-6AB1-CC3A-051D606A9421}"/>
          </ac:spMkLst>
        </pc:spChg>
        <pc:picChg chg="del">
          <ac:chgData name="Jean Brown" userId="0d553e0b-7de6-44b1-a5c2-115d1ad30799" providerId="ADAL" clId="{3BC13318-69C7-46ED-BB35-6B1842D1FADF}" dt="2026-01-22T20:11:27.399" v="92" actId="478"/>
          <ac:picMkLst>
            <pc:docMk/>
            <pc:sldMk cId="3347025745" sldId="939"/>
            <ac:picMk id="3" creationId="{CE749BF0-0898-5965-B318-702C499C8D6D}"/>
          </ac:picMkLst>
        </pc:picChg>
        <pc:picChg chg="del">
          <ac:chgData name="Jean Brown" userId="0d553e0b-7de6-44b1-a5c2-115d1ad30799" providerId="ADAL" clId="{3BC13318-69C7-46ED-BB35-6B1842D1FADF}" dt="2026-01-22T20:11:24.307" v="91" actId="478"/>
          <ac:picMkLst>
            <pc:docMk/>
            <pc:sldMk cId="3347025745" sldId="939"/>
            <ac:picMk id="6" creationId="{41D755A8-D0C4-1182-1EE8-ABD422127B5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CC903-8318-4B3B-A3AF-5CF83F63DFE4}" type="datetimeFigureOut">
              <a:rPr lang="en-US" smtClean="0"/>
              <a:t>1/22/2026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21E73-4BC7-4B5B-8BB7-F9CFBDBE5AA7}" type="slidenum">
              <a:rPr lang="en-US" smtClean="0"/>
              <a:t>‹#›</a:t>
            </a:fld>
            <a:endParaRPr lang="en-US"/>
          </a:p>
        </p:txBody>
      </p:sp>
    </p:spTree>
    <p:extLst>
      <p:ext uri="{BB962C8B-B14F-4D97-AF65-F5344CB8AC3E}">
        <p14:creationId xmlns:p14="http://schemas.microsoft.com/office/powerpoint/2010/main" val="193686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21E73-4BC7-4B5B-8BB7-F9CFBDBE5AA7}" type="slidenum">
              <a:rPr lang="en-US" smtClean="0"/>
              <a:t>1</a:t>
            </a:fld>
            <a:endParaRPr lang="en-US"/>
          </a:p>
        </p:txBody>
      </p:sp>
    </p:spTree>
    <p:extLst>
      <p:ext uri="{BB962C8B-B14F-4D97-AF65-F5344CB8AC3E}">
        <p14:creationId xmlns:p14="http://schemas.microsoft.com/office/powerpoint/2010/main" val="3270632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3035-7C99-CD24-A93C-236ED134A4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4DB539-6498-3E32-0A04-3FD79773C7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AD12F8-42E1-29F8-48C2-578D43B72334}"/>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5" name="Footer Placeholder 4">
            <a:extLst>
              <a:ext uri="{FF2B5EF4-FFF2-40B4-BE49-F238E27FC236}">
                <a16:creationId xmlns:a16="http://schemas.microsoft.com/office/drawing/2014/main" id="{E58ED49B-882C-0866-B803-2E5D9A052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0AA91-820B-25F2-8DBF-2D640A8A1C8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57046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64D5-BBE2-868A-F6F8-55F597E9A4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F7043-E120-820A-DACE-DC1D58144E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6AF51-722C-0E14-6106-EF1758C9F68E}"/>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5" name="Footer Placeholder 4">
            <a:extLst>
              <a:ext uri="{FF2B5EF4-FFF2-40B4-BE49-F238E27FC236}">
                <a16:creationId xmlns:a16="http://schemas.microsoft.com/office/drawing/2014/main" id="{29A8127E-E168-7830-2127-0B2FFDE0F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A1AA2-D000-95BF-24D1-3E998C608BA3}"/>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329478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BB47C6-4C58-E99F-CA6B-E2A8BF4F0F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ABD8AC-08CB-0156-8C75-9398027A95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81B88-1690-810E-2984-97F7DCEB7D3E}"/>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5" name="Footer Placeholder 4">
            <a:extLst>
              <a:ext uri="{FF2B5EF4-FFF2-40B4-BE49-F238E27FC236}">
                <a16:creationId xmlns:a16="http://schemas.microsoft.com/office/drawing/2014/main" id="{DB916BE1-B7E4-0FF5-35C0-8B1D574D6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662D68-11F3-6185-A5BC-66AD1A2E5288}"/>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12349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09003-DDF1-97A5-28A8-140984C49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981CD1-E694-B416-3035-A446E12CA4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7A634-1DD1-0B39-91D8-113EE5798621}"/>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5" name="Footer Placeholder 4">
            <a:extLst>
              <a:ext uri="{FF2B5EF4-FFF2-40B4-BE49-F238E27FC236}">
                <a16:creationId xmlns:a16="http://schemas.microsoft.com/office/drawing/2014/main" id="{74AAED5F-71B9-6009-9168-9E726A836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F5FD2-37FB-A339-DEB0-4B3EBC5FF612}"/>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55732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E00F-4ABA-AA40-998D-9F9BD88BB1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A450F0-16B2-24CD-ACA5-9E1660A083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02F7E9-53BF-88A0-3A9C-A8639017FA70}"/>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5" name="Footer Placeholder 4">
            <a:extLst>
              <a:ext uri="{FF2B5EF4-FFF2-40B4-BE49-F238E27FC236}">
                <a16:creationId xmlns:a16="http://schemas.microsoft.com/office/drawing/2014/main" id="{BDE226F7-1EAC-6B2D-D873-61C788CFA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3FC22-ECAE-09FB-396F-C68CCC4629EA}"/>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635246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5468-A64A-ADCC-E7F9-78CF9E1FC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7C502F-FCB5-61F8-B4B6-5E700F8513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75F0B6-3310-D96C-7187-C42BA3B7DA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B46508-E86E-EF2C-645B-EBB21A5D16AF}"/>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6" name="Footer Placeholder 5">
            <a:extLst>
              <a:ext uri="{FF2B5EF4-FFF2-40B4-BE49-F238E27FC236}">
                <a16:creationId xmlns:a16="http://schemas.microsoft.com/office/drawing/2014/main" id="{5C992BAF-D91E-EC50-0B06-3856F5CE8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34F01-4CE5-4513-3FFA-5900F218AC7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380522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8C645-17F7-FDC3-B559-2E4C95FDB6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DD5A8E-82CE-D86C-F521-2AA0966D98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F22CCC-803E-FC15-9724-794CAD4D8C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32066C-287F-7D47-9EF4-DA205E8454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434ADE-60DE-E25F-9032-45BFA853EA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119EB3-60FC-9EA3-248B-87A96E479770}"/>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8" name="Footer Placeholder 7">
            <a:extLst>
              <a:ext uri="{FF2B5EF4-FFF2-40B4-BE49-F238E27FC236}">
                <a16:creationId xmlns:a16="http://schemas.microsoft.com/office/drawing/2014/main" id="{D17E98FA-5D40-1953-B207-45411C0B3F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A5B27C-1CD6-14E0-E5DB-A366B42C1AA4}"/>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48760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4C393-08C1-C8BF-F823-61FCE8EE0D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B8BDD3-E1AE-29E4-A8FA-E9FB459CAB7F}"/>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4" name="Footer Placeholder 3">
            <a:extLst>
              <a:ext uri="{FF2B5EF4-FFF2-40B4-BE49-F238E27FC236}">
                <a16:creationId xmlns:a16="http://schemas.microsoft.com/office/drawing/2014/main" id="{10EB44B4-BE48-0D09-04EB-A83CE27EF5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D614CA-B0B4-10AF-FA6A-F48BB25F9985}"/>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42038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F4DFFD-FF1C-3690-997B-1FE584D8CEA8}"/>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3" name="Footer Placeholder 2">
            <a:extLst>
              <a:ext uri="{FF2B5EF4-FFF2-40B4-BE49-F238E27FC236}">
                <a16:creationId xmlns:a16="http://schemas.microsoft.com/office/drawing/2014/main" id="{FAE520B0-ED71-9BC4-1AF8-F22634BAA2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9AF4A5-824F-C014-B345-155001370D2C}"/>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989279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3377B-4C77-EE8A-F7AA-AD76ECFC9F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AEA9EA-5A6B-32FA-B358-DE08DCAB9B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01F93-2840-C3A7-A6DB-E9825AD6F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9F429-D4BA-E5F8-7D94-AD423608A62C}"/>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6" name="Footer Placeholder 5">
            <a:extLst>
              <a:ext uri="{FF2B5EF4-FFF2-40B4-BE49-F238E27FC236}">
                <a16:creationId xmlns:a16="http://schemas.microsoft.com/office/drawing/2014/main" id="{128D84A8-53A2-9EC7-52AB-67CBA89CE2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2CAC06-B66C-7B20-F609-E96A340924A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881894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127-75FA-3ED8-96CE-A5DE96CA6A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9EB1D7-DCDF-99F8-7383-5E2608AF22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3DD75-E86A-9BBC-5171-C7FA12748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3CA19-FD1A-B551-6ED6-A3C98F9255B1}"/>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6" name="Footer Placeholder 5">
            <a:extLst>
              <a:ext uri="{FF2B5EF4-FFF2-40B4-BE49-F238E27FC236}">
                <a16:creationId xmlns:a16="http://schemas.microsoft.com/office/drawing/2014/main" id="{C11511AC-3260-72EE-32C6-824A83D29F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014AC-95FE-47D8-3FE2-B55EFC45987D}"/>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353476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5454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15B5D9-711C-83E4-A9E9-FE29113920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186B23-FBC3-A403-B77D-48EB04F9E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380F1-F5B0-6415-4E1B-6A6005AABA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D6ED20-115B-4611-8BA2-EA22601962C1}" type="datetimeFigureOut">
              <a:rPr lang="en-US" smtClean="0"/>
              <a:t>1/22/2026</a:t>
            </a:fld>
            <a:endParaRPr lang="en-US"/>
          </a:p>
        </p:txBody>
      </p:sp>
      <p:sp>
        <p:nvSpPr>
          <p:cNvPr id="5" name="Footer Placeholder 4">
            <a:extLst>
              <a:ext uri="{FF2B5EF4-FFF2-40B4-BE49-F238E27FC236}">
                <a16:creationId xmlns:a16="http://schemas.microsoft.com/office/drawing/2014/main" id="{DCD4023A-B009-FF61-8A13-2D870AEB5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B53173C-70E9-A2B0-0CB9-0F50541E36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5F9186-C3AC-4244-B5FA-3FA001DAA493}" type="slidenum">
              <a:rPr lang="en-US" smtClean="0"/>
              <a:t>‹#›</a:t>
            </a:fld>
            <a:endParaRPr lang="en-US"/>
          </a:p>
        </p:txBody>
      </p:sp>
    </p:spTree>
    <p:extLst>
      <p:ext uri="{BB962C8B-B14F-4D97-AF65-F5344CB8AC3E}">
        <p14:creationId xmlns:p14="http://schemas.microsoft.com/office/powerpoint/2010/main" val="2306450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1.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Unfathomable Grace (accompaniment)">
            <a:hlinkClick r:id="" action="ppaction://media"/>
            <a:extLst>
              <a:ext uri="{FF2B5EF4-FFF2-40B4-BE49-F238E27FC236}">
                <a16:creationId xmlns:a16="http://schemas.microsoft.com/office/drawing/2014/main" id="{DC4276B8-9C3E-CA21-CFDD-077C51899B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475" y="279400"/>
            <a:ext cx="609600" cy="609600"/>
          </a:xfrm>
          <a:prstGeom prst="rect">
            <a:avLst/>
          </a:prstGeom>
        </p:spPr>
      </p:pic>
      <p:cxnSp>
        <p:nvCxnSpPr>
          <p:cNvPr id="7" name="Straight Connector 6">
            <a:extLst>
              <a:ext uri="{FF2B5EF4-FFF2-40B4-BE49-F238E27FC236}">
                <a16:creationId xmlns:a16="http://schemas.microsoft.com/office/drawing/2014/main" id="{970B409B-DE28-A776-4EEE-B518189FCA3F}"/>
              </a:ext>
            </a:extLst>
          </p:cNvPr>
          <p:cNvCxnSpPr>
            <a:cxnSpLocks/>
          </p:cNvCxnSpPr>
          <p:nvPr/>
        </p:nvCxnSpPr>
        <p:spPr>
          <a:xfrm>
            <a:off x="-9625" y="6804469"/>
            <a:ext cx="3014082" cy="0"/>
          </a:xfrm>
          <a:prstGeom prst="line">
            <a:avLst/>
          </a:prstGeom>
          <a:ln w="200025">
            <a:solidFill>
              <a:srgbClr val="347341"/>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2D0B9749-D6DE-07F3-4283-95DCA949459D}"/>
              </a:ext>
            </a:extLst>
          </p:cNvPr>
          <p:cNvSpPr txBox="1"/>
          <p:nvPr/>
        </p:nvSpPr>
        <p:spPr>
          <a:xfrm>
            <a:off x="6280880" y="5224072"/>
            <a:ext cx="2023672" cy="584775"/>
          </a:xfrm>
          <a:prstGeom prst="rect">
            <a:avLst/>
          </a:prstGeom>
          <a:noFill/>
        </p:spPr>
        <p:txBody>
          <a:bodyPr wrap="square" rtlCol="0">
            <a:spAutoFit/>
          </a:bodyPr>
          <a:lstStyle/>
          <a:p>
            <a:r>
              <a:rPr lang="en-US" sz="3200" dirty="0">
                <a:solidFill>
                  <a:schemeClr val="bg1"/>
                </a:solidFill>
              </a:rPr>
              <a:t>Part 2</a:t>
            </a:r>
          </a:p>
        </p:txBody>
      </p:sp>
      <p:pic>
        <p:nvPicPr>
          <p:cNvPr id="9" name="Picture 8">
            <a:extLst>
              <a:ext uri="{FF2B5EF4-FFF2-40B4-BE49-F238E27FC236}">
                <a16:creationId xmlns:a16="http://schemas.microsoft.com/office/drawing/2014/main" id="{A2B9FA17-CFE3-ACB6-FC4D-C17061D4E110}"/>
              </a:ext>
            </a:extLst>
          </p:cNvPr>
          <p:cNvPicPr>
            <a:picLocks noChangeAspect="1"/>
          </p:cNvPicPr>
          <p:nvPr/>
        </p:nvPicPr>
        <p:blipFill>
          <a:blip r:embed="rId6"/>
          <a:stretch>
            <a:fillRect/>
          </a:stretch>
        </p:blipFill>
        <p:spPr>
          <a:xfrm>
            <a:off x="2122714" y="0"/>
            <a:ext cx="10232278" cy="6890656"/>
          </a:xfrm>
          <a:prstGeom prst="rect">
            <a:avLst/>
          </a:prstGeom>
        </p:spPr>
      </p:pic>
    </p:spTree>
    <p:extLst>
      <p:ext uri="{BB962C8B-B14F-4D97-AF65-F5344CB8AC3E}">
        <p14:creationId xmlns:p14="http://schemas.microsoft.com/office/powerpoint/2010/main" val="21116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8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A74B4-D56B-514D-4A86-A587009ECA8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858101E-61EA-536D-18C0-6370DE9E2C36}"/>
              </a:ext>
            </a:extLst>
          </p:cNvPr>
          <p:cNvSpPr txBox="1"/>
          <p:nvPr/>
        </p:nvSpPr>
        <p:spPr>
          <a:xfrm>
            <a:off x="2294861" y="863231"/>
            <a:ext cx="11277600" cy="788421"/>
          </a:xfrm>
          <a:prstGeom prst="rect">
            <a:avLst/>
          </a:prstGeom>
          <a:noFill/>
        </p:spPr>
        <p:txBody>
          <a:bodyPr wrap="square">
            <a:spAutoFit/>
          </a:bodyPr>
          <a:lstStyle/>
          <a:p>
            <a:pPr>
              <a:lnSpc>
                <a:spcPct val="120000"/>
              </a:lnSpc>
            </a:pPr>
            <a:r>
              <a:rPr lang="en-US" sz="4000" b="1" dirty="0">
                <a:solidFill>
                  <a:schemeClr val="bg1"/>
                </a:solidFill>
                <a:effectLst>
                  <a:outerShdw blurRad="38100" dist="38100" dir="2700000" algn="tl">
                    <a:srgbClr val="000000">
                      <a:alpha val="43137"/>
                    </a:srgbClr>
                  </a:outerShdw>
                </a:effectLst>
              </a:rPr>
              <a:t>Make instruction of the Word a </a:t>
            </a:r>
            <a:r>
              <a:rPr lang="en-US" sz="4000" b="1" dirty="0">
                <a:solidFill>
                  <a:schemeClr val="tx2">
                    <a:lumMod val="25000"/>
                    <a:lumOff val="75000"/>
                  </a:schemeClr>
                </a:solidFill>
                <a:effectLst>
                  <a:outerShdw blurRad="38100" dist="38100" dir="2700000" algn="tl">
                    <a:srgbClr val="000000">
                      <a:alpha val="43137"/>
                    </a:srgbClr>
                  </a:outerShdw>
                </a:effectLst>
              </a:rPr>
              <a:t>priority</a:t>
            </a:r>
            <a:r>
              <a:rPr lang="en-US" sz="4000" b="1" dirty="0">
                <a:solidFill>
                  <a:schemeClr val="bg1"/>
                </a:solidFill>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B7D49BA8-D9E1-5A65-A666-26091F8F0477}"/>
              </a:ext>
            </a:extLst>
          </p:cNvPr>
          <p:cNvPicPr>
            <a:picLocks noChangeAspect="1"/>
          </p:cNvPicPr>
          <p:nvPr/>
        </p:nvPicPr>
        <p:blipFill>
          <a:blip r:embed="rId2"/>
          <a:stretch>
            <a:fillRect/>
          </a:stretch>
        </p:blipFill>
        <p:spPr>
          <a:xfrm>
            <a:off x="-381639" y="6774767"/>
            <a:ext cx="1949928" cy="1949928"/>
          </a:xfrm>
          <a:prstGeom prst="rect">
            <a:avLst/>
          </a:prstGeom>
        </p:spPr>
      </p:pic>
      <p:pic>
        <p:nvPicPr>
          <p:cNvPr id="4098" name="Picture 2" descr="60+ Free Number 5 &amp; Five Images - Pixabay">
            <a:extLst>
              <a:ext uri="{FF2B5EF4-FFF2-40B4-BE49-F238E27FC236}">
                <a16:creationId xmlns:a16="http://schemas.microsoft.com/office/drawing/2014/main" id="{25CC146C-44A9-2952-61E7-6BE532642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325" y="704917"/>
            <a:ext cx="1186244" cy="161977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eaching Adults with Different Learning Styles | Authentic Education ...">
            <a:extLst>
              <a:ext uri="{FF2B5EF4-FFF2-40B4-BE49-F238E27FC236}">
                <a16:creationId xmlns:a16="http://schemas.microsoft.com/office/drawing/2014/main" id="{47FC763B-7B19-E8B0-8084-EE97655F7A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5521" y="1934679"/>
            <a:ext cx="7742344" cy="51639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7B58C96-211C-3D8F-3105-3D3DF2E7532A}"/>
              </a:ext>
            </a:extLst>
          </p:cNvPr>
          <p:cNvSpPr txBox="1"/>
          <p:nvPr/>
        </p:nvSpPr>
        <p:spPr>
          <a:xfrm>
            <a:off x="8219411" y="6457949"/>
            <a:ext cx="2962939" cy="338554"/>
          </a:xfrm>
          <a:prstGeom prst="rect">
            <a:avLst/>
          </a:prstGeom>
          <a:noFill/>
        </p:spPr>
        <p:txBody>
          <a:bodyPr wrap="square">
            <a:spAutoFit/>
          </a:bodyPr>
          <a:lstStyle/>
          <a:p>
            <a:r>
              <a:rPr lang="en-US" sz="1600" dirty="0">
                <a:effectLst>
                  <a:outerShdw blurRad="38100" dist="38100" dir="2700000" algn="tl">
                    <a:srgbClr val="000000">
                      <a:alpha val="43137"/>
                    </a:srgbClr>
                  </a:outerShdw>
                </a:effectLst>
              </a:rPr>
              <a:t>Image: aet1.dohostinguk.com</a:t>
            </a:r>
            <a:endParaRPr lang="en-US" sz="1600" dirty="0"/>
          </a:p>
        </p:txBody>
      </p:sp>
    </p:spTree>
    <p:extLst>
      <p:ext uri="{BB962C8B-B14F-4D97-AF65-F5344CB8AC3E}">
        <p14:creationId xmlns:p14="http://schemas.microsoft.com/office/powerpoint/2010/main" val="556091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AC365-AEFB-8846-4539-829CA07F7B8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E630670-03E2-5FFC-250A-663F5D1C9B8F}"/>
              </a:ext>
            </a:extLst>
          </p:cNvPr>
          <p:cNvSpPr txBox="1"/>
          <p:nvPr/>
        </p:nvSpPr>
        <p:spPr>
          <a:xfrm>
            <a:off x="259080" y="54573"/>
            <a:ext cx="11932920" cy="2237344"/>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The majority of ‘mentalizing’ comes from right here. It is only the Word of God getting into people’s hearts and lives that will change them. The only way people can keep from being conformed to this world and be transformed is through what?</a:t>
            </a:r>
          </a:p>
        </p:txBody>
      </p:sp>
      <p:sp>
        <p:nvSpPr>
          <p:cNvPr id="3" name="TextBox 2">
            <a:extLst>
              <a:ext uri="{FF2B5EF4-FFF2-40B4-BE49-F238E27FC236}">
                <a16:creationId xmlns:a16="http://schemas.microsoft.com/office/drawing/2014/main" id="{B66BD948-A5BF-2428-D392-46DD28951768}"/>
              </a:ext>
            </a:extLst>
          </p:cNvPr>
          <p:cNvSpPr txBox="1"/>
          <p:nvPr/>
        </p:nvSpPr>
        <p:spPr>
          <a:xfrm>
            <a:off x="259080" y="3232564"/>
            <a:ext cx="11475720" cy="1261884"/>
          </a:xfrm>
          <a:prstGeom prst="rect">
            <a:avLst/>
          </a:prstGeom>
          <a:noFill/>
        </p:spPr>
        <p:txBody>
          <a:bodyPr wrap="square">
            <a:spAutoFit/>
          </a:bodyPr>
          <a:lstStyle/>
          <a:p>
            <a:pPr algn="ctr"/>
            <a:r>
              <a:rPr lang="en-US" sz="3200" i="1" dirty="0">
                <a:solidFill>
                  <a:schemeClr val="bg1"/>
                </a:solidFill>
                <a:latin typeface="Montserrat" panose="00000500000000000000" pitchFamily="2" charset="0"/>
              </a:rPr>
              <a:t>. . . be transformed by the renewing of your mind . . .</a:t>
            </a:r>
          </a:p>
          <a:p>
            <a:pPr algn="ctr"/>
            <a:r>
              <a:rPr lang="en-US" sz="2000" i="1" dirty="0">
                <a:solidFill>
                  <a:schemeClr val="bg1"/>
                </a:solidFill>
                <a:latin typeface="Montserrat" panose="00000500000000000000" pitchFamily="2" charset="0"/>
              </a:rPr>
              <a:t> </a:t>
            </a:r>
            <a:endParaRPr lang="en-US" sz="3200" i="1" dirty="0">
              <a:solidFill>
                <a:schemeClr val="bg1"/>
              </a:solidFill>
              <a:latin typeface="Montserrat" panose="00000500000000000000" pitchFamily="2" charset="0"/>
            </a:endParaRPr>
          </a:p>
          <a:p>
            <a:pPr algn="ctr"/>
            <a:r>
              <a:rPr lang="en-US" sz="2400" b="1" dirty="0">
                <a:solidFill>
                  <a:schemeClr val="bg1"/>
                </a:solidFill>
                <a:latin typeface="Montserrat" panose="00000500000000000000" pitchFamily="2" charset="0"/>
              </a:rPr>
              <a:t>Romans 12:2 </a:t>
            </a:r>
            <a:r>
              <a:rPr lang="en-US" sz="2000" dirty="0">
                <a:solidFill>
                  <a:schemeClr val="bg1"/>
                </a:solidFill>
                <a:latin typeface="Montserrat" panose="00000500000000000000" pitchFamily="2" charset="0"/>
              </a:rPr>
              <a:t>(NIV)</a:t>
            </a:r>
            <a:endParaRPr lang="en-US" sz="2000" dirty="0">
              <a:solidFill>
                <a:schemeClr val="bg1"/>
              </a:solidFill>
            </a:endParaRPr>
          </a:p>
        </p:txBody>
      </p:sp>
      <p:pic>
        <p:nvPicPr>
          <p:cNvPr id="5" name="Picture 4" descr="Teaching Adults with Different Learning Styles | Authentic Education ...">
            <a:extLst>
              <a:ext uri="{FF2B5EF4-FFF2-40B4-BE49-F238E27FC236}">
                <a16:creationId xmlns:a16="http://schemas.microsoft.com/office/drawing/2014/main" id="{B4FBC5BF-630A-17A8-EA9A-616C51CA3F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744" y="4356203"/>
            <a:ext cx="3933149" cy="26233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55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CA259-F8F7-0A92-C135-2D144C57873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6BB63EB-EF11-EA10-EA18-7BEA7B1FD2DE}"/>
              </a:ext>
            </a:extLst>
          </p:cNvPr>
          <p:cNvSpPr txBox="1"/>
          <p:nvPr/>
        </p:nvSpPr>
        <p:spPr>
          <a:xfrm>
            <a:off x="259080" y="54573"/>
            <a:ext cx="11932920" cy="4200958"/>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After Paul proclaimed the Gospel (and even </a:t>
            </a:r>
            <a:r>
              <a:rPr lang="en-US" sz="3200" b="1" i="1" dirty="0">
                <a:solidFill>
                  <a:srgbClr val="FFFF00"/>
                </a:solidFill>
                <a:effectLst>
                  <a:outerShdw blurRad="38100" dist="38100" dir="2700000" algn="tl">
                    <a:srgbClr val="000000">
                      <a:alpha val="43137"/>
                    </a:srgbClr>
                  </a:outerShdw>
                </a:effectLst>
              </a:rPr>
              <a:t>as</a:t>
            </a:r>
            <a:r>
              <a:rPr lang="en-US" sz="3200" b="1" dirty="0">
                <a:solidFill>
                  <a:schemeClr val="bg1"/>
                </a:solidFill>
                <a:effectLst>
                  <a:outerShdw blurRad="38100" dist="38100" dir="2700000" algn="tl">
                    <a:srgbClr val="000000">
                      <a:alpha val="43137"/>
                    </a:srgbClr>
                  </a:outerShdw>
                </a:effectLst>
              </a:rPr>
              <a:t> he proclaimed the Gospel!), he taught his new converts how to live.</a:t>
            </a:r>
          </a:p>
          <a:p>
            <a:pPr>
              <a:lnSpc>
                <a:spcPct val="110000"/>
              </a:lnSpc>
            </a:pPr>
            <a:r>
              <a:rPr lang="en-US" sz="3200" b="1" dirty="0">
                <a:solidFill>
                  <a:schemeClr val="bg1"/>
                </a:solidFill>
                <a:effectLst>
                  <a:outerShdw blurRad="38100" dist="38100" dir="2700000" algn="tl">
                    <a:srgbClr val="000000">
                      <a:alpha val="43137"/>
                    </a:srgbClr>
                  </a:outerShdw>
                </a:effectLst>
              </a:rPr>
              <a:t>Then he sent back letters full of instruction to continue the mentalizing process.</a:t>
            </a:r>
          </a:p>
          <a:p>
            <a:pPr>
              <a:lnSpc>
                <a:spcPct val="110000"/>
              </a:lnSpc>
            </a:pPr>
            <a:endParaRPr lang="en-US" sz="2000"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We need to do the same. From the verses that reveal this vital discipleship principle, I believe we can derive four mini or sub-principles.</a:t>
            </a:r>
          </a:p>
        </p:txBody>
      </p:sp>
      <p:pic>
        <p:nvPicPr>
          <p:cNvPr id="6" name="Picture 5" descr="Teaching Adults with Different Learning Styles | Authentic Education ...">
            <a:extLst>
              <a:ext uri="{FF2B5EF4-FFF2-40B4-BE49-F238E27FC236}">
                <a16:creationId xmlns:a16="http://schemas.microsoft.com/office/drawing/2014/main" id="{42D59E44-A8E8-59BE-7C48-8CAD596F1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744" y="4356203"/>
            <a:ext cx="3933149" cy="26233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0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C9ED5-DB5A-F19B-AEB4-43AAF160653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F16977C-8D29-2FCE-F5B2-EED31D264328}"/>
              </a:ext>
            </a:extLst>
          </p:cNvPr>
          <p:cNvSpPr txBox="1"/>
          <p:nvPr/>
        </p:nvSpPr>
        <p:spPr>
          <a:xfrm>
            <a:off x="259080" y="54573"/>
            <a:ext cx="11932920" cy="1153970"/>
          </a:xfrm>
          <a:prstGeom prst="rect">
            <a:avLst/>
          </a:prstGeom>
          <a:noFill/>
        </p:spPr>
        <p:txBody>
          <a:bodyPr wrap="square">
            <a:spAutoFit/>
          </a:bodyPr>
          <a:lstStyle/>
          <a:p>
            <a:pPr algn="ctr">
              <a:lnSpc>
                <a:spcPct val="110000"/>
              </a:lnSpc>
            </a:pPr>
            <a:r>
              <a:rPr lang="en-US" sz="3200" b="1" dirty="0">
                <a:solidFill>
                  <a:schemeClr val="bg1"/>
                </a:solidFill>
                <a:effectLst>
                  <a:outerShdw blurRad="38100" dist="38100" dir="2700000" algn="tl">
                    <a:srgbClr val="000000">
                      <a:alpha val="43137"/>
                    </a:srgbClr>
                  </a:outerShdw>
                </a:effectLst>
              </a:rPr>
              <a:t>Read the sub-principle and the verses and </a:t>
            </a:r>
          </a:p>
          <a:p>
            <a:pPr algn="ctr">
              <a:lnSpc>
                <a:spcPct val="110000"/>
              </a:lnSpc>
            </a:pPr>
            <a:r>
              <a:rPr lang="en-US" sz="3200" b="1" dirty="0">
                <a:solidFill>
                  <a:schemeClr val="bg1"/>
                </a:solidFill>
                <a:effectLst>
                  <a:outerShdw blurRad="38100" dist="38100" dir="2700000" algn="tl">
                    <a:srgbClr val="000000">
                      <a:alpha val="43137"/>
                    </a:srgbClr>
                  </a:outerShdw>
                </a:effectLst>
              </a:rPr>
              <a:t>produce a key word for each. </a:t>
            </a:r>
          </a:p>
        </p:txBody>
      </p:sp>
      <p:sp>
        <p:nvSpPr>
          <p:cNvPr id="3" name="TextBox 2">
            <a:extLst>
              <a:ext uri="{FF2B5EF4-FFF2-40B4-BE49-F238E27FC236}">
                <a16:creationId xmlns:a16="http://schemas.microsoft.com/office/drawing/2014/main" id="{D0FAD304-B7C0-3AF1-7F3A-DB4E1F7BB512}"/>
              </a:ext>
            </a:extLst>
          </p:cNvPr>
          <p:cNvSpPr txBox="1"/>
          <p:nvPr/>
        </p:nvSpPr>
        <p:spPr>
          <a:xfrm>
            <a:off x="468630" y="1397400"/>
            <a:ext cx="11075670" cy="1138773"/>
          </a:xfrm>
          <a:prstGeom prst="rect">
            <a:avLst/>
          </a:prstGeom>
          <a:noFill/>
        </p:spPr>
        <p:txBody>
          <a:bodyPr wrap="square">
            <a:spAutoFit/>
          </a:bodyPr>
          <a:lstStyle/>
          <a:p>
            <a:r>
              <a:rPr lang="en-US" sz="3200" b="1" i="1" dirty="0">
                <a:solidFill>
                  <a:schemeClr val="tx2">
                    <a:lumMod val="25000"/>
                    <a:lumOff val="75000"/>
                  </a:schemeClr>
                </a:solidFill>
                <a:latin typeface="Montserrat" panose="00000500000000000000" pitchFamily="2" charset="0"/>
              </a:rPr>
              <a:t>Dispel</a:t>
            </a:r>
            <a:r>
              <a:rPr lang="en-US" sz="3200" i="1" dirty="0">
                <a:solidFill>
                  <a:schemeClr val="bg1"/>
                </a:solidFill>
                <a:latin typeface="Montserrat" panose="00000500000000000000" pitchFamily="2" charset="0"/>
              </a:rPr>
              <a:t> ignorance of God’s Word and Plan.</a:t>
            </a:r>
          </a:p>
          <a:p>
            <a:endParaRPr lang="en-US" sz="1100" i="1" dirty="0">
              <a:solidFill>
                <a:schemeClr val="bg1"/>
              </a:solidFill>
              <a:latin typeface="Montserrat" panose="00000500000000000000" pitchFamily="2" charset="0"/>
            </a:endParaRPr>
          </a:p>
          <a:p>
            <a:pPr algn="r"/>
            <a:r>
              <a:rPr lang="en-US" sz="2400" b="1" dirty="0">
                <a:solidFill>
                  <a:schemeClr val="bg1"/>
                </a:solidFill>
                <a:latin typeface="Montserrat" panose="00000500000000000000" pitchFamily="2" charset="0"/>
              </a:rPr>
              <a:t>1 Cor. 10:1; 12:1; 1 Thess. 4:13</a:t>
            </a:r>
            <a:endParaRPr lang="en-US" sz="2400" b="1" dirty="0">
              <a:solidFill>
                <a:schemeClr val="bg1"/>
              </a:solidFill>
            </a:endParaRPr>
          </a:p>
        </p:txBody>
      </p:sp>
      <p:pic>
        <p:nvPicPr>
          <p:cNvPr id="5" name="Picture 4" descr="Teaching Adults with Different Learning Styles | Authentic Education ...">
            <a:extLst>
              <a:ext uri="{FF2B5EF4-FFF2-40B4-BE49-F238E27FC236}">
                <a16:creationId xmlns:a16="http://schemas.microsoft.com/office/drawing/2014/main" id="{9C4E2CBD-21C5-E186-BCDB-376CCB882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744" y="4356203"/>
            <a:ext cx="3933149" cy="26233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9019FBB-966F-0F82-FA8B-EA4D7EFF43C0}"/>
              </a:ext>
            </a:extLst>
          </p:cNvPr>
          <p:cNvSpPr txBox="1"/>
          <p:nvPr/>
        </p:nvSpPr>
        <p:spPr>
          <a:xfrm>
            <a:off x="468630" y="2783823"/>
            <a:ext cx="11075670" cy="1123384"/>
          </a:xfrm>
          <a:prstGeom prst="rect">
            <a:avLst/>
          </a:prstGeom>
          <a:noFill/>
        </p:spPr>
        <p:txBody>
          <a:bodyPr wrap="square">
            <a:spAutoFit/>
          </a:bodyPr>
          <a:lstStyle/>
          <a:p>
            <a:r>
              <a:rPr lang="en-US" sz="3200" b="1" i="1" dirty="0">
                <a:solidFill>
                  <a:schemeClr val="tx2">
                    <a:lumMod val="25000"/>
                    <a:lumOff val="75000"/>
                  </a:schemeClr>
                </a:solidFill>
                <a:latin typeface="Montserrat" panose="00000500000000000000" pitchFamily="2" charset="0"/>
              </a:rPr>
              <a:t>            Share</a:t>
            </a:r>
            <a:r>
              <a:rPr lang="en-US" sz="3200" i="1" dirty="0">
                <a:solidFill>
                  <a:schemeClr val="bg1"/>
                </a:solidFill>
                <a:latin typeface="Montserrat" panose="00000500000000000000" pitchFamily="2" charset="0"/>
              </a:rPr>
              <a:t> what you have already learned.</a:t>
            </a:r>
          </a:p>
          <a:p>
            <a:endParaRPr lang="en-US" sz="1100" i="1" dirty="0">
              <a:solidFill>
                <a:schemeClr val="bg1"/>
              </a:solidFill>
              <a:latin typeface="Montserrat" panose="00000500000000000000" pitchFamily="2" charset="0"/>
            </a:endParaRPr>
          </a:p>
          <a:p>
            <a:pPr algn="r"/>
            <a:r>
              <a:rPr lang="en-US" sz="2400" b="1" dirty="0">
                <a:solidFill>
                  <a:schemeClr val="bg1"/>
                </a:solidFill>
                <a:latin typeface="Montserrat" panose="00000500000000000000" pitchFamily="2" charset="0"/>
              </a:rPr>
              <a:t>1 Cor. 11:3, 23</a:t>
            </a:r>
            <a:endParaRPr lang="en-US" sz="2400" b="1" dirty="0">
              <a:solidFill>
                <a:schemeClr val="bg1"/>
              </a:solidFill>
            </a:endParaRPr>
          </a:p>
        </p:txBody>
      </p:sp>
      <p:sp>
        <p:nvSpPr>
          <p:cNvPr id="7" name="TextBox 6">
            <a:extLst>
              <a:ext uri="{FF2B5EF4-FFF2-40B4-BE49-F238E27FC236}">
                <a16:creationId xmlns:a16="http://schemas.microsoft.com/office/drawing/2014/main" id="{61E1EC5A-9DD3-6C72-3197-FF513FD88364}"/>
              </a:ext>
            </a:extLst>
          </p:cNvPr>
          <p:cNvSpPr txBox="1"/>
          <p:nvPr/>
        </p:nvSpPr>
        <p:spPr>
          <a:xfrm>
            <a:off x="468630" y="4122804"/>
            <a:ext cx="11075670" cy="1138773"/>
          </a:xfrm>
          <a:prstGeom prst="rect">
            <a:avLst/>
          </a:prstGeom>
          <a:noFill/>
        </p:spPr>
        <p:txBody>
          <a:bodyPr wrap="square">
            <a:spAutoFit/>
          </a:bodyPr>
          <a:lstStyle/>
          <a:p>
            <a:r>
              <a:rPr lang="en-US" sz="3200" b="1" i="1" dirty="0">
                <a:solidFill>
                  <a:schemeClr val="tx2">
                    <a:lumMod val="25000"/>
                    <a:lumOff val="75000"/>
                  </a:schemeClr>
                </a:solidFill>
                <a:latin typeface="Montserrat" panose="00000500000000000000" pitchFamily="2" charset="0"/>
              </a:rPr>
              <a:t>                        Remind</a:t>
            </a:r>
            <a:r>
              <a:rPr lang="en-US" sz="3200" i="1" dirty="0">
                <a:solidFill>
                  <a:schemeClr val="bg1"/>
                </a:solidFill>
                <a:latin typeface="Montserrat" panose="00000500000000000000" pitchFamily="2" charset="0"/>
              </a:rPr>
              <a:t>, review.</a:t>
            </a:r>
          </a:p>
          <a:p>
            <a:endParaRPr lang="en-US" sz="1100" i="1" dirty="0">
              <a:solidFill>
                <a:schemeClr val="bg1"/>
              </a:solidFill>
              <a:latin typeface="Montserrat" panose="00000500000000000000" pitchFamily="2" charset="0"/>
            </a:endParaRPr>
          </a:p>
          <a:p>
            <a:pPr algn="r"/>
            <a:r>
              <a:rPr lang="en-US" sz="2400" b="1" dirty="0">
                <a:solidFill>
                  <a:schemeClr val="bg1"/>
                </a:solidFill>
                <a:latin typeface="Montserrat" panose="00000500000000000000" pitchFamily="2" charset="0"/>
              </a:rPr>
              <a:t>Rom. 15:15; 1 Thess. 4:1-2</a:t>
            </a:r>
            <a:endParaRPr lang="en-US" sz="2400" b="1" dirty="0">
              <a:solidFill>
                <a:schemeClr val="bg1"/>
              </a:solidFill>
            </a:endParaRPr>
          </a:p>
        </p:txBody>
      </p:sp>
      <p:sp>
        <p:nvSpPr>
          <p:cNvPr id="8" name="TextBox 7">
            <a:extLst>
              <a:ext uri="{FF2B5EF4-FFF2-40B4-BE49-F238E27FC236}">
                <a16:creationId xmlns:a16="http://schemas.microsoft.com/office/drawing/2014/main" id="{AC127093-7300-8144-D25C-48FCBA8B99A7}"/>
              </a:ext>
            </a:extLst>
          </p:cNvPr>
          <p:cNvSpPr txBox="1"/>
          <p:nvPr/>
        </p:nvSpPr>
        <p:spPr>
          <a:xfrm>
            <a:off x="468630" y="5509227"/>
            <a:ext cx="11075670" cy="1138773"/>
          </a:xfrm>
          <a:prstGeom prst="rect">
            <a:avLst/>
          </a:prstGeom>
          <a:noFill/>
        </p:spPr>
        <p:txBody>
          <a:bodyPr wrap="square">
            <a:spAutoFit/>
          </a:bodyPr>
          <a:lstStyle/>
          <a:p>
            <a:r>
              <a:rPr lang="en-US" sz="3200" b="1" i="1" dirty="0">
                <a:solidFill>
                  <a:schemeClr val="tx2">
                    <a:lumMod val="25000"/>
                    <a:lumOff val="75000"/>
                  </a:schemeClr>
                </a:solidFill>
                <a:latin typeface="Montserrat" panose="00000500000000000000" pitchFamily="2" charset="0"/>
              </a:rPr>
              <a:t>                                Build</a:t>
            </a:r>
            <a:r>
              <a:rPr lang="en-US" sz="3200" i="1" dirty="0">
                <a:solidFill>
                  <a:schemeClr val="bg1"/>
                </a:solidFill>
                <a:latin typeface="Montserrat" panose="00000500000000000000" pitchFamily="2" charset="0"/>
              </a:rPr>
              <a:t> on it.</a:t>
            </a:r>
          </a:p>
          <a:p>
            <a:endParaRPr lang="en-US" sz="1100" i="1" dirty="0">
              <a:solidFill>
                <a:schemeClr val="bg1"/>
              </a:solidFill>
              <a:latin typeface="Montserrat" panose="00000500000000000000" pitchFamily="2" charset="0"/>
            </a:endParaRPr>
          </a:p>
          <a:p>
            <a:pPr algn="r"/>
            <a:r>
              <a:rPr lang="en-US" sz="2400" b="1" dirty="0">
                <a:solidFill>
                  <a:schemeClr val="bg1"/>
                </a:solidFill>
                <a:latin typeface="Montserrat" panose="00000500000000000000" pitchFamily="2" charset="0"/>
              </a:rPr>
              <a:t>1 Cor. 11:34b; 12:31</a:t>
            </a:r>
            <a:endParaRPr lang="en-US" sz="2400" b="1" dirty="0">
              <a:solidFill>
                <a:schemeClr val="bg1"/>
              </a:solidFill>
            </a:endParaRPr>
          </a:p>
        </p:txBody>
      </p:sp>
    </p:spTree>
    <p:extLst>
      <p:ext uri="{BB962C8B-B14F-4D97-AF65-F5344CB8AC3E}">
        <p14:creationId xmlns:p14="http://schemas.microsoft.com/office/powerpoint/2010/main" val="318278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AC492-15B5-2F4D-219A-3F236B3B300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21EFEB1-A71D-F97C-2308-C22DD0B2D7A6}"/>
              </a:ext>
            </a:extLst>
          </p:cNvPr>
          <p:cNvSpPr txBox="1"/>
          <p:nvPr/>
        </p:nvSpPr>
        <p:spPr>
          <a:xfrm>
            <a:off x="259080" y="54573"/>
            <a:ext cx="11932920" cy="3726982"/>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How about it?</a:t>
            </a:r>
          </a:p>
          <a:p>
            <a:pPr>
              <a:lnSpc>
                <a:spcPct val="110000"/>
              </a:lnSpc>
            </a:pPr>
            <a:endParaRPr lang="en-US" sz="1400"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Are we </a:t>
            </a:r>
            <a:r>
              <a:rPr lang="en-US" sz="3200" b="1" dirty="0">
                <a:solidFill>
                  <a:schemeClr val="tx2">
                    <a:lumMod val="25000"/>
                    <a:lumOff val="75000"/>
                  </a:schemeClr>
                </a:solidFill>
                <a:effectLst>
                  <a:outerShdw blurRad="38100" dist="38100" dir="2700000" algn="tl">
                    <a:srgbClr val="000000">
                      <a:alpha val="43137"/>
                    </a:srgbClr>
                  </a:outerShdw>
                </a:effectLst>
              </a:rPr>
              <a:t>dispelling</a:t>
            </a:r>
            <a:r>
              <a:rPr lang="en-US" sz="3200" b="1" dirty="0">
                <a:solidFill>
                  <a:schemeClr val="bg1"/>
                </a:solidFill>
                <a:effectLst>
                  <a:outerShdw blurRad="38100" dist="38100" dir="2700000" algn="tl">
                    <a:srgbClr val="000000">
                      <a:alpha val="43137"/>
                    </a:srgbClr>
                  </a:outerShdw>
                </a:effectLst>
              </a:rPr>
              <a:t> ignorance?</a:t>
            </a:r>
          </a:p>
          <a:p>
            <a:pPr>
              <a:lnSpc>
                <a:spcPct val="110000"/>
              </a:lnSpc>
            </a:pPr>
            <a:endParaRPr lang="en-US" sz="1400"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Are we </a:t>
            </a:r>
            <a:r>
              <a:rPr lang="en-US" sz="3200" b="1" dirty="0">
                <a:solidFill>
                  <a:schemeClr val="tx2">
                    <a:lumMod val="25000"/>
                    <a:lumOff val="75000"/>
                  </a:schemeClr>
                </a:solidFill>
                <a:effectLst>
                  <a:outerShdw blurRad="38100" dist="38100" dir="2700000" algn="tl">
                    <a:srgbClr val="000000">
                      <a:alpha val="43137"/>
                    </a:srgbClr>
                  </a:outerShdw>
                </a:effectLst>
              </a:rPr>
              <a:t>sharing</a:t>
            </a:r>
            <a:r>
              <a:rPr lang="en-US" sz="3200" b="1" dirty="0">
                <a:solidFill>
                  <a:schemeClr val="bg1"/>
                </a:solidFill>
                <a:effectLst>
                  <a:outerShdw blurRad="38100" dist="38100" dir="2700000" algn="tl">
                    <a:srgbClr val="000000">
                      <a:alpha val="43137"/>
                    </a:srgbClr>
                  </a:outerShdw>
                </a:effectLst>
              </a:rPr>
              <a:t> what we’ve learned with people? </a:t>
            </a:r>
          </a:p>
          <a:p>
            <a:pPr>
              <a:lnSpc>
                <a:spcPct val="110000"/>
              </a:lnSpc>
            </a:pPr>
            <a:endParaRPr lang="en-US" sz="1400"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Are we </a:t>
            </a:r>
            <a:r>
              <a:rPr lang="en-US" sz="3200" b="1" dirty="0">
                <a:solidFill>
                  <a:schemeClr val="tx2">
                    <a:lumMod val="25000"/>
                    <a:lumOff val="75000"/>
                  </a:schemeClr>
                </a:solidFill>
                <a:effectLst>
                  <a:outerShdw blurRad="38100" dist="38100" dir="2700000" algn="tl">
                    <a:srgbClr val="000000">
                      <a:alpha val="43137"/>
                    </a:srgbClr>
                  </a:outerShdw>
                </a:effectLst>
              </a:rPr>
              <a:t>reminding</a:t>
            </a:r>
            <a:r>
              <a:rPr lang="en-US" sz="3200" b="1" dirty="0">
                <a:solidFill>
                  <a:schemeClr val="bg1"/>
                </a:solidFill>
                <a:effectLst>
                  <a:outerShdw blurRad="38100" dist="38100" dir="2700000" algn="tl">
                    <a:srgbClr val="000000">
                      <a:alpha val="43137"/>
                    </a:srgbClr>
                  </a:outerShdw>
                </a:effectLst>
              </a:rPr>
              <a:t> them of and reviewing important concepts?</a:t>
            </a:r>
          </a:p>
          <a:p>
            <a:pPr>
              <a:lnSpc>
                <a:spcPct val="110000"/>
              </a:lnSpc>
            </a:pPr>
            <a:endParaRPr lang="en-US" sz="1400"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Are we </a:t>
            </a:r>
            <a:r>
              <a:rPr lang="en-US" sz="3200" b="1" dirty="0">
                <a:solidFill>
                  <a:schemeClr val="tx2">
                    <a:lumMod val="25000"/>
                    <a:lumOff val="75000"/>
                  </a:schemeClr>
                </a:solidFill>
                <a:effectLst>
                  <a:outerShdw blurRad="38100" dist="38100" dir="2700000" algn="tl">
                    <a:srgbClr val="000000">
                      <a:alpha val="43137"/>
                    </a:srgbClr>
                  </a:outerShdw>
                </a:effectLst>
              </a:rPr>
              <a:t>building</a:t>
            </a:r>
            <a:r>
              <a:rPr lang="en-US" sz="3200" b="1" dirty="0">
                <a:solidFill>
                  <a:schemeClr val="bg1"/>
                </a:solidFill>
                <a:effectLst>
                  <a:outerShdw blurRad="38100" dist="38100" dir="2700000" algn="tl">
                    <a:srgbClr val="000000">
                      <a:alpha val="43137"/>
                    </a:srgbClr>
                  </a:outerShdw>
                </a:effectLst>
              </a:rPr>
              <a:t> on what we’ve already taught them? </a:t>
            </a:r>
          </a:p>
        </p:txBody>
      </p:sp>
      <p:pic>
        <p:nvPicPr>
          <p:cNvPr id="3" name="Picture 2" descr="Teaching Adults with Different Learning Styles | Authentic Education ...">
            <a:extLst>
              <a:ext uri="{FF2B5EF4-FFF2-40B4-BE49-F238E27FC236}">
                <a16:creationId xmlns:a16="http://schemas.microsoft.com/office/drawing/2014/main" id="{9FD32C51-D3E2-145A-C306-1F3920A895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744" y="4356203"/>
            <a:ext cx="3933149" cy="26233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61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fade">
                                      <p:cBhvr>
                                        <p:cTn id="2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22A87-1110-0809-AD65-35FEB04319E7}"/>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87D3830-3258-6CB2-C4DD-700D3B0C574D}"/>
              </a:ext>
            </a:extLst>
          </p:cNvPr>
          <p:cNvSpPr txBox="1"/>
          <p:nvPr/>
        </p:nvSpPr>
        <p:spPr>
          <a:xfrm>
            <a:off x="4095749" y="297219"/>
            <a:ext cx="7905751" cy="2265748"/>
          </a:xfrm>
          <a:prstGeom prst="rect">
            <a:avLst/>
          </a:prstGeom>
          <a:noFill/>
        </p:spPr>
        <p:txBody>
          <a:bodyPr wrap="square">
            <a:spAutoFit/>
          </a:bodyPr>
          <a:lstStyle/>
          <a:p>
            <a:pPr>
              <a:lnSpc>
                <a:spcPct val="120000"/>
              </a:lnSpc>
            </a:pPr>
            <a:r>
              <a:rPr lang="en-US" sz="4000" b="1" dirty="0">
                <a:solidFill>
                  <a:schemeClr val="bg1"/>
                </a:solidFill>
                <a:effectLst>
                  <a:outerShdw blurRad="38100" dist="38100" dir="2700000" algn="tl">
                    <a:srgbClr val="000000">
                      <a:alpha val="43137"/>
                    </a:srgbClr>
                  </a:outerShdw>
                </a:effectLst>
              </a:rPr>
              <a:t>Lead your trainees into new</a:t>
            </a:r>
          </a:p>
          <a:p>
            <a:pPr>
              <a:lnSpc>
                <a:spcPct val="120000"/>
              </a:lnSpc>
            </a:pPr>
            <a:r>
              <a:rPr lang="en-US" sz="4000" b="1" dirty="0">
                <a:solidFill>
                  <a:schemeClr val="bg1"/>
                </a:solidFill>
                <a:effectLst>
                  <a:outerShdw blurRad="38100" dist="38100" dir="2700000" algn="tl">
                    <a:srgbClr val="000000">
                      <a:alpha val="43137"/>
                    </a:srgbClr>
                  </a:outerShdw>
                </a:effectLst>
              </a:rPr>
              <a:t>areas of growth and new heights of spirituality by example. </a:t>
            </a:r>
          </a:p>
        </p:txBody>
      </p:sp>
      <p:pic>
        <p:nvPicPr>
          <p:cNvPr id="14" name="Picture 13">
            <a:extLst>
              <a:ext uri="{FF2B5EF4-FFF2-40B4-BE49-F238E27FC236}">
                <a16:creationId xmlns:a16="http://schemas.microsoft.com/office/drawing/2014/main" id="{1B492490-07D3-CA90-9CEE-19C31F2E4982}"/>
              </a:ext>
            </a:extLst>
          </p:cNvPr>
          <p:cNvPicPr>
            <a:picLocks noChangeAspect="1"/>
          </p:cNvPicPr>
          <p:nvPr/>
        </p:nvPicPr>
        <p:blipFill>
          <a:blip r:embed="rId2"/>
          <a:stretch>
            <a:fillRect/>
          </a:stretch>
        </p:blipFill>
        <p:spPr>
          <a:xfrm>
            <a:off x="5274735" y="4109987"/>
            <a:ext cx="6917265" cy="2728963"/>
          </a:xfrm>
          <a:prstGeom prst="rect">
            <a:avLst/>
          </a:prstGeom>
          <a:effectLst>
            <a:softEdge rad="63500"/>
          </a:effectLst>
        </p:spPr>
      </p:pic>
      <p:pic>
        <p:nvPicPr>
          <p:cNvPr id="15" name="Picture 14">
            <a:extLst>
              <a:ext uri="{FF2B5EF4-FFF2-40B4-BE49-F238E27FC236}">
                <a16:creationId xmlns:a16="http://schemas.microsoft.com/office/drawing/2014/main" id="{EB6F5FFD-0F4D-D836-8DCA-6C92DF573EEB}"/>
              </a:ext>
            </a:extLst>
          </p:cNvPr>
          <p:cNvPicPr>
            <a:picLocks noChangeAspect="1"/>
          </p:cNvPicPr>
          <p:nvPr/>
        </p:nvPicPr>
        <p:blipFill>
          <a:blip r:embed="rId3"/>
          <a:stretch>
            <a:fillRect/>
          </a:stretch>
        </p:blipFill>
        <p:spPr>
          <a:xfrm>
            <a:off x="-580116" y="2989575"/>
            <a:ext cx="5771244" cy="3849375"/>
          </a:xfrm>
          <a:prstGeom prst="ellipse">
            <a:avLst/>
          </a:prstGeom>
          <a:ln>
            <a:noFill/>
          </a:ln>
          <a:effectLst>
            <a:softEdge rad="112500"/>
          </a:effectLst>
        </p:spPr>
      </p:pic>
      <p:pic>
        <p:nvPicPr>
          <p:cNvPr id="16" name="Picture 15">
            <a:extLst>
              <a:ext uri="{FF2B5EF4-FFF2-40B4-BE49-F238E27FC236}">
                <a16:creationId xmlns:a16="http://schemas.microsoft.com/office/drawing/2014/main" id="{EB0B9D02-98C8-77D2-7EC0-B9ABA164CF61}"/>
              </a:ext>
            </a:extLst>
          </p:cNvPr>
          <p:cNvPicPr>
            <a:picLocks noChangeAspect="1"/>
          </p:cNvPicPr>
          <p:nvPr/>
        </p:nvPicPr>
        <p:blipFill>
          <a:blip r:embed="rId4"/>
          <a:stretch>
            <a:fillRect/>
          </a:stretch>
        </p:blipFill>
        <p:spPr>
          <a:xfrm>
            <a:off x="2490415" y="509666"/>
            <a:ext cx="1143007" cy="1628922"/>
          </a:xfrm>
          <a:prstGeom prst="rect">
            <a:avLst/>
          </a:prstGeom>
        </p:spPr>
      </p:pic>
    </p:spTree>
    <p:extLst>
      <p:ext uri="{BB962C8B-B14F-4D97-AF65-F5344CB8AC3E}">
        <p14:creationId xmlns:p14="http://schemas.microsoft.com/office/powerpoint/2010/main" val="2587684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8D42D-06E5-646D-4835-8EFECDBD36A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DCBFE5F-990F-1F4F-3B6A-22EA1BED02F4}"/>
              </a:ext>
            </a:extLst>
          </p:cNvPr>
          <p:cNvSpPr txBox="1"/>
          <p:nvPr/>
        </p:nvSpPr>
        <p:spPr>
          <a:xfrm>
            <a:off x="259080" y="54573"/>
            <a:ext cx="11932920" cy="3083729"/>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If, as we said, the majority of mentalizing occurs through the teaching of the Word, then the introduction and the conclusion are read right here.</a:t>
            </a:r>
            <a:endParaRPr lang="en-US" b="1" dirty="0">
              <a:solidFill>
                <a:schemeClr val="bg1"/>
              </a:solidFill>
              <a:effectLst>
                <a:outerShdw blurRad="38100" dist="38100" dir="2700000" algn="tl">
                  <a:srgbClr val="000000">
                    <a:alpha val="43137"/>
                  </a:srgbClr>
                </a:outerShdw>
              </a:effectLst>
            </a:endParaRPr>
          </a:p>
          <a:p>
            <a:pPr>
              <a:lnSpc>
                <a:spcPct val="110000"/>
              </a:lnSpc>
            </a:pPr>
            <a:endParaRPr lang="en-US" b="1" dirty="0">
              <a:solidFill>
                <a:schemeClr val="bg1"/>
              </a:solidFill>
              <a:effectLst>
                <a:outerShdw blurRad="38100" dist="38100" dir="2700000" algn="tl">
                  <a:srgbClr val="000000">
                    <a:alpha val="43137"/>
                  </a:srgbClr>
                </a:outerShdw>
              </a:effectLst>
            </a:endParaRPr>
          </a:p>
          <a:p>
            <a:pPr algn="ctr">
              <a:lnSpc>
                <a:spcPct val="110000"/>
              </a:lnSpc>
            </a:pPr>
            <a:r>
              <a:rPr lang="en-US" sz="3200" b="1" dirty="0">
                <a:solidFill>
                  <a:schemeClr val="bg1"/>
                </a:solidFill>
                <a:effectLst>
                  <a:outerShdw blurRad="38100" dist="38100" dir="2700000" algn="tl">
                    <a:srgbClr val="000000">
                      <a:alpha val="43137"/>
                    </a:srgbClr>
                  </a:outerShdw>
                </a:effectLst>
              </a:rPr>
              <a:t>What even sparked that eager young man’s </a:t>
            </a:r>
          </a:p>
          <a:p>
            <a:pPr algn="ctr">
              <a:lnSpc>
                <a:spcPct val="110000"/>
              </a:lnSpc>
            </a:pPr>
            <a:r>
              <a:rPr lang="en-US" sz="3200" b="1" dirty="0">
                <a:solidFill>
                  <a:schemeClr val="bg1"/>
                </a:solidFill>
                <a:effectLst>
                  <a:outerShdw blurRad="38100" dist="38100" dir="2700000" algn="tl">
                    <a:srgbClr val="000000">
                      <a:alpha val="43137"/>
                    </a:srgbClr>
                  </a:outerShdw>
                </a:effectLst>
              </a:rPr>
              <a:t>interest in the first place?</a:t>
            </a:r>
          </a:p>
        </p:txBody>
      </p:sp>
      <p:sp>
        <p:nvSpPr>
          <p:cNvPr id="3" name="TextBox 2">
            <a:extLst>
              <a:ext uri="{FF2B5EF4-FFF2-40B4-BE49-F238E27FC236}">
                <a16:creationId xmlns:a16="http://schemas.microsoft.com/office/drawing/2014/main" id="{F93AF26B-5621-D74F-439E-00326A1B74C8}"/>
              </a:ext>
            </a:extLst>
          </p:cNvPr>
          <p:cNvSpPr txBox="1"/>
          <p:nvPr/>
        </p:nvSpPr>
        <p:spPr>
          <a:xfrm>
            <a:off x="546237" y="3719699"/>
            <a:ext cx="10165080" cy="1938992"/>
          </a:xfrm>
          <a:prstGeom prst="rect">
            <a:avLst/>
          </a:prstGeom>
          <a:noFill/>
        </p:spPr>
        <p:txBody>
          <a:bodyPr wrap="square">
            <a:spAutoFit/>
          </a:bodyPr>
          <a:lstStyle/>
          <a:p>
            <a:pPr algn="ctr"/>
            <a:r>
              <a:rPr lang="en-US" sz="3200" i="1" dirty="0">
                <a:solidFill>
                  <a:schemeClr val="bg1"/>
                </a:solidFill>
                <a:latin typeface="Montserrat" panose="00000500000000000000" pitchFamily="2" charset="0"/>
              </a:rPr>
              <a:t>Your life.</a:t>
            </a:r>
          </a:p>
          <a:p>
            <a:pPr algn="ctr"/>
            <a:endParaRPr lang="en-US" sz="2400" i="1" dirty="0">
              <a:solidFill>
                <a:schemeClr val="bg1"/>
              </a:solidFill>
              <a:latin typeface="Montserrat" panose="00000500000000000000" pitchFamily="2" charset="0"/>
            </a:endParaRPr>
          </a:p>
          <a:p>
            <a:pPr algn="ctr"/>
            <a:r>
              <a:rPr lang="en-US" sz="3200" i="1" dirty="0">
                <a:solidFill>
                  <a:schemeClr val="bg1"/>
                </a:solidFill>
                <a:latin typeface="Montserrat" panose="00000500000000000000" pitchFamily="2" charset="0"/>
              </a:rPr>
              <a:t>The difference he saw in you made </a:t>
            </a:r>
          </a:p>
          <a:p>
            <a:pPr algn="ctr"/>
            <a:r>
              <a:rPr lang="en-US" sz="3200" i="1" dirty="0">
                <a:solidFill>
                  <a:schemeClr val="bg1"/>
                </a:solidFill>
                <a:latin typeface="Montserrat" panose="00000500000000000000" pitchFamily="2" charset="0"/>
              </a:rPr>
              <a:t>him want to know more.</a:t>
            </a:r>
            <a:endParaRPr lang="en-US" sz="3200" i="1" u="none" strike="noStrike" baseline="0" dirty="0">
              <a:solidFill>
                <a:schemeClr val="bg1"/>
              </a:solidFill>
              <a:latin typeface="Montserrat" panose="00000500000000000000" pitchFamily="2" charset="0"/>
            </a:endParaRPr>
          </a:p>
        </p:txBody>
      </p:sp>
      <p:pic>
        <p:nvPicPr>
          <p:cNvPr id="5" name="Picture 4">
            <a:extLst>
              <a:ext uri="{FF2B5EF4-FFF2-40B4-BE49-F238E27FC236}">
                <a16:creationId xmlns:a16="http://schemas.microsoft.com/office/drawing/2014/main" id="{B241B037-51A7-90E2-5047-9A1A03B738D4}"/>
              </a:ext>
            </a:extLst>
          </p:cNvPr>
          <p:cNvPicPr>
            <a:picLocks noChangeAspect="1"/>
          </p:cNvPicPr>
          <p:nvPr/>
        </p:nvPicPr>
        <p:blipFill>
          <a:blip r:embed="rId2"/>
          <a:stretch>
            <a:fillRect/>
          </a:stretch>
        </p:blipFill>
        <p:spPr>
          <a:xfrm>
            <a:off x="8735334" y="4410148"/>
            <a:ext cx="3951966" cy="2635931"/>
          </a:xfrm>
          <a:prstGeom prst="ellipse">
            <a:avLst/>
          </a:prstGeom>
          <a:ln>
            <a:noFill/>
          </a:ln>
          <a:effectLst>
            <a:softEdge rad="112500"/>
          </a:effectLst>
        </p:spPr>
      </p:pic>
    </p:spTree>
    <p:extLst>
      <p:ext uri="{BB962C8B-B14F-4D97-AF65-F5344CB8AC3E}">
        <p14:creationId xmlns:p14="http://schemas.microsoft.com/office/powerpoint/2010/main" val="22603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86EB0-451A-A743-DB01-5670C40446F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5B52A7C-FAC1-6369-59A6-AD0A74FFE0EE}"/>
              </a:ext>
            </a:extLst>
          </p:cNvPr>
          <p:cNvSpPr txBox="1"/>
          <p:nvPr/>
        </p:nvSpPr>
        <p:spPr>
          <a:xfrm>
            <a:off x="259080" y="54573"/>
            <a:ext cx="11932920" cy="1153970"/>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Why will she give up old habits, keep trying to do something that seems impossible?</a:t>
            </a:r>
          </a:p>
        </p:txBody>
      </p:sp>
      <p:sp>
        <p:nvSpPr>
          <p:cNvPr id="3" name="TextBox 2">
            <a:extLst>
              <a:ext uri="{FF2B5EF4-FFF2-40B4-BE49-F238E27FC236}">
                <a16:creationId xmlns:a16="http://schemas.microsoft.com/office/drawing/2014/main" id="{9692D8B4-FF75-7CBA-A0CB-FF15FE03477C}"/>
              </a:ext>
            </a:extLst>
          </p:cNvPr>
          <p:cNvSpPr txBox="1"/>
          <p:nvPr/>
        </p:nvSpPr>
        <p:spPr>
          <a:xfrm>
            <a:off x="464820" y="2275522"/>
            <a:ext cx="11148060" cy="1077218"/>
          </a:xfrm>
          <a:prstGeom prst="rect">
            <a:avLst/>
          </a:prstGeom>
          <a:noFill/>
        </p:spPr>
        <p:txBody>
          <a:bodyPr wrap="square">
            <a:spAutoFit/>
          </a:bodyPr>
          <a:lstStyle/>
          <a:p>
            <a:pPr algn="ctr"/>
            <a:r>
              <a:rPr lang="en-US" sz="3200" i="1" dirty="0">
                <a:solidFill>
                  <a:schemeClr val="bg1"/>
                </a:solidFill>
                <a:latin typeface="Montserrat" panose="00000500000000000000" pitchFamily="2" charset="0"/>
              </a:rPr>
              <a:t>Because she has seen that it </a:t>
            </a:r>
            <a:r>
              <a:rPr lang="en-US" sz="3200" b="1" dirty="0">
                <a:solidFill>
                  <a:schemeClr val="bg1"/>
                </a:solidFill>
                <a:latin typeface="Montserrat" panose="00000500000000000000" pitchFamily="2" charset="0"/>
              </a:rPr>
              <a:t>is</a:t>
            </a:r>
            <a:r>
              <a:rPr lang="en-US" sz="3200" i="1" dirty="0">
                <a:solidFill>
                  <a:schemeClr val="bg1"/>
                </a:solidFill>
                <a:latin typeface="Montserrat" panose="00000500000000000000" pitchFamily="2" charset="0"/>
              </a:rPr>
              <a:t> possible </a:t>
            </a:r>
          </a:p>
          <a:p>
            <a:pPr algn="ctr"/>
            <a:r>
              <a:rPr lang="en-US" sz="3200" i="1" dirty="0">
                <a:solidFill>
                  <a:schemeClr val="bg1"/>
                </a:solidFill>
                <a:latin typeface="Montserrat" panose="00000500000000000000" pitchFamily="2" charset="0"/>
              </a:rPr>
              <a:t>by watching you.</a:t>
            </a:r>
            <a:endParaRPr lang="en-US" sz="3200" i="1" u="none" strike="noStrike" baseline="0" dirty="0">
              <a:solidFill>
                <a:schemeClr val="bg1"/>
              </a:solidFill>
              <a:latin typeface="Montserrat" panose="00000500000000000000" pitchFamily="2" charset="0"/>
            </a:endParaRPr>
          </a:p>
        </p:txBody>
      </p:sp>
      <p:pic>
        <p:nvPicPr>
          <p:cNvPr id="6" name="Picture 5">
            <a:extLst>
              <a:ext uri="{FF2B5EF4-FFF2-40B4-BE49-F238E27FC236}">
                <a16:creationId xmlns:a16="http://schemas.microsoft.com/office/drawing/2014/main" id="{82B22163-DDB3-A953-9266-519E25079C96}"/>
              </a:ext>
            </a:extLst>
          </p:cNvPr>
          <p:cNvPicPr>
            <a:picLocks noChangeAspect="1"/>
          </p:cNvPicPr>
          <p:nvPr/>
        </p:nvPicPr>
        <p:blipFill>
          <a:blip r:embed="rId2"/>
          <a:stretch>
            <a:fillRect/>
          </a:stretch>
        </p:blipFill>
        <p:spPr>
          <a:xfrm>
            <a:off x="8735334" y="4410148"/>
            <a:ext cx="3951966" cy="2635931"/>
          </a:xfrm>
          <a:prstGeom prst="ellipse">
            <a:avLst/>
          </a:prstGeom>
          <a:ln>
            <a:noFill/>
          </a:ln>
          <a:effectLst>
            <a:softEdge rad="112500"/>
          </a:effectLst>
        </p:spPr>
      </p:pic>
      <p:sp>
        <p:nvSpPr>
          <p:cNvPr id="7" name="TextBox 6">
            <a:extLst>
              <a:ext uri="{FF2B5EF4-FFF2-40B4-BE49-F238E27FC236}">
                <a16:creationId xmlns:a16="http://schemas.microsoft.com/office/drawing/2014/main" id="{2E0EFD4E-711D-152F-89AE-0A837A602AB6}"/>
              </a:ext>
            </a:extLst>
          </p:cNvPr>
          <p:cNvSpPr txBox="1"/>
          <p:nvPr/>
        </p:nvSpPr>
        <p:spPr>
          <a:xfrm>
            <a:off x="751114" y="3871539"/>
            <a:ext cx="10270672" cy="1754326"/>
          </a:xfrm>
          <a:prstGeom prst="rect">
            <a:avLst/>
          </a:prstGeom>
          <a:noFill/>
        </p:spPr>
        <p:txBody>
          <a:bodyPr wrap="square">
            <a:spAutoFit/>
          </a:bodyPr>
          <a:lstStyle/>
          <a:p>
            <a:pPr algn="ctr"/>
            <a:r>
              <a:rPr lang="en-US" sz="3200" i="1" dirty="0">
                <a:solidFill>
                  <a:schemeClr val="bg1"/>
                </a:solidFill>
                <a:latin typeface="Montserrat" panose="00000500000000000000" pitchFamily="2" charset="0"/>
              </a:rPr>
              <a:t>“Follow my example, as I follow the example </a:t>
            </a:r>
            <a:br>
              <a:rPr lang="en-US" sz="3200" i="1" dirty="0">
                <a:solidFill>
                  <a:schemeClr val="bg1"/>
                </a:solidFill>
                <a:latin typeface="Montserrat" panose="00000500000000000000" pitchFamily="2" charset="0"/>
              </a:rPr>
            </a:br>
            <a:r>
              <a:rPr lang="en-US" sz="3200" i="1" dirty="0">
                <a:solidFill>
                  <a:schemeClr val="bg1"/>
                </a:solidFill>
                <a:latin typeface="Montserrat" panose="00000500000000000000" pitchFamily="2" charset="0"/>
              </a:rPr>
              <a:t>of Christ.”</a:t>
            </a:r>
          </a:p>
          <a:p>
            <a:pPr algn="ctr"/>
            <a:endParaRPr lang="en-US" sz="2000" i="1" dirty="0">
              <a:solidFill>
                <a:schemeClr val="bg1"/>
              </a:solidFill>
              <a:latin typeface="Montserrat" panose="00000500000000000000" pitchFamily="2" charset="0"/>
            </a:endParaRPr>
          </a:p>
          <a:p>
            <a:pPr algn="ctr"/>
            <a:r>
              <a:rPr lang="en-US" sz="2400" b="1" u="none" strike="noStrike" baseline="0" dirty="0">
                <a:solidFill>
                  <a:schemeClr val="bg1"/>
                </a:solidFill>
                <a:latin typeface="Montserrat" panose="00000500000000000000" pitchFamily="2" charset="0"/>
              </a:rPr>
              <a:t>1 Corinthians</a:t>
            </a:r>
            <a:r>
              <a:rPr lang="en-US" sz="2400" b="1" u="none" strike="noStrike" dirty="0">
                <a:solidFill>
                  <a:schemeClr val="bg1"/>
                </a:solidFill>
                <a:latin typeface="Montserrat" panose="00000500000000000000" pitchFamily="2" charset="0"/>
              </a:rPr>
              <a:t> 11:1</a:t>
            </a:r>
            <a:endParaRPr lang="en-US" sz="2400" b="1" u="none" strike="noStrike" baseline="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163639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06A1B-7F7E-76F3-B4D8-6737E1E67E4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F2EC3AE-382A-3D83-7B51-8DD5198511E0}"/>
              </a:ext>
            </a:extLst>
          </p:cNvPr>
          <p:cNvSpPr txBox="1"/>
          <p:nvPr/>
        </p:nvSpPr>
        <p:spPr>
          <a:xfrm>
            <a:off x="220980" y="54573"/>
            <a:ext cx="11932920" cy="3185296"/>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Paul led by example. He didn’t force people to do something or lay down the law even though he could have. He appealed to them based on love and a Spirit-controlled life. He did first what he expected of others.</a:t>
            </a:r>
            <a:endParaRPr lang="en-US" b="1" dirty="0">
              <a:solidFill>
                <a:schemeClr val="bg1"/>
              </a:solidFill>
              <a:effectLst>
                <a:outerShdw blurRad="38100" dist="38100" dir="2700000" algn="tl">
                  <a:srgbClr val="000000">
                    <a:alpha val="43137"/>
                  </a:srgbClr>
                </a:outerShdw>
              </a:effectLst>
            </a:endParaRPr>
          </a:p>
          <a:p>
            <a:pPr>
              <a:lnSpc>
                <a:spcPct val="110000"/>
              </a:lnSpc>
            </a:pPr>
            <a:endParaRPr lang="en-US" sz="2000"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Three quick examples:</a:t>
            </a:r>
          </a:p>
        </p:txBody>
      </p:sp>
      <p:pic>
        <p:nvPicPr>
          <p:cNvPr id="5" name="Picture 4">
            <a:extLst>
              <a:ext uri="{FF2B5EF4-FFF2-40B4-BE49-F238E27FC236}">
                <a16:creationId xmlns:a16="http://schemas.microsoft.com/office/drawing/2014/main" id="{14FD048B-0F96-444B-E247-2DD7B772942B}"/>
              </a:ext>
            </a:extLst>
          </p:cNvPr>
          <p:cNvPicPr>
            <a:picLocks noChangeAspect="1"/>
          </p:cNvPicPr>
          <p:nvPr/>
        </p:nvPicPr>
        <p:blipFill>
          <a:blip r:embed="rId2"/>
          <a:stretch>
            <a:fillRect/>
          </a:stretch>
        </p:blipFill>
        <p:spPr>
          <a:xfrm>
            <a:off x="8735334" y="4410148"/>
            <a:ext cx="3951966" cy="2635931"/>
          </a:xfrm>
          <a:prstGeom prst="ellipse">
            <a:avLst/>
          </a:prstGeom>
          <a:ln>
            <a:noFill/>
          </a:ln>
          <a:effectLst>
            <a:softEdge rad="112500"/>
          </a:effectLst>
        </p:spPr>
      </p:pic>
    </p:spTree>
    <p:extLst>
      <p:ext uri="{BB962C8B-B14F-4D97-AF65-F5344CB8AC3E}">
        <p14:creationId xmlns:p14="http://schemas.microsoft.com/office/powerpoint/2010/main" val="978112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E2445-A015-3C30-3A17-C19CBA72831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6E0F6D6-E851-0B03-ED8F-83FFDBB7CBD0}"/>
              </a:ext>
            </a:extLst>
          </p:cNvPr>
          <p:cNvSpPr txBox="1"/>
          <p:nvPr/>
        </p:nvSpPr>
        <p:spPr>
          <a:xfrm>
            <a:off x="259080" y="54573"/>
            <a:ext cx="11932920" cy="2101922"/>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Read your passage . . .</a:t>
            </a:r>
          </a:p>
          <a:p>
            <a:pPr>
              <a:lnSpc>
                <a:spcPct val="110000"/>
              </a:lnSpc>
            </a:pPr>
            <a:endParaRPr lang="en-US" sz="2000"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 . . and create a statement which demonstrates that Paul did first what he expected of others.</a:t>
            </a:r>
          </a:p>
        </p:txBody>
      </p:sp>
      <p:pic>
        <p:nvPicPr>
          <p:cNvPr id="5" name="Picture 4">
            <a:extLst>
              <a:ext uri="{FF2B5EF4-FFF2-40B4-BE49-F238E27FC236}">
                <a16:creationId xmlns:a16="http://schemas.microsoft.com/office/drawing/2014/main" id="{CD518871-CE3E-DA87-9C7D-4DBEE22CA8DE}"/>
              </a:ext>
            </a:extLst>
          </p:cNvPr>
          <p:cNvPicPr>
            <a:picLocks noChangeAspect="1"/>
          </p:cNvPicPr>
          <p:nvPr/>
        </p:nvPicPr>
        <p:blipFill>
          <a:blip r:embed="rId2"/>
          <a:stretch>
            <a:fillRect/>
          </a:stretch>
        </p:blipFill>
        <p:spPr>
          <a:xfrm>
            <a:off x="8735334" y="4410148"/>
            <a:ext cx="3951966" cy="2635931"/>
          </a:xfrm>
          <a:prstGeom prst="ellipse">
            <a:avLst/>
          </a:prstGeom>
          <a:ln>
            <a:noFill/>
          </a:ln>
          <a:effectLst>
            <a:softEdge rad="112500"/>
          </a:effectLst>
        </p:spPr>
      </p:pic>
      <p:sp>
        <p:nvSpPr>
          <p:cNvPr id="7" name="TextBox 6">
            <a:extLst>
              <a:ext uri="{FF2B5EF4-FFF2-40B4-BE49-F238E27FC236}">
                <a16:creationId xmlns:a16="http://schemas.microsoft.com/office/drawing/2014/main" id="{E8A24F07-2B04-E80E-2001-58DC241B3B8E}"/>
              </a:ext>
            </a:extLst>
          </p:cNvPr>
          <p:cNvSpPr txBox="1"/>
          <p:nvPr/>
        </p:nvSpPr>
        <p:spPr>
          <a:xfrm>
            <a:off x="252647" y="2559099"/>
            <a:ext cx="3557353" cy="584775"/>
          </a:xfrm>
          <a:prstGeom prst="rect">
            <a:avLst/>
          </a:prstGeom>
          <a:noFill/>
        </p:spPr>
        <p:txBody>
          <a:bodyPr wrap="square">
            <a:spAutoFit/>
          </a:bodyPr>
          <a:lstStyle/>
          <a:p>
            <a:r>
              <a:rPr lang="en-US" sz="3200" b="0" i="1" u="none" strike="noStrike" baseline="0" dirty="0">
                <a:solidFill>
                  <a:schemeClr val="bg1"/>
                </a:solidFill>
                <a:latin typeface="Montserrat" panose="00000500000000000000" pitchFamily="2" charset="0"/>
              </a:rPr>
              <a:t>2 Timothy 1:5-14</a:t>
            </a:r>
            <a:endParaRPr lang="en-US" sz="3200" dirty="0">
              <a:solidFill>
                <a:schemeClr val="bg1"/>
              </a:solidFill>
            </a:endParaRPr>
          </a:p>
        </p:txBody>
      </p:sp>
      <p:sp>
        <p:nvSpPr>
          <p:cNvPr id="8" name="TextBox 7">
            <a:extLst>
              <a:ext uri="{FF2B5EF4-FFF2-40B4-BE49-F238E27FC236}">
                <a16:creationId xmlns:a16="http://schemas.microsoft.com/office/drawing/2014/main" id="{24CE47D7-01E9-0343-93BF-FE29838487B5}"/>
              </a:ext>
            </a:extLst>
          </p:cNvPr>
          <p:cNvSpPr txBox="1"/>
          <p:nvPr/>
        </p:nvSpPr>
        <p:spPr>
          <a:xfrm>
            <a:off x="252646" y="5397527"/>
            <a:ext cx="3557353" cy="584775"/>
          </a:xfrm>
          <a:prstGeom prst="rect">
            <a:avLst/>
          </a:prstGeom>
          <a:noFill/>
        </p:spPr>
        <p:txBody>
          <a:bodyPr wrap="square">
            <a:spAutoFit/>
          </a:bodyPr>
          <a:lstStyle/>
          <a:p>
            <a:r>
              <a:rPr lang="en-US" sz="3200" b="0" i="1" u="none" strike="noStrike" baseline="0" dirty="0">
                <a:solidFill>
                  <a:schemeClr val="bg1"/>
                </a:solidFill>
                <a:latin typeface="Montserrat" panose="00000500000000000000" pitchFamily="2" charset="0"/>
              </a:rPr>
              <a:t>Philemon</a:t>
            </a:r>
            <a:r>
              <a:rPr lang="en-US" sz="3200" b="0" i="1" u="none" strike="noStrike" dirty="0">
                <a:solidFill>
                  <a:schemeClr val="bg1"/>
                </a:solidFill>
                <a:latin typeface="Montserrat" panose="00000500000000000000" pitchFamily="2" charset="0"/>
              </a:rPr>
              <a:t> 8-18</a:t>
            </a:r>
            <a:endParaRPr lang="en-US" sz="3200" dirty="0">
              <a:solidFill>
                <a:schemeClr val="bg1"/>
              </a:solidFill>
            </a:endParaRPr>
          </a:p>
        </p:txBody>
      </p:sp>
      <p:sp>
        <p:nvSpPr>
          <p:cNvPr id="9" name="TextBox 8">
            <a:extLst>
              <a:ext uri="{FF2B5EF4-FFF2-40B4-BE49-F238E27FC236}">
                <a16:creationId xmlns:a16="http://schemas.microsoft.com/office/drawing/2014/main" id="{167883C5-0F4E-5F18-728A-D270F574BEDE}"/>
              </a:ext>
            </a:extLst>
          </p:cNvPr>
          <p:cNvSpPr txBox="1"/>
          <p:nvPr/>
        </p:nvSpPr>
        <p:spPr>
          <a:xfrm>
            <a:off x="252646" y="3915810"/>
            <a:ext cx="3557353" cy="584775"/>
          </a:xfrm>
          <a:prstGeom prst="rect">
            <a:avLst/>
          </a:prstGeom>
          <a:noFill/>
        </p:spPr>
        <p:txBody>
          <a:bodyPr wrap="square">
            <a:spAutoFit/>
          </a:bodyPr>
          <a:lstStyle/>
          <a:p>
            <a:r>
              <a:rPr lang="en-US" sz="3200" b="0" i="1" u="none" strike="noStrike" baseline="0" dirty="0">
                <a:solidFill>
                  <a:schemeClr val="bg1"/>
                </a:solidFill>
                <a:latin typeface="Montserrat" panose="00000500000000000000" pitchFamily="2" charset="0"/>
              </a:rPr>
              <a:t>2 Timothy 2:1-10</a:t>
            </a:r>
            <a:endParaRPr lang="en-US" sz="3200" dirty="0">
              <a:solidFill>
                <a:schemeClr val="bg1"/>
              </a:solidFill>
            </a:endParaRPr>
          </a:p>
        </p:txBody>
      </p:sp>
      <p:sp>
        <p:nvSpPr>
          <p:cNvPr id="10" name="TextBox 9">
            <a:extLst>
              <a:ext uri="{FF2B5EF4-FFF2-40B4-BE49-F238E27FC236}">
                <a16:creationId xmlns:a16="http://schemas.microsoft.com/office/drawing/2014/main" id="{BFDC93D9-C250-7E71-C26E-4A60D7D3D165}"/>
              </a:ext>
            </a:extLst>
          </p:cNvPr>
          <p:cNvSpPr txBox="1"/>
          <p:nvPr/>
        </p:nvSpPr>
        <p:spPr>
          <a:xfrm>
            <a:off x="4493989" y="2559099"/>
            <a:ext cx="7445363" cy="954107"/>
          </a:xfrm>
          <a:prstGeom prst="rect">
            <a:avLst/>
          </a:prstGeom>
          <a:noFill/>
        </p:spPr>
        <p:txBody>
          <a:bodyPr wrap="square">
            <a:spAutoFit/>
          </a:bodyPr>
          <a:lstStyle/>
          <a:p>
            <a:r>
              <a:rPr lang="en-US" sz="2800" b="0" i="1" u="none" strike="noStrike" baseline="0" dirty="0">
                <a:solidFill>
                  <a:schemeClr val="bg1"/>
                </a:solidFill>
                <a:latin typeface="Montserrat" panose="00000500000000000000" pitchFamily="2" charset="0"/>
              </a:rPr>
              <a:t>Paul boldly</a:t>
            </a:r>
            <a:r>
              <a:rPr lang="en-US" sz="2800" b="0" i="1" u="none" strike="noStrike" dirty="0">
                <a:solidFill>
                  <a:schemeClr val="bg1"/>
                </a:solidFill>
                <a:latin typeface="Montserrat" panose="00000500000000000000" pitchFamily="2" charset="0"/>
              </a:rPr>
              <a:t> proclaimed the gospel just as he was encouraging Timothy to do!</a:t>
            </a:r>
            <a:endParaRPr lang="en-US" sz="2800" dirty="0">
              <a:solidFill>
                <a:schemeClr val="bg1"/>
              </a:solidFill>
            </a:endParaRPr>
          </a:p>
        </p:txBody>
      </p:sp>
      <p:sp>
        <p:nvSpPr>
          <p:cNvPr id="11" name="TextBox 10">
            <a:extLst>
              <a:ext uri="{FF2B5EF4-FFF2-40B4-BE49-F238E27FC236}">
                <a16:creationId xmlns:a16="http://schemas.microsoft.com/office/drawing/2014/main" id="{1456F84E-64CB-1DD5-0246-E1D7248B1698}"/>
              </a:ext>
            </a:extLst>
          </p:cNvPr>
          <p:cNvSpPr txBox="1"/>
          <p:nvPr/>
        </p:nvSpPr>
        <p:spPr>
          <a:xfrm>
            <a:off x="4493989" y="5416577"/>
            <a:ext cx="7012210" cy="523220"/>
          </a:xfrm>
          <a:prstGeom prst="rect">
            <a:avLst/>
          </a:prstGeom>
          <a:noFill/>
        </p:spPr>
        <p:txBody>
          <a:bodyPr wrap="square">
            <a:spAutoFit/>
          </a:bodyPr>
          <a:lstStyle/>
          <a:p>
            <a:r>
              <a:rPr lang="en-US" sz="2800" b="0" i="1" u="none" strike="noStrike" baseline="0" dirty="0">
                <a:solidFill>
                  <a:schemeClr val="bg1"/>
                </a:solidFill>
                <a:latin typeface="Montserrat" panose="00000500000000000000" pitchFamily="2" charset="0"/>
              </a:rPr>
              <a:t>Paul gave unselfishly!</a:t>
            </a:r>
            <a:endParaRPr lang="en-US" sz="2800" dirty="0">
              <a:solidFill>
                <a:schemeClr val="bg1"/>
              </a:solidFill>
            </a:endParaRPr>
          </a:p>
        </p:txBody>
      </p:sp>
      <p:sp>
        <p:nvSpPr>
          <p:cNvPr id="12" name="TextBox 11">
            <a:extLst>
              <a:ext uri="{FF2B5EF4-FFF2-40B4-BE49-F238E27FC236}">
                <a16:creationId xmlns:a16="http://schemas.microsoft.com/office/drawing/2014/main" id="{2EE28290-D6B9-D27B-6525-B7EC8072D2EC}"/>
              </a:ext>
            </a:extLst>
          </p:cNvPr>
          <p:cNvSpPr txBox="1"/>
          <p:nvPr/>
        </p:nvSpPr>
        <p:spPr>
          <a:xfrm>
            <a:off x="4493989" y="3915810"/>
            <a:ext cx="7012210" cy="954107"/>
          </a:xfrm>
          <a:prstGeom prst="rect">
            <a:avLst/>
          </a:prstGeom>
          <a:noFill/>
        </p:spPr>
        <p:txBody>
          <a:bodyPr wrap="square">
            <a:spAutoFit/>
          </a:bodyPr>
          <a:lstStyle/>
          <a:p>
            <a:r>
              <a:rPr lang="en-US" sz="2800" b="0" i="1" u="none" strike="noStrike" baseline="0" dirty="0">
                <a:solidFill>
                  <a:schemeClr val="bg1"/>
                </a:solidFill>
                <a:latin typeface="Montserrat" panose="00000500000000000000" pitchFamily="2" charset="0"/>
              </a:rPr>
              <a:t>Paul showed how to disciple </a:t>
            </a:r>
            <a:r>
              <a:rPr lang="en-US" sz="2800" b="0" i="1" u="none" strike="noStrike" baseline="0">
                <a:solidFill>
                  <a:schemeClr val="bg1"/>
                </a:solidFill>
                <a:latin typeface="Montserrat" panose="00000500000000000000" pitchFamily="2" charset="0"/>
              </a:rPr>
              <a:t>even     in </a:t>
            </a:r>
            <a:r>
              <a:rPr lang="en-US" sz="2800" b="0" i="1" u="none" strike="noStrike" baseline="0" dirty="0">
                <a:solidFill>
                  <a:schemeClr val="bg1"/>
                </a:solidFill>
                <a:latin typeface="Montserrat" panose="00000500000000000000" pitchFamily="2" charset="0"/>
              </a:rPr>
              <a:t>difficulty!</a:t>
            </a:r>
            <a:endParaRPr lang="en-US" sz="2800" dirty="0">
              <a:solidFill>
                <a:schemeClr val="bg1"/>
              </a:solidFill>
            </a:endParaRPr>
          </a:p>
        </p:txBody>
      </p:sp>
    </p:spTree>
    <p:extLst>
      <p:ext uri="{BB962C8B-B14F-4D97-AF65-F5344CB8AC3E}">
        <p14:creationId xmlns:p14="http://schemas.microsoft.com/office/powerpoint/2010/main" val="206110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19911-C628-85DD-A227-57BEC0216A71}"/>
            </a:ext>
          </a:extLst>
        </p:cNvPr>
        <p:cNvGrpSpPr/>
        <p:nvPr/>
      </p:nvGrpSpPr>
      <p:grpSpPr>
        <a:xfrm>
          <a:off x="0" y="0"/>
          <a:ext cx="0" cy="0"/>
          <a:chOff x="0" y="0"/>
          <a:chExt cx="0" cy="0"/>
        </a:xfrm>
      </p:grpSpPr>
      <p:sp>
        <p:nvSpPr>
          <p:cNvPr id="2055" name="Rectangle 2054">
            <a:extLst>
              <a:ext uri="{FF2B5EF4-FFF2-40B4-BE49-F238E27FC236}">
                <a16:creationId xmlns:a16="http://schemas.microsoft.com/office/drawing/2014/main" id="{B3D0183F-9668-6982-89D4-E4B00D79A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Open Bible Wallpapers - Top Free Open Bible Backgrounds - WallpaperAccess">
            <a:extLst>
              <a:ext uri="{FF2B5EF4-FFF2-40B4-BE49-F238E27FC236}">
                <a16:creationId xmlns:a16="http://schemas.microsoft.com/office/drawing/2014/main" id="{E5DA939F-CAD4-D2E1-B5EC-5FA796E1752A}"/>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20265" b="4735"/>
          <a:stretch>
            <a:fillRect/>
          </a:stretch>
        </p:blipFill>
        <p:spPr bwMode="auto">
          <a:xfrm>
            <a:off x="20" y="1016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5A46FA6-6C5B-6295-94B6-DF45773FF66B}"/>
              </a:ext>
            </a:extLst>
          </p:cNvPr>
          <p:cNvSpPr>
            <a:spLocks noGrp="1"/>
          </p:cNvSpPr>
          <p:nvPr>
            <p:ph type="title"/>
          </p:nvPr>
        </p:nvSpPr>
        <p:spPr>
          <a:xfrm>
            <a:off x="789271" y="1857827"/>
            <a:ext cx="10546386" cy="3232935"/>
          </a:xfrm>
        </p:spPr>
        <p:txBody>
          <a:bodyPr vert="horz" lIns="91440" tIns="45720" rIns="91440" bIns="45720" rtlCol="0" anchor="b">
            <a:normAutofit/>
          </a:bodyPr>
          <a:lstStyle/>
          <a:p>
            <a:pPr algn="ctr">
              <a:lnSpc>
                <a:spcPct val="100000"/>
              </a:lnSpc>
            </a:pPr>
            <a:r>
              <a:rPr lang="en-US" sz="4200" b="1" dirty="0">
                <a:solidFill>
                  <a:srgbClr val="FFFFFF"/>
                </a:solidFill>
                <a:effectLst>
                  <a:outerShdw blurRad="38100" dist="38100" dir="2700000" algn="tl">
                    <a:srgbClr val="000000">
                      <a:alpha val="43137"/>
                    </a:srgbClr>
                  </a:outerShdw>
                </a:effectLst>
              </a:rPr>
              <a:t>Have this mind among yourselves, which is yours in Christ Jesus, who, though he was in the form of God, did not count equality with God a thing to be grasped, </a:t>
            </a:r>
          </a:p>
        </p:txBody>
      </p:sp>
      <p:sp>
        <p:nvSpPr>
          <p:cNvPr id="4" name="TextBox 3">
            <a:extLst>
              <a:ext uri="{FF2B5EF4-FFF2-40B4-BE49-F238E27FC236}">
                <a16:creationId xmlns:a16="http://schemas.microsoft.com/office/drawing/2014/main" id="{9CF01F8E-60CB-8942-1506-95D05BA1C808}"/>
              </a:ext>
            </a:extLst>
          </p:cNvPr>
          <p:cNvSpPr txBox="1"/>
          <p:nvPr/>
        </p:nvSpPr>
        <p:spPr>
          <a:xfrm>
            <a:off x="1524000" y="5648479"/>
            <a:ext cx="9144000" cy="1098395"/>
          </a:xfrm>
          <a:prstGeom prst="rect">
            <a:avLst/>
          </a:prstGeom>
        </p:spPr>
        <p:txBody>
          <a:bodyPr vert="horz" lIns="91440" tIns="45720" rIns="91440" bIns="45720" rtlCol="0">
            <a:normAutofit/>
          </a:bodyPr>
          <a:lstStyle/>
          <a:p>
            <a:pPr algn="ctr">
              <a:lnSpc>
                <a:spcPct val="90000"/>
              </a:lnSpc>
              <a:spcBef>
                <a:spcPts val="1000"/>
              </a:spcBef>
            </a:pPr>
            <a:r>
              <a:rPr lang="en-US" sz="2400" b="1" dirty="0">
                <a:solidFill>
                  <a:srgbClr val="FFFFFF"/>
                </a:solidFill>
                <a:effectLst>
                  <a:outerShdw blurRad="38100" dist="38100" dir="2700000" algn="tl">
                    <a:srgbClr val="000000">
                      <a:alpha val="43137"/>
                    </a:srgbClr>
                  </a:outerShdw>
                </a:effectLst>
              </a:rPr>
              <a:t>Philippians 2:5-6</a:t>
            </a:r>
            <a:endParaRPr lang="en-US" sz="2400" dirty="0">
              <a:solidFill>
                <a:srgbClr val="FFFFFF"/>
              </a:solidFill>
            </a:endParaRPr>
          </a:p>
        </p:txBody>
      </p:sp>
    </p:spTree>
    <p:extLst>
      <p:ext uri="{BB962C8B-B14F-4D97-AF65-F5344CB8AC3E}">
        <p14:creationId xmlns:p14="http://schemas.microsoft.com/office/powerpoint/2010/main" val="156640747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ECE4C-8964-6738-E080-5725C496909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8AD3F99-71BA-8336-ADCF-3360345D7328}"/>
              </a:ext>
            </a:extLst>
          </p:cNvPr>
          <p:cNvSpPr txBox="1"/>
          <p:nvPr/>
        </p:nvSpPr>
        <p:spPr>
          <a:xfrm>
            <a:off x="259080" y="54573"/>
            <a:ext cx="11932920" cy="5318187"/>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Remember that this principle is:</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tx2">
                    <a:lumMod val="50000"/>
                    <a:lumOff val="50000"/>
                  </a:schemeClr>
                </a:solidFill>
                <a:effectLst>
                  <a:outerShdw blurRad="38100" dist="38100" dir="2700000" algn="tl">
                    <a:srgbClr val="000000">
                      <a:alpha val="43137"/>
                    </a:srgbClr>
                  </a:outerShdw>
                </a:effectLst>
              </a:rPr>
              <a:t>Lead</a:t>
            </a:r>
            <a:r>
              <a:rPr lang="en-US" sz="3200" b="1" dirty="0">
                <a:solidFill>
                  <a:schemeClr val="bg1"/>
                </a:solidFill>
                <a:effectLst>
                  <a:outerShdw blurRad="38100" dist="38100" dir="2700000" algn="tl">
                    <a:srgbClr val="000000">
                      <a:alpha val="43137"/>
                    </a:srgbClr>
                  </a:outerShdw>
                </a:effectLst>
              </a:rPr>
              <a:t> your trainees into new areas of growth and heights of spirituality by </a:t>
            </a:r>
            <a:r>
              <a:rPr lang="en-US" sz="3200" b="1" dirty="0">
                <a:solidFill>
                  <a:schemeClr val="tx2">
                    <a:lumMod val="50000"/>
                    <a:lumOff val="50000"/>
                  </a:schemeClr>
                </a:solidFill>
                <a:effectLst>
                  <a:outerShdw blurRad="38100" dist="38100" dir="2700000" algn="tl">
                    <a:srgbClr val="000000">
                      <a:alpha val="43137"/>
                    </a:srgbClr>
                  </a:outerShdw>
                </a:effectLst>
              </a:rPr>
              <a:t>example</a:t>
            </a:r>
            <a:r>
              <a:rPr lang="en-US" sz="3200" b="1" dirty="0">
                <a:solidFill>
                  <a:schemeClr val="bg1"/>
                </a:solidFill>
                <a:effectLst>
                  <a:outerShdw blurRad="38100" dist="38100" dir="2700000" algn="tl">
                    <a:srgbClr val="000000">
                      <a:alpha val="43137"/>
                    </a:srgbClr>
                  </a:outerShdw>
                </a:effectLst>
              </a:rPr>
              <a:t>.</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We, as leaders, have got to be developing our spiritual lives. </a:t>
            </a:r>
            <a:br>
              <a:rPr lang="en-US" sz="3200" b="1" dirty="0">
                <a:solidFill>
                  <a:schemeClr val="bg1"/>
                </a:solidFill>
                <a:effectLst>
                  <a:outerShdw blurRad="38100" dist="38100" dir="2700000" algn="tl">
                    <a:srgbClr val="000000">
                      <a:alpha val="43137"/>
                    </a:srgbClr>
                  </a:outerShdw>
                </a:effectLst>
              </a:rPr>
            </a:br>
            <a:r>
              <a:rPr lang="en-US" sz="3200" b="1" dirty="0">
                <a:solidFill>
                  <a:schemeClr val="bg1"/>
                </a:solidFill>
                <a:effectLst>
                  <a:outerShdw blurRad="38100" dist="38100" dir="2700000" algn="tl">
                    <a:srgbClr val="000000">
                      <a:alpha val="43137"/>
                    </a:srgbClr>
                  </a:outerShdw>
                </a:effectLst>
              </a:rPr>
              <a:t>It doesn’t come automatically.</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And it’s not just maintaining an emotional “high-on-Jesus” attitude.</a:t>
            </a:r>
          </a:p>
          <a:p>
            <a:pPr>
              <a:lnSpc>
                <a:spcPct val="110000"/>
              </a:lnSpc>
            </a:pPr>
            <a:endParaRPr lang="en-US" sz="3200" b="1" dirty="0">
              <a:solidFill>
                <a:schemeClr val="bg1"/>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097B446-AF18-C7BC-A886-D819E218D100}"/>
              </a:ext>
            </a:extLst>
          </p:cNvPr>
          <p:cNvPicPr>
            <a:picLocks noChangeAspect="1"/>
          </p:cNvPicPr>
          <p:nvPr/>
        </p:nvPicPr>
        <p:blipFill>
          <a:blip r:embed="rId2"/>
          <a:stretch>
            <a:fillRect/>
          </a:stretch>
        </p:blipFill>
        <p:spPr>
          <a:xfrm>
            <a:off x="8735334" y="4410148"/>
            <a:ext cx="3951966" cy="2635931"/>
          </a:xfrm>
          <a:prstGeom prst="ellipse">
            <a:avLst/>
          </a:prstGeom>
          <a:ln>
            <a:noFill/>
          </a:ln>
          <a:effectLst>
            <a:softEdge rad="112500"/>
          </a:effectLst>
        </p:spPr>
      </p:pic>
    </p:spTree>
    <p:extLst>
      <p:ext uri="{BB962C8B-B14F-4D97-AF65-F5344CB8AC3E}">
        <p14:creationId xmlns:p14="http://schemas.microsoft.com/office/powerpoint/2010/main" val="211200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97DC9-222F-813B-310E-A3F6B72CADD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7048511-DF6A-1954-D534-D3A9A93CF179}"/>
              </a:ext>
            </a:extLst>
          </p:cNvPr>
          <p:cNvSpPr txBox="1"/>
          <p:nvPr/>
        </p:nvSpPr>
        <p:spPr>
          <a:xfrm>
            <a:off x="297180" y="1123945"/>
            <a:ext cx="11609070" cy="5385898"/>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Note these five disciplines for godly leaders from Blanchard and Hodges:</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tx2">
                    <a:lumMod val="25000"/>
                    <a:lumOff val="75000"/>
                  </a:schemeClr>
                </a:solidFill>
                <a:effectLst>
                  <a:outerShdw blurRad="38100" dist="38100" dir="2700000" algn="tl">
                    <a:srgbClr val="000000">
                      <a:alpha val="43137"/>
                    </a:srgbClr>
                  </a:outerShdw>
                </a:effectLst>
              </a:rPr>
              <a:t>Solitude</a:t>
            </a:r>
          </a:p>
          <a:p>
            <a:pPr>
              <a:lnSpc>
                <a:spcPct val="110000"/>
              </a:lnSpc>
            </a:pPr>
            <a:endParaRPr lang="en-US" b="1" dirty="0">
              <a:solidFill>
                <a:schemeClr val="tx2">
                  <a:lumMod val="25000"/>
                  <a:lumOff val="75000"/>
                </a:schemeClr>
              </a:solidFill>
              <a:effectLst>
                <a:outerShdw blurRad="38100" dist="38100" dir="2700000" algn="tl">
                  <a:srgbClr val="000000">
                    <a:alpha val="43137"/>
                  </a:srgbClr>
                </a:outerShdw>
              </a:effectLst>
            </a:endParaRPr>
          </a:p>
          <a:p>
            <a:pPr>
              <a:lnSpc>
                <a:spcPct val="110000"/>
              </a:lnSpc>
            </a:pPr>
            <a:r>
              <a:rPr lang="en-US" sz="3200" b="1" dirty="0">
                <a:solidFill>
                  <a:schemeClr val="tx2">
                    <a:lumMod val="25000"/>
                    <a:lumOff val="75000"/>
                  </a:schemeClr>
                </a:solidFill>
                <a:effectLst>
                  <a:outerShdw blurRad="38100" dist="38100" dir="2700000" algn="tl">
                    <a:srgbClr val="000000">
                      <a:alpha val="43137"/>
                    </a:srgbClr>
                  </a:outerShdw>
                </a:effectLst>
              </a:rPr>
              <a:t>Prayer</a:t>
            </a:r>
          </a:p>
          <a:p>
            <a:pPr>
              <a:lnSpc>
                <a:spcPct val="110000"/>
              </a:lnSpc>
            </a:pPr>
            <a:endParaRPr lang="en-US" b="1" dirty="0">
              <a:solidFill>
                <a:schemeClr val="tx2">
                  <a:lumMod val="25000"/>
                  <a:lumOff val="75000"/>
                </a:schemeClr>
              </a:solidFill>
              <a:effectLst>
                <a:outerShdw blurRad="38100" dist="38100" dir="2700000" algn="tl">
                  <a:srgbClr val="000000">
                    <a:alpha val="43137"/>
                  </a:srgbClr>
                </a:outerShdw>
              </a:effectLst>
            </a:endParaRPr>
          </a:p>
          <a:p>
            <a:pPr>
              <a:lnSpc>
                <a:spcPct val="110000"/>
              </a:lnSpc>
            </a:pPr>
            <a:r>
              <a:rPr lang="en-US" sz="3200" b="1" dirty="0">
                <a:solidFill>
                  <a:schemeClr val="tx2">
                    <a:lumMod val="25000"/>
                    <a:lumOff val="75000"/>
                  </a:schemeClr>
                </a:solidFill>
                <a:effectLst>
                  <a:outerShdw blurRad="38100" dist="38100" dir="2700000" algn="tl">
                    <a:srgbClr val="000000">
                      <a:alpha val="43137"/>
                    </a:srgbClr>
                  </a:outerShdw>
                </a:effectLst>
              </a:rPr>
              <a:t>Storing up God’s Word</a:t>
            </a:r>
          </a:p>
          <a:p>
            <a:pPr>
              <a:lnSpc>
                <a:spcPct val="110000"/>
              </a:lnSpc>
            </a:pPr>
            <a:endParaRPr lang="en-US" b="1" dirty="0">
              <a:solidFill>
                <a:schemeClr val="tx2">
                  <a:lumMod val="25000"/>
                  <a:lumOff val="75000"/>
                </a:schemeClr>
              </a:solidFill>
              <a:effectLst>
                <a:outerShdw blurRad="38100" dist="38100" dir="2700000" algn="tl">
                  <a:srgbClr val="000000">
                    <a:alpha val="43137"/>
                  </a:srgbClr>
                </a:outerShdw>
              </a:effectLst>
            </a:endParaRPr>
          </a:p>
          <a:p>
            <a:pPr>
              <a:lnSpc>
                <a:spcPct val="110000"/>
              </a:lnSpc>
            </a:pPr>
            <a:r>
              <a:rPr lang="en-US" sz="3200" b="1" dirty="0">
                <a:solidFill>
                  <a:schemeClr val="tx2">
                    <a:lumMod val="25000"/>
                    <a:lumOff val="75000"/>
                  </a:schemeClr>
                </a:solidFill>
                <a:effectLst>
                  <a:outerShdw blurRad="38100" dist="38100" dir="2700000" algn="tl">
                    <a:srgbClr val="000000">
                      <a:alpha val="43137"/>
                    </a:srgbClr>
                  </a:outerShdw>
                </a:effectLst>
              </a:rPr>
              <a:t>Faith in God’s Unconditional Love</a:t>
            </a:r>
          </a:p>
          <a:p>
            <a:pPr>
              <a:lnSpc>
                <a:spcPct val="110000"/>
              </a:lnSpc>
            </a:pPr>
            <a:endParaRPr lang="en-US" b="1" dirty="0">
              <a:solidFill>
                <a:schemeClr val="tx2">
                  <a:lumMod val="25000"/>
                  <a:lumOff val="75000"/>
                </a:schemeClr>
              </a:solidFill>
              <a:effectLst>
                <a:outerShdw blurRad="38100" dist="38100" dir="2700000" algn="tl">
                  <a:srgbClr val="000000">
                    <a:alpha val="43137"/>
                  </a:srgbClr>
                </a:outerShdw>
              </a:effectLst>
            </a:endParaRPr>
          </a:p>
          <a:p>
            <a:pPr>
              <a:lnSpc>
                <a:spcPct val="110000"/>
              </a:lnSpc>
            </a:pPr>
            <a:r>
              <a:rPr lang="en-US" sz="3200" b="1" dirty="0">
                <a:solidFill>
                  <a:schemeClr val="tx2">
                    <a:lumMod val="25000"/>
                    <a:lumOff val="75000"/>
                  </a:schemeClr>
                </a:solidFill>
                <a:effectLst>
                  <a:outerShdw blurRad="38100" dist="38100" dir="2700000" algn="tl">
                    <a:srgbClr val="000000">
                      <a:alpha val="43137"/>
                    </a:srgbClr>
                  </a:outerShdw>
                </a:effectLst>
              </a:rPr>
              <a:t>Involvement in Accountability Relationships</a:t>
            </a:r>
          </a:p>
        </p:txBody>
      </p:sp>
      <p:sp>
        <p:nvSpPr>
          <p:cNvPr id="3" name="TextBox 2">
            <a:extLst>
              <a:ext uri="{FF2B5EF4-FFF2-40B4-BE49-F238E27FC236}">
                <a16:creationId xmlns:a16="http://schemas.microsoft.com/office/drawing/2014/main" id="{7D3549EC-9DB4-87FF-083A-CE6B45A72DB8}"/>
              </a:ext>
            </a:extLst>
          </p:cNvPr>
          <p:cNvSpPr txBox="1"/>
          <p:nvPr/>
        </p:nvSpPr>
        <p:spPr>
          <a:xfrm>
            <a:off x="784860" y="425499"/>
            <a:ext cx="10622280" cy="584775"/>
          </a:xfrm>
          <a:prstGeom prst="rect">
            <a:avLst/>
          </a:prstGeom>
          <a:noFill/>
        </p:spPr>
        <p:txBody>
          <a:bodyPr wrap="square">
            <a:spAutoFit/>
          </a:bodyPr>
          <a:lstStyle/>
          <a:p>
            <a:pPr algn="ctr"/>
            <a:r>
              <a:rPr lang="en-US" sz="3200" b="0" i="1" u="none" strike="noStrike" baseline="0" dirty="0">
                <a:solidFill>
                  <a:schemeClr val="bg1"/>
                </a:solidFill>
                <a:latin typeface="Montserrat" panose="00000500000000000000" pitchFamily="2" charset="0"/>
              </a:rPr>
              <a:t>It takes </a:t>
            </a:r>
            <a:r>
              <a:rPr lang="en-US" sz="3200" b="1" i="1" u="none" strike="noStrike" baseline="0" dirty="0">
                <a:solidFill>
                  <a:schemeClr val="tx2">
                    <a:lumMod val="25000"/>
                    <a:lumOff val="75000"/>
                  </a:schemeClr>
                </a:solidFill>
                <a:latin typeface="Montserrat" panose="00000500000000000000" pitchFamily="2" charset="0"/>
              </a:rPr>
              <a:t>work</a:t>
            </a:r>
            <a:r>
              <a:rPr lang="en-US" sz="3200" b="0" i="1" u="none" strike="noStrike" baseline="0" dirty="0">
                <a:solidFill>
                  <a:schemeClr val="bg1"/>
                </a:solidFill>
                <a:latin typeface="Montserrat" panose="00000500000000000000" pitchFamily="2" charset="0"/>
              </a:rPr>
              <a:t>.</a:t>
            </a:r>
          </a:p>
        </p:txBody>
      </p:sp>
      <p:pic>
        <p:nvPicPr>
          <p:cNvPr id="5" name="Picture 4">
            <a:extLst>
              <a:ext uri="{FF2B5EF4-FFF2-40B4-BE49-F238E27FC236}">
                <a16:creationId xmlns:a16="http://schemas.microsoft.com/office/drawing/2014/main" id="{830D5723-946A-EB99-7826-FF0BF08F523B}"/>
              </a:ext>
            </a:extLst>
          </p:cNvPr>
          <p:cNvPicPr>
            <a:picLocks noChangeAspect="1"/>
          </p:cNvPicPr>
          <p:nvPr/>
        </p:nvPicPr>
        <p:blipFill>
          <a:blip r:embed="rId2"/>
          <a:stretch>
            <a:fillRect/>
          </a:stretch>
        </p:blipFill>
        <p:spPr>
          <a:xfrm>
            <a:off x="8735334" y="4410148"/>
            <a:ext cx="3951966" cy="2635931"/>
          </a:xfrm>
          <a:prstGeom prst="ellipse">
            <a:avLst/>
          </a:prstGeom>
          <a:ln>
            <a:noFill/>
          </a:ln>
          <a:effectLst>
            <a:softEdge rad="112500"/>
          </a:effectLst>
        </p:spPr>
      </p:pic>
    </p:spTree>
    <p:extLst>
      <p:ext uri="{BB962C8B-B14F-4D97-AF65-F5344CB8AC3E}">
        <p14:creationId xmlns:p14="http://schemas.microsoft.com/office/powerpoint/2010/main" val="351407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up)">
                                      <p:cBhvr>
                                        <p:cTn id="12" dur="2000"/>
                                        <p:tgtEl>
                                          <p:spTgt spid="4">
                                            <p:txEl>
                                              <p:pRg st="2" end="2"/>
                                            </p:txEl>
                                          </p:spTgt>
                                        </p:tgtEl>
                                      </p:cBhvr>
                                    </p:animEffect>
                                  </p:childTnLst>
                                </p:cTn>
                              </p:par>
                            </p:childTnLst>
                          </p:cTn>
                        </p:par>
                        <p:par>
                          <p:cTn id="13" fill="hold">
                            <p:stCondLst>
                              <p:cond delay="2000"/>
                            </p:stCondLst>
                            <p:childTnLst>
                              <p:par>
                                <p:cTn id="14" presetID="22" presetClass="entr" presetSubtype="1" fill="hold" nodeType="after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wipe(up)">
                                      <p:cBhvr>
                                        <p:cTn id="16" dur="2000"/>
                                        <p:tgtEl>
                                          <p:spTgt spid="4">
                                            <p:txEl>
                                              <p:pRg st="4" end="4"/>
                                            </p:txEl>
                                          </p:spTgt>
                                        </p:tgtEl>
                                      </p:cBhvr>
                                    </p:animEffect>
                                  </p:childTnLst>
                                </p:cTn>
                              </p:par>
                            </p:childTnLst>
                          </p:cTn>
                        </p:par>
                        <p:par>
                          <p:cTn id="17" fill="hold">
                            <p:stCondLst>
                              <p:cond delay="4000"/>
                            </p:stCondLst>
                            <p:childTnLst>
                              <p:par>
                                <p:cTn id="18" presetID="22" presetClass="entr" presetSubtype="1" fill="hold" nodeType="afterEffect">
                                  <p:stCondLst>
                                    <p:cond delay="0"/>
                                  </p:stCondLst>
                                  <p:childTnLst>
                                    <p:set>
                                      <p:cBhvr>
                                        <p:cTn id="19" dur="1" fill="hold">
                                          <p:stCondLst>
                                            <p:cond delay="0"/>
                                          </p:stCondLst>
                                        </p:cTn>
                                        <p:tgtEl>
                                          <p:spTgt spid="4">
                                            <p:txEl>
                                              <p:pRg st="6" end="6"/>
                                            </p:txEl>
                                          </p:spTgt>
                                        </p:tgtEl>
                                        <p:attrNameLst>
                                          <p:attrName>style.visibility</p:attrName>
                                        </p:attrNameLst>
                                      </p:cBhvr>
                                      <p:to>
                                        <p:strVal val="visible"/>
                                      </p:to>
                                    </p:set>
                                    <p:animEffect transition="in" filter="wipe(up)">
                                      <p:cBhvr>
                                        <p:cTn id="20" dur="2000"/>
                                        <p:tgtEl>
                                          <p:spTgt spid="4">
                                            <p:txEl>
                                              <p:pRg st="6" end="6"/>
                                            </p:txEl>
                                          </p:spTgt>
                                        </p:tgtEl>
                                      </p:cBhvr>
                                    </p:animEffect>
                                  </p:childTnLst>
                                </p:cTn>
                              </p:par>
                            </p:childTnLst>
                          </p:cTn>
                        </p:par>
                        <p:par>
                          <p:cTn id="21" fill="hold">
                            <p:stCondLst>
                              <p:cond delay="6000"/>
                            </p:stCondLst>
                            <p:childTnLst>
                              <p:par>
                                <p:cTn id="22" presetID="22" presetClass="entr" presetSubtype="1" fill="hold" nodeType="afterEffect">
                                  <p:stCondLst>
                                    <p:cond delay="0"/>
                                  </p:stCondLst>
                                  <p:childTnLst>
                                    <p:set>
                                      <p:cBhvr>
                                        <p:cTn id="23" dur="1" fill="hold">
                                          <p:stCondLst>
                                            <p:cond delay="0"/>
                                          </p:stCondLst>
                                        </p:cTn>
                                        <p:tgtEl>
                                          <p:spTgt spid="4">
                                            <p:txEl>
                                              <p:pRg st="8" end="8"/>
                                            </p:txEl>
                                          </p:spTgt>
                                        </p:tgtEl>
                                        <p:attrNameLst>
                                          <p:attrName>style.visibility</p:attrName>
                                        </p:attrNameLst>
                                      </p:cBhvr>
                                      <p:to>
                                        <p:strVal val="visible"/>
                                      </p:to>
                                    </p:set>
                                    <p:animEffect transition="in" filter="wipe(up)">
                                      <p:cBhvr>
                                        <p:cTn id="24" dur="2000"/>
                                        <p:tgtEl>
                                          <p:spTgt spid="4">
                                            <p:txEl>
                                              <p:pRg st="8" end="8"/>
                                            </p:txEl>
                                          </p:spTgt>
                                        </p:tgtEl>
                                      </p:cBhvr>
                                    </p:animEffect>
                                  </p:childTnLst>
                                </p:cTn>
                              </p:par>
                            </p:childTnLst>
                          </p:cTn>
                        </p:par>
                        <p:par>
                          <p:cTn id="25" fill="hold">
                            <p:stCondLst>
                              <p:cond delay="8000"/>
                            </p:stCondLst>
                            <p:childTnLst>
                              <p:par>
                                <p:cTn id="26" presetID="22" presetClass="entr" presetSubtype="1" fill="hold" nodeType="afterEffect">
                                  <p:stCondLst>
                                    <p:cond delay="0"/>
                                  </p:stCondLst>
                                  <p:childTnLst>
                                    <p:set>
                                      <p:cBhvr>
                                        <p:cTn id="27" dur="1" fill="hold">
                                          <p:stCondLst>
                                            <p:cond delay="0"/>
                                          </p:stCondLst>
                                        </p:cTn>
                                        <p:tgtEl>
                                          <p:spTgt spid="4">
                                            <p:txEl>
                                              <p:pRg st="10" end="10"/>
                                            </p:txEl>
                                          </p:spTgt>
                                        </p:tgtEl>
                                        <p:attrNameLst>
                                          <p:attrName>style.visibility</p:attrName>
                                        </p:attrNameLst>
                                      </p:cBhvr>
                                      <p:to>
                                        <p:strVal val="visible"/>
                                      </p:to>
                                    </p:set>
                                    <p:animEffect transition="in" filter="wipe(up)">
                                      <p:cBhvr>
                                        <p:cTn id="28" dur="2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9BD9D-B125-B7D0-54CE-DE52EFA5AA6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0FB429D-408F-0AAF-B6CA-254AA238EDFA}"/>
              </a:ext>
            </a:extLst>
          </p:cNvPr>
          <p:cNvSpPr txBox="1"/>
          <p:nvPr/>
        </p:nvSpPr>
        <p:spPr>
          <a:xfrm>
            <a:off x="259080" y="54573"/>
            <a:ext cx="11932920" cy="3253006"/>
          </a:xfrm>
          <a:prstGeom prst="rect">
            <a:avLst/>
          </a:prstGeom>
          <a:noFill/>
        </p:spPr>
        <p:txBody>
          <a:bodyPr wrap="square">
            <a:spAutoFit/>
          </a:bodyPr>
          <a:lstStyle/>
          <a:p>
            <a:pPr>
              <a:lnSpc>
                <a:spcPct val="110000"/>
              </a:lnSpc>
            </a:pPr>
            <a:r>
              <a:rPr lang="en-US" sz="3200" b="1" dirty="0">
                <a:solidFill>
                  <a:schemeClr val="bg1"/>
                </a:solidFill>
                <a:effectLst>
                  <a:outerShdw blurRad="38100" dist="38100" dir="2700000" algn="tl">
                    <a:srgbClr val="000000">
                      <a:alpha val="43137"/>
                    </a:srgbClr>
                  </a:outerShdw>
                </a:effectLst>
              </a:rPr>
              <a:t>Think about your spiritual life now and in the past.</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What are you doing now that you didn’t do five years ago?</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What’s helping?</a:t>
            </a:r>
          </a:p>
          <a:p>
            <a:pPr>
              <a:lnSpc>
                <a:spcPct val="110000"/>
              </a:lnSpc>
            </a:pPr>
            <a:endParaRPr lang="en-US" b="1" dirty="0">
              <a:solidFill>
                <a:schemeClr val="bg1"/>
              </a:solidFill>
              <a:effectLst>
                <a:outerShdw blurRad="38100" dist="38100" dir="2700000" algn="tl">
                  <a:srgbClr val="000000">
                    <a:alpha val="43137"/>
                  </a:srgbClr>
                </a:outerShdw>
              </a:effectLst>
            </a:endParaRPr>
          </a:p>
          <a:p>
            <a:pPr>
              <a:lnSpc>
                <a:spcPct val="110000"/>
              </a:lnSpc>
            </a:pPr>
            <a:r>
              <a:rPr lang="en-US" sz="3200" b="1" dirty="0">
                <a:solidFill>
                  <a:schemeClr val="bg1"/>
                </a:solidFill>
                <a:effectLst>
                  <a:outerShdw blurRad="38100" dist="38100" dir="2700000" algn="tl">
                    <a:srgbClr val="000000">
                      <a:alpha val="43137"/>
                    </a:srgbClr>
                  </a:outerShdw>
                </a:effectLst>
              </a:rPr>
              <a:t>What isn’t?</a:t>
            </a:r>
          </a:p>
        </p:txBody>
      </p:sp>
      <p:sp>
        <p:nvSpPr>
          <p:cNvPr id="3" name="TextBox 2">
            <a:extLst>
              <a:ext uri="{FF2B5EF4-FFF2-40B4-BE49-F238E27FC236}">
                <a16:creationId xmlns:a16="http://schemas.microsoft.com/office/drawing/2014/main" id="{46213601-B636-29E1-4A17-625108C9D7F6}"/>
              </a:ext>
            </a:extLst>
          </p:cNvPr>
          <p:cNvSpPr txBox="1"/>
          <p:nvPr/>
        </p:nvSpPr>
        <p:spPr>
          <a:xfrm>
            <a:off x="259080" y="3345679"/>
            <a:ext cx="10622280" cy="1692899"/>
          </a:xfrm>
          <a:prstGeom prst="rect">
            <a:avLst/>
          </a:prstGeom>
          <a:noFill/>
        </p:spPr>
        <p:txBody>
          <a:bodyPr wrap="square">
            <a:spAutoFit/>
          </a:bodyPr>
          <a:lstStyle/>
          <a:p>
            <a:pPr algn="ctr">
              <a:lnSpc>
                <a:spcPct val="110000"/>
              </a:lnSpc>
            </a:pPr>
            <a:r>
              <a:rPr lang="en-US" sz="3200" b="0" i="1" u="none" strike="noStrike" baseline="0" dirty="0">
                <a:solidFill>
                  <a:schemeClr val="bg1"/>
                </a:solidFill>
                <a:latin typeface="Montserrat" panose="00000500000000000000" pitchFamily="2" charset="0"/>
              </a:rPr>
              <a:t>Let’s commit ourselves to working at </a:t>
            </a:r>
          </a:p>
          <a:p>
            <a:pPr algn="ctr">
              <a:lnSpc>
                <a:spcPct val="110000"/>
              </a:lnSpc>
            </a:pPr>
            <a:r>
              <a:rPr lang="en-US" sz="3200" b="0" i="1" u="none" strike="noStrike" baseline="0" dirty="0">
                <a:solidFill>
                  <a:schemeClr val="bg1"/>
                </a:solidFill>
                <a:latin typeface="Montserrat" panose="00000500000000000000" pitchFamily="2" charset="0"/>
              </a:rPr>
              <a:t>developing</a:t>
            </a:r>
            <a:r>
              <a:rPr lang="en-US" sz="3200" b="0" i="1" u="none" strike="noStrike" dirty="0">
                <a:solidFill>
                  <a:schemeClr val="bg1"/>
                </a:solidFill>
                <a:latin typeface="Montserrat" panose="00000500000000000000" pitchFamily="2" charset="0"/>
              </a:rPr>
              <a:t> our spiritual lives . . . </a:t>
            </a:r>
          </a:p>
          <a:p>
            <a:pPr algn="ctr">
              <a:lnSpc>
                <a:spcPct val="110000"/>
              </a:lnSpc>
            </a:pPr>
            <a:r>
              <a:rPr lang="en-US" sz="3200" b="0" i="1" u="none" strike="noStrike" dirty="0">
                <a:solidFill>
                  <a:schemeClr val="bg1"/>
                </a:solidFill>
                <a:latin typeface="Montserrat" panose="00000500000000000000" pitchFamily="2" charset="0"/>
              </a:rPr>
              <a:t>and </a:t>
            </a:r>
            <a:r>
              <a:rPr lang="en-US" sz="3200" b="1" i="1" u="none" strike="noStrike" dirty="0">
                <a:solidFill>
                  <a:schemeClr val="tx2">
                    <a:lumMod val="25000"/>
                    <a:lumOff val="75000"/>
                  </a:schemeClr>
                </a:solidFill>
                <a:latin typeface="Montserrat" panose="00000500000000000000" pitchFamily="2" charset="0"/>
              </a:rPr>
              <a:t>mentalizing</a:t>
            </a:r>
            <a:r>
              <a:rPr lang="en-US" sz="3200" b="0" i="1" u="none" strike="noStrike" dirty="0">
                <a:solidFill>
                  <a:schemeClr val="bg1"/>
                </a:solidFill>
                <a:latin typeface="Montserrat" panose="00000500000000000000" pitchFamily="2" charset="0"/>
              </a:rPr>
              <a:t> our disciples as well.</a:t>
            </a:r>
            <a:endParaRPr lang="en-US" sz="3200" dirty="0">
              <a:solidFill>
                <a:schemeClr val="bg1"/>
              </a:solidFill>
            </a:endParaRPr>
          </a:p>
        </p:txBody>
      </p:sp>
      <p:pic>
        <p:nvPicPr>
          <p:cNvPr id="5" name="Picture 4">
            <a:extLst>
              <a:ext uri="{FF2B5EF4-FFF2-40B4-BE49-F238E27FC236}">
                <a16:creationId xmlns:a16="http://schemas.microsoft.com/office/drawing/2014/main" id="{CB06DAEE-A5ED-99F1-231C-2802954F8D3E}"/>
              </a:ext>
            </a:extLst>
          </p:cNvPr>
          <p:cNvPicPr>
            <a:picLocks noChangeAspect="1"/>
          </p:cNvPicPr>
          <p:nvPr/>
        </p:nvPicPr>
        <p:blipFill>
          <a:blip r:embed="rId2"/>
          <a:stretch>
            <a:fillRect/>
          </a:stretch>
        </p:blipFill>
        <p:spPr>
          <a:xfrm>
            <a:off x="8735334" y="4410148"/>
            <a:ext cx="3951966" cy="2635931"/>
          </a:xfrm>
          <a:prstGeom prst="ellipse">
            <a:avLst/>
          </a:prstGeom>
          <a:ln>
            <a:noFill/>
          </a:ln>
          <a:effectLst>
            <a:softEdge rad="112500"/>
          </a:effectLst>
        </p:spPr>
      </p:pic>
    </p:spTree>
    <p:extLst>
      <p:ext uri="{BB962C8B-B14F-4D97-AF65-F5344CB8AC3E}">
        <p14:creationId xmlns:p14="http://schemas.microsoft.com/office/powerpoint/2010/main" val="269290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0BDE316-7027-3404-5D7A-863CA474AAC4}"/>
              </a:ext>
            </a:extLst>
          </p:cNvPr>
          <p:cNvPicPr>
            <a:picLocks noChangeAspect="1"/>
          </p:cNvPicPr>
          <p:nvPr/>
        </p:nvPicPr>
        <p:blipFill>
          <a:blip r:embed="rId2"/>
          <a:stretch>
            <a:fillRect/>
          </a:stretch>
        </p:blipFill>
        <p:spPr>
          <a:xfrm>
            <a:off x="1325880" y="-16088"/>
            <a:ext cx="9540240" cy="6890174"/>
          </a:xfrm>
          <a:prstGeom prst="rect">
            <a:avLst/>
          </a:prstGeom>
        </p:spPr>
      </p:pic>
      <p:sp>
        <p:nvSpPr>
          <p:cNvPr id="4" name="TextBox 3">
            <a:extLst>
              <a:ext uri="{FF2B5EF4-FFF2-40B4-BE49-F238E27FC236}">
                <a16:creationId xmlns:a16="http://schemas.microsoft.com/office/drawing/2014/main" id="{55EF18E1-095A-D632-3203-8B31AA4104C9}"/>
              </a:ext>
            </a:extLst>
          </p:cNvPr>
          <p:cNvSpPr txBox="1"/>
          <p:nvPr/>
        </p:nvSpPr>
        <p:spPr>
          <a:xfrm>
            <a:off x="1325881" y="-10538"/>
            <a:ext cx="9540240" cy="6832640"/>
          </a:xfrm>
          <a:prstGeom prst="rect">
            <a:avLst/>
          </a:prstGeom>
          <a:solidFill>
            <a:schemeClr val="bg1">
              <a:alpha val="18000"/>
            </a:schemeClr>
          </a:solidFill>
        </p:spPr>
        <p:txBody>
          <a:bodyPr wrap="square">
            <a:spAutoFit/>
          </a:bodyPr>
          <a:lstStyle/>
          <a:p>
            <a:endParaRPr lang="en-US" sz="3600" dirty="0"/>
          </a:p>
          <a:p>
            <a:endParaRPr lang="en-US" sz="3600" dirty="0"/>
          </a:p>
          <a:p>
            <a:endParaRPr lang="en-US" sz="3600" dirty="0"/>
          </a:p>
          <a:p>
            <a:endParaRPr lang="en-US" sz="4000" dirty="0"/>
          </a:p>
          <a:p>
            <a:endParaRPr lang="en-US" sz="3600" dirty="0"/>
          </a:p>
          <a:p>
            <a:endParaRPr lang="en-US" sz="1400" dirty="0"/>
          </a:p>
          <a:p>
            <a:r>
              <a:rPr lang="en-US" sz="3600" dirty="0"/>
              <a:t>Have this mind among yourselves, which is yours in Christ Jesus, who, though he was in the form of God, did not count equality with God a thing to be grasped,  emptied Himself, by taking the form of a servant, being born in the likeness of men.					</a:t>
            </a:r>
            <a:r>
              <a:rPr lang="en-US" sz="2800"/>
              <a:t>Philippians </a:t>
            </a:r>
            <a:r>
              <a:rPr lang="en-US" sz="2800" dirty="0"/>
              <a:t>2:5-7 </a:t>
            </a:r>
            <a:r>
              <a:rPr lang="en-US" sz="2400" dirty="0"/>
              <a:t>(ESV)</a:t>
            </a:r>
          </a:p>
          <a:p>
            <a:pPr algn="r"/>
            <a:endParaRPr lang="en-US" sz="2400" dirty="0"/>
          </a:p>
        </p:txBody>
      </p:sp>
    </p:spTree>
    <p:extLst>
      <p:ext uri="{BB962C8B-B14F-4D97-AF65-F5344CB8AC3E}">
        <p14:creationId xmlns:p14="http://schemas.microsoft.com/office/powerpoint/2010/main" val="3877296975"/>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etworking: o que é e qual a importância para sua carreira">
            <a:extLst>
              <a:ext uri="{FF2B5EF4-FFF2-40B4-BE49-F238E27FC236}">
                <a16:creationId xmlns:a16="http://schemas.microsoft.com/office/drawing/2014/main" id="{1E6CC7F1-D15C-B2DE-AB1F-A2D10DC97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6890" y="0"/>
            <a:ext cx="10269682" cy="6849878"/>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 name="Freeform: Shape 9">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4" name="Group 3">
            <a:extLst>
              <a:ext uri="{FF2B5EF4-FFF2-40B4-BE49-F238E27FC236}">
                <a16:creationId xmlns:a16="http://schemas.microsoft.com/office/drawing/2014/main" id="{D5CA1B14-ABB3-2525-AE14-8C608F922DC7}"/>
              </a:ext>
            </a:extLst>
          </p:cNvPr>
          <p:cNvGrpSpPr/>
          <p:nvPr/>
        </p:nvGrpSpPr>
        <p:grpSpPr>
          <a:xfrm>
            <a:off x="-2509984" y="-288576"/>
            <a:ext cx="6939813" cy="7565456"/>
            <a:chOff x="-2509984" y="-288576"/>
            <a:chExt cx="6939813" cy="7565456"/>
          </a:xfrm>
        </p:grpSpPr>
        <p:sp>
          <p:nvSpPr>
            <p:cNvPr id="3" name="Oval 2">
              <a:extLst>
                <a:ext uri="{FF2B5EF4-FFF2-40B4-BE49-F238E27FC236}">
                  <a16:creationId xmlns:a16="http://schemas.microsoft.com/office/drawing/2014/main" id="{5EA9C690-817D-91C0-4E2E-E0500B3A2DAF}"/>
                </a:ext>
              </a:extLst>
            </p:cNvPr>
            <p:cNvSpPr/>
            <p:nvPr/>
          </p:nvSpPr>
          <p:spPr>
            <a:xfrm>
              <a:off x="-2509984" y="-288576"/>
              <a:ext cx="6939813" cy="7565456"/>
            </a:xfrm>
            <a:prstGeom prst="ellipse">
              <a:avLst/>
            </a:prstGeom>
            <a:solidFill>
              <a:srgbClr val="354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3233B67-0F60-EEA9-F34A-8BE4FD95803D}"/>
                </a:ext>
              </a:extLst>
            </p:cNvPr>
            <p:cNvSpPr txBox="1"/>
            <p:nvPr/>
          </p:nvSpPr>
          <p:spPr>
            <a:xfrm>
              <a:off x="371093" y="1062993"/>
              <a:ext cx="3685091" cy="4862319"/>
            </a:xfrm>
            <a:prstGeom prst="rect">
              <a:avLst/>
            </a:prstGeom>
          </p:spPr>
          <p:txBody>
            <a:bodyPr vert="horz" lIns="91440" tIns="45720" rIns="91440" bIns="45720" rtlCol="0" anchor="t">
              <a:normAutofit lnSpcReduction="10000"/>
            </a:bodyPr>
            <a:lstStyle/>
            <a:p>
              <a:pPr>
                <a:lnSpc>
                  <a:spcPct val="90000"/>
                </a:lnSpc>
                <a:spcAft>
                  <a:spcPts val="600"/>
                </a:spcAft>
              </a:pPr>
              <a:r>
                <a:rPr lang="en-US" sz="2800" b="1" dirty="0">
                  <a:solidFill>
                    <a:schemeClr val="bg1"/>
                  </a:solidFill>
                  <a:effectLst>
                    <a:outerShdw blurRad="38100" dist="38100" dir="2700000" algn="tl">
                      <a:srgbClr val="000000">
                        <a:alpha val="43137"/>
                      </a:srgbClr>
                    </a:outerShdw>
                  </a:effectLst>
                </a:rPr>
                <a:t>Get up and stand with two others (groups of three ) . . .</a:t>
              </a:r>
            </a:p>
            <a:p>
              <a:pPr>
                <a:lnSpc>
                  <a:spcPct val="90000"/>
                </a:lnSpc>
                <a:spcAft>
                  <a:spcPts val="600"/>
                </a:spcAft>
              </a:pPr>
              <a:endParaRPr lang="en-US" sz="2800" b="1" dirty="0">
                <a:solidFill>
                  <a:schemeClr val="bg1"/>
                </a:solidFill>
                <a:effectLst>
                  <a:outerShdw blurRad="38100" dist="38100" dir="2700000" algn="tl">
                    <a:srgbClr val="000000">
                      <a:alpha val="43137"/>
                    </a:srgbClr>
                  </a:outerShdw>
                </a:effectLst>
              </a:endParaRPr>
            </a:p>
            <a:p>
              <a:pPr>
                <a:lnSpc>
                  <a:spcPct val="90000"/>
                </a:lnSpc>
                <a:spcAft>
                  <a:spcPts val="600"/>
                </a:spcAft>
              </a:pPr>
              <a:r>
                <a:rPr lang="en-US" sz="2800" b="1" dirty="0">
                  <a:solidFill>
                    <a:schemeClr val="bg1"/>
                  </a:solidFill>
                  <a:effectLst>
                    <a:outerShdw blurRad="38100" dist="38100" dir="2700000" algn="tl">
                      <a:srgbClr val="000000">
                        <a:alpha val="43137"/>
                      </a:srgbClr>
                    </a:outerShdw>
                  </a:effectLst>
                </a:rPr>
                <a:t>Which of these three Mentalize principles do you want to work  on this week?</a:t>
              </a:r>
            </a:p>
            <a:p>
              <a:pPr>
                <a:lnSpc>
                  <a:spcPct val="90000"/>
                </a:lnSpc>
                <a:spcAft>
                  <a:spcPts val="600"/>
                </a:spcAft>
              </a:pPr>
              <a:endParaRPr lang="en-US" sz="2800" b="1" dirty="0">
                <a:solidFill>
                  <a:schemeClr val="bg1"/>
                </a:solidFill>
                <a:effectLst>
                  <a:outerShdw blurRad="38100" dist="38100" dir="2700000" algn="tl">
                    <a:srgbClr val="000000">
                      <a:alpha val="43137"/>
                    </a:srgbClr>
                  </a:outerShdw>
                </a:effectLst>
              </a:endParaRPr>
            </a:p>
            <a:p>
              <a:pPr>
                <a:lnSpc>
                  <a:spcPct val="90000"/>
                </a:lnSpc>
                <a:spcAft>
                  <a:spcPts val="600"/>
                </a:spcAft>
              </a:pPr>
              <a:r>
                <a:rPr lang="en-US" sz="2800" b="1" dirty="0">
                  <a:solidFill>
                    <a:schemeClr val="bg1"/>
                  </a:solidFill>
                  <a:effectLst>
                    <a:outerShdw blurRad="38100" dist="38100" dir="2700000" algn="tl">
                      <a:srgbClr val="000000">
                        <a:alpha val="43137"/>
                      </a:srgbClr>
                    </a:outerShdw>
                  </a:effectLst>
                </a:rPr>
                <a:t>Share and pray for each other before you leave.</a:t>
              </a:r>
            </a:p>
          </p:txBody>
        </p:sp>
      </p:grpSp>
      <p:sp>
        <p:nvSpPr>
          <p:cNvPr id="5" name="TextBox 4">
            <a:extLst>
              <a:ext uri="{FF2B5EF4-FFF2-40B4-BE49-F238E27FC236}">
                <a16:creationId xmlns:a16="http://schemas.microsoft.com/office/drawing/2014/main" id="{A1AE2013-3C33-E512-5D88-7CA678976469}"/>
              </a:ext>
            </a:extLst>
          </p:cNvPr>
          <p:cNvSpPr txBox="1"/>
          <p:nvPr/>
        </p:nvSpPr>
        <p:spPr>
          <a:xfrm>
            <a:off x="5120479" y="6511324"/>
            <a:ext cx="2135571" cy="338554"/>
          </a:xfrm>
          <a:prstGeom prst="rect">
            <a:avLst/>
          </a:prstGeom>
          <a:noFill/>
        </p:spPr>
        <p:txBody>
          <a:bodyPr wrap="square">
            <a:spAutoFit/>
          </a:bodyPr>
          <a:lstStyle/>
          <a:p>
            <a:pPr algn="r"/>
            <a:r>
              <a:rPr lang="en-US" sz="1600" dirty="0">
                <a:solidFill>
                  <a:schemeClr val="bg1"/>
                </a:solidFill>
                <a:effectLst>
                  <a:outerShdw blurRad="38100" dist="38100" dir="2700000" algn="tl">
                    <a:srgbClr val="000000">
                      <a:alpha val="43137"/>
                    </a:srgbClr>
                  </a:outerShdw>
                </a:effectLst>
              </a:rPr>
              <a:t>Unicesumar.edu.br</a:t>
            </a:r>
            <a:endParaRPr lang="en-US" sz="1600" dirty="0"/>
          </a:p>
        </p:txBody>
      </p:sp>
    </p:spTree>
    <p:extLst>
      <p:ext uri="{BB962C8B-B14F-4D97-AF65-F5344CB8AC3E}">
        <p14:creationId xmlns:p14="http://schemas.microsoft.com/office/powerpoint/2010/main" val="76337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642BB-D394-8342-C882-A9E0B4F7AABE}"/>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620AB3FA-9AD3-3FD9-ED11-CE1F49C0E57E}"/>
              </a:ext>
            </a:extLst>
          </p:cNvPr>
          <p:cNvSpPr txBox="1"/>
          <p:nvPr/>
        </p:nvSpPr>
        <p:spPr>
          <a:xfrm>
            <a:off x="2256076" y="566419"/>
            <a:ext cx="11277600" cy="1383584"/>
          </a:xfrm>
          <a:prstGeom prst="rect">
            <a:avLst/>
          </a:prstGeom>
          <a:noFill/>
        </p:spPr>
        <p:txBody>
          <a:bodyPr wrap="square">
            <a:spAutoFit/>
          </a:bodyPr>
          <a:lstStyle/>
          <a:p>
            <a:pPr>
              <a:lnSpc>
                <a:spcPct val="120000"/>
              </a:lnSpc>
            </a:pPr>
            <a:r>
              <a:rPr lang="en-US" sz="3600" b="1" dirty="0">
                <a:solidFill>
                  <a:schemeClr val="bg1"/>
                </a:solidFill>
                <a:effectLst>
                  <a:outerShdw blurRad="38100" dist="38100" dir="2700000" algn="tl">
                    <a:srgbClr val="000000">
                      <a:alpha val="43137"/>
                    </a:srgbClr>
                  </a:outerShdw>
                </a:effectLst>
              </a:rPr>
              <a:t>Show a caring spirit toward</a:t>
            </a:r>
          </a:p>
          <a:p>
            <a:pPr>
              <a:lnSpc>
                <a:spcPct val="120000"/>
              </a:lnSpc>
            </a:pPr>
            <a:r>
              <a:rPr lang="en-US" sz="3600" b="1" dirty="0">
                <a:solidFill>
                  <a:schemeClr val="bg1"/>
                </a:solidFill>
                <a:effectLst>
                  <a:outerShdw blurRad="38100" dist="38100" dir="2700000" algn="tl">
                    <a:srgbClr val="000000">
                      <a:alpha val="43137"/>
                    </a:srgbClr>
                  </a:outerShdw>
                </a:effectLst>
              </a:rPr>
              <a:t>your people.</a:t>
            </a:r>
          </a:p>
        </p:txBody>
      </p:sp>
      <p:pic>
        <p:nvPicPr>
          <p:cNvPr id="13" name="Picture 12">
            <a:extLst>
              <a:ext uri="{FF2B5EF4-FFF2-40B4-BE49-F238E27FC236}">
                <a16:creationId xmlns:a16="http://schemas.microsoft.com/office/drawing/2014/main" id="{2999A1B6-CA3D-8E0D-E5DA-D35F82041976}"/>
              </a:ext>
            </a:extLst>
          </p:cNvPr>
          <p:cNvPicPr>
            <a:picLocks noChangeAspect="1"/>
          </p:cNvPicPr>
          <p:nvPr/>
        </p:nvPicPr>
        <p:blipFill>
          <a:blip r:embed="rId2"/>
          <a:stretch>
            <a:fillRect/>
          </a:stretch>
        </p:blipFill>
        <p:spPr>
          <a:xfrm>
            <a:off x="8244016" y="-331511"/>
            <a:ext cx="2369562" cy="2365973"/>
          </a:xfrm>
          <a:prstGeom prst="ellipse">
            <a:avLst/>
          </a:prstGeom>
          <a:ln>
            <a:noFill/>
          </a:ln>
          <a:effectLst>
            <a:softEdge rad="112500"/>
          </a:effectLst>
        </p:spPr>
      </p:pic>
      <p:sp>
        <p:nvSpPr>
          <p:cNvPr id="14" name="TextBox 13">
            <a:extLst>
              <a:ext uri="{FF2B5EF4-FFF2-40B4-BE49-F238E27FC236}">
                <a16:creationId xmlns:a16="http://schemas.microsoft.com/office/drawing/2014/main" id="{0B3E6B96-256F-AD02-2FE4-8ABFA2B7ABF0}"/>
              </a:ext>
            </a:extLst>
          </p:cNvPr>
          <p:cNvSpPr txBox="1"/>
          <p:nvPr/>
        </p:nvSpPr>
        <p:spPr>
          <a:xfrm>
            <a:off x="2256076" y="2783568"/>
            <a:ext cx="11277600" cy="1383584"/>
          </a:xfrm>
          <a:prstGeom prst="rect">
            <a:avLst/>
          </a:prstGeom>
          <a:noFill/>
        </p:spPr>
        <p:txBody>
          <a:bodyPr wrap="square">
            <a:spAutoFit/>
          </a:bodyPr>
          <a:lstStyle/>
          <a:p>
            <a:pPr>
              <a:lnSpc>
                <a:spcPct val="120000"/>
              </a:lnSpc>
            </a:pPr>
            <a:r>
              <a:rPr lang="en-US" sz="3600" b="1" dirty="0">
                <a:solidFill>
                  <a:schemeClr val="bg1"/>
                </a:solidFill>
                <a:effectLst>
                  <a:outerShdw blurRad="38100" dist="38100" dir="2700000" algn="tl">
                    <a:srgbClr val="000000">
                      <a:alpha val="43137"/>
                    </a:srgbClr>
                  </a:outerShdw>
                </a:effectLst>
              </a:rPr>
              <a:t>Make instruction of the Word</a:t>
            </a:r>
          </a:p>
          <a:p>
            <a:pPr>
              <a:lnSpc>
                <a:spcPct val="120000"/>
              </a:lnSpc>
            </a:pPr>
            <a:r>
              <a:rPr lang="en-US" sz="3600" b="1" dirty="0">
                <a:solidFill>
                  <a:schemeClr val="bg1"/>
                </a:solidFill>
                <a:effectLst>
                  <a:outerShdw blurRad="38100" dist="38100" dir="2700000" algn="tl">
                    <a:srgbClr val="000000">
                      <a:alpha val="43137"/>
                    </a:srgbClr>
                  </a:outerShdw>
                </a:effectLst>
              </a:rPr>
              <a:t>a priority.</a:t>
            </a:r>
          </a:p>
        </p:txBody>
      </p:sp>
      <p:pic>
        <p:nvPicPr>
          <p:cNvPr id="15" name="Picture 2" descr="60+ Free Number 5 &amp; Five Images - Pixabay">
            <a:extLst>
              <a:ext uri="{FF2B5EF4-FFF2-40B4-BE49-F238E27FC236}">
                <a16:creationId xmlns:a16="http://schemas.microsoft.com/office/drawing/2014/main" id="{FCDB7582-280E-B9D3-75A8-30566C2F1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618" y="2721342"/>
            <a:ext cx="1070302" cy="14614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eaching Adults with Different Learning Styles | Authentic Education ...">
            <a:extLst>
              <a:ext uri="{FF2B5EF4-FFF2-40B4-BE49-F238E27FC236}">
                <a16:creationId xmlns:a16="http://schemas.microsoft.com/office/drawing/2014/main" id="{648000F2-6C83-96BF-DB19-8AD076CABA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8946" y="1885110"/>
            <a:ext cx="4226844" cy="28192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51C448D-F938-5CDD-93C5-09CBFDB9E3B8}"/>
              </a:ext>
            </a:extLst>
          </p:cNvPr>
          <p:cNvSpPr txBox="1"/>
          <p:nvPr/>
        </p:nvSpPr>
        <p:spPr>
          <a:xfrm>
            <a:off x="2256076" y="4636093"/>
            <a:ext cx="7905751" cy="2048381"/>
          </a:xfrm>
          <a:prstGeom prst="rect">
            <a:avLst/>
          </a:prstGeom>
          <a:noFill/>
        </p:spPr>
        <p:txBody>
          <a:bodyPr wrap="square">
            <a:spAutoFit/>
          </a:bodyPr>
          <a:lstStyle/>
          <a:p>
            <a:pPr>
              <a:lnSpc>
                <a:spcPct val="120000"/>
              </a:lnSpc>
            </a:pPr>
            <a:r>
              <a:rPr lang="en-US" sz="3600" b="1" dirty="0">
                <a:solidFill>
                  <a:schemeClr val="bg1"/>
                </a:solidFill>
                <a:effectLst>
                  <a:outerShdw blurRad="38100" dist="38100" dir="2700000" algn="tl">
                    <a:srgbClr val="000000">
                      <a:alpha val="43137"/>
                    </a:srgbClr>
                  </a:outerShdw>
                </a:effectLst>
              </a:rPr>
              <a:t>Lead your trainees into new</a:t>
            </a:r>
          </a:p>
          <a:p>
            <a:pPr>
              <a:lnSpc>
                <a:spcPct val="120000"/>
              </a:lnSpc>
            </a:pPr>
            <a:r>
              <a:rPr lang="en-US" sz="3600" b="1" dirty="0">
                <a:solidFill>
                  <a:schemeClr val="bg1"/>
                </a:solidFill>
                <a:effectLst>
                  <a:outerShdw blurRad="38100" dist="38100" dir="2700000" algn="tl">
                    <a:srgbClr val="000000">
                      <a:alpha val="43137"/>
                    </a:srgbClr>
                  </a:outerShdw>
                </a:effectLst>
              </a:rPr>
              <a:t>areas of growth and new heights of spirituality by example. </a:t>
            </a:r>
          </a:p>
        </p:txBody>
      </p:sp>
      <p:pic>
        <p:nvPicPr>
          <p:cNvPr id="19" name="Picture 18">
            <a:extLst>
              <a:ext uri="{FF2B5EF4-FFF2-40B4-BE49-F238E27FC236}">
                <a16:creationId xmlns:a16="http://schemas.microsoft.com/office/drawing/2014/main" id="{B88C0999-8C49-FFAE-B24E-13FFDCEBE3AC}"/>
              </a:ext>
            </a:extLst>
          </p:cNvPr>
          <p:cNvPicPr>
            <a:picLocks noChangeAspect="1"/>
          </p:cNvPicPr>
          <p:nvPr/>
        </p:nvPicPr>
        <p:blipFill>
          <a:blip r:embed="rId5"/>
          <a:stretch>
            <a:fillRect/>
          </a:stretch>
        </p:blipFill>
        <p:spPr>
          <a:xfrm>
            <a:off x="8994098" y="4551633"/>
            <a:ext cx="3827448" cy="2552878"/>
          </a:xfrm>
          <a:prstGeom prst="ellipse">
            <a:avLst/>
          </a:prstGeom>
          <a:ln>
            <a:noFill/>
          </a:ln>
          <a:effectLst>
            <a:softEdge rad="112500"/>
          </a:effectLst>
        </p:spPr>
      </p:pic>
      <p:pic>
        <p:nvPicPr>
          <p:cNvPr id="22" name="Picture 21">
            <a:extLst>
              <a:ext uri="{FF2B5EF4-FFF2-40B4-BE49-F238E27FC236}">
                <a16:creationId xmlns:a16="http://schemas.microsoft.com/office/drawing/2014/main" id="{62A58CDA-5510-33AA-DB27-2828143B89F5}"/>
              </a:ext>
            </a:extLst>
          </p:cNvPr>
          <p:cNvPicPr>
            <a:picLocks noChangeAspect="1"/>
          </p:cNvPicPr>
          <p:nvPr/>
        </p:nvPicPr>
        <p:blipFill>
          <a:blip r:embed="rId6"/>
          <a:stretch>
            <a:fillRect/>
          </a:stretch>
        </p:blipFill>
        <p:spPr>
          <a:xfrm>
            <a:off x="646625" y="634321"/>
            <a:ext cx="1002011" cy="1461455"/>
          </a:xfrm>
          <a:prstGeom prst="rect">
            <a:avLst/>
          </a:prstGeom>
        </p:spPr>
      </p:pic>
      <p:pic>
        <p:nvPicPr>
          <p:cNvPr id="23" name="Picture 22">
            <a:extLst>
              <a:ext uri="{FF2B5EF4-FFF2-40B4-BE49-F238E27FC236}">
                <a16:creationId xmlns:a16="http://schemas.microsoft.com/office/drawing/2014/main" id="{8ED5172F-B93B-450D-E03F-43AA54F87DF9}"/>
              </a:ext>
            </a:extLst>
          </p:cNvPr>
          <p:cNvPicPr>
            <a:picLocks noChangeAspect="1"/>
          </p:cNvPicPr>
          <p:nvPr/>
        </p:nvPicPr>
        <p:blipFill>
          <a:blip r:embed="rId7"/>
          <a:stretch>
            <a:fillRect/>
          </a:stretch>
        </p:blipFill>
        <p:spPr>
          <a:xfrm>
            <a:off x="646625" y="4808364"/>
            <a:ext cx="994295" cy="1416990"/>
          </a:xfrm>
          <a:prstGeom prst="rect">
            <a:avLst/>
          </a:prstGeom>
        </p:spPr>
      </p:pic>
    </p:spTree>
    <p:extLst>
      <p:ext uri="{BB962C8B-B14F-4D97-AF65-F5344CB8AC3E}">
        <p14:creationId xmlns:p14="http://schemas.microsoft.com/office/powerpoint/2010/main" val="248492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92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5C02C-B0CF-8CCC-8CC1-9F9D543B549A}"/>
            </a:ext>
          </a:extLst>
        </p:cNvPr>
        <p:cNvGrpSpPr/>
        <p:nvPr/>
      </p:nvGrpSpPr>
      <p:grpSpPr>
        <a:xfrm>
          <a:off x="0" y="0"/>
          <a:ext cx="0" cy="0"/>
          <a:chOff x="0" y="0"/>
          <a:chExt cx="0" cy="0"/>
        </a:xfrm>
      </p:grpSpPr>
      <p:pic>
        <p:nvPicPr>
          <p:cNvPr id="6146" name="Picture 2" descr="75724068 m">
            <a:extLst>
              <a:ext uri="{FF2B5EF4-FFF2-40B4-BE49-F238E27FC236}">
                <a16:creationId xmlns:a16="http://schemas.microsoft.com/office/drawing/2014/main" id="{BF0280CF-9540-31A4-8943-5CA7BE502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0" y="0"/>
            <a:ext cx="62865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259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E693B-2978-4873-0593-50CEF7D7901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6854186-BFBF-9F01-D114-FDFD1695065B}"/>
              </a:ext>
            </a:extLst>
          </p:cNvPr>
          <p:cNvSpPr txBox="1"/>
          <p:nvPr/>
        </p:nvSpPr>
        <p:spPr>
          <a:xfrm>
            <a:off x="0" y="137895"/>
            <a:ext cx="11982450" cy="1527085"/>
          </a:xfrm>
          <a:prstGeom prst="rect">
            <a:avLst/>
          </a:prstGeom>
          <a:noFill/>
        </p:spPr>
        <p:txBody>
          <a:bodyPr wrap="square">
            <a:spAutoFit/>
          </a:bodyPr>
          <a:lstStyle/>
          <a:p>
            <a:pPr>
              <a:lnSpc>
                <a:spcPct val="120000"/>
              </a:lnSpc>
            </a:pPr>
            <a:r>
              <a:rPr lang="en-US" sz="4000" b="1" dirty="0">
                <a:solidFill>
                  <a:schemeClr val="bg1"/>
                </a:solidFill>
                <a:effectLst>
                  <a:outerShdw blurRad="38100" dist="38100" dir="2700000" algn="tl">
                    <a:srgbClr val="000000">
                      <a:alpha val="43137"/>
                    </a:srgbClr>
                  </a:outerShdw>
                </a:effectLst>
              </a:rPr>
              <a:t>The 20 Principles from Paul’s Life and Ministry can be divided into 4 Categories.</a:t>
            </a:r>
          </a:p>
        </p:txBody>
      </p:sp>
      <p:sp>
        <p:nvSpPr>
          <p:cNvPr id="3" name="TextBox 2">
            <a:extLst>
              <a:ext uri="{FF2B5EF4-FFF2-40B4-BE49-F238E27FC236}">
                <a16:creationId xmlns:a16="http://schemas.microsoft.com/office/drawing/2014/main" id="{19B39FD8-EEC7-20E9-AB5C-FEA90D1F6DE4}"/>
              </a:ext>
            </a:extLst>
          </p:cNvPr>
          <p:cNvSpPr txBox="1"/>
          <p:nvPr/>
        </p:nvSpPr>
        <p:spPr>
          <a:xfrm>
            <a:off x="0" y="2197501"/>
            <a:ext cx="7920553" cy="769441"/>
          </a:xfrm>
          <a:prstGeom prst="rect">
            <a:avLst/>
          </a:prstGeom>
          <a:noFill/>
        </p:spPr>
        <p:txBody>
          <a:bodyPr wrap="square">
            <a:spAutoFit/>
          </a:bodyPr>
          <a:lstStyle/>
          <a:p>
            <a:pPr algn="ctr"/>
            <a:r>
              <a:rPr lang="en-US" sz="4400" b="1" dirty="0">
                <a:solidFill>
                  <a:schemeClr val="accent3">
                    <a:lumMod val="20000"/>
                    <a:lumOff val="80000"/>
                  </a:schemeClr>
                </a:solidFill>
                <a:effectLst>
                  <a:outerShdw blurRad="38100" dist="38100" dir="2700000" algn="tl">
                    <a:srgbClr val="000000">
                      <a:alpha val="43137"/>
                    </a:srgbClr>
                  </a:outerShdw>
                </a:effectLst>
              </a:rPr>
              <a:t>Developing Discipleship Eyes</a:t>
            </a:r>
          </a:p>
        </p:txBody>
      </p:sp>
      <p:pic>
        <p:nvPicPr>
          <p:cNvPr id="5" name="Picture 4" descr="A person looking at the camera&#10;&#10;Description automatically generated">
            <a:extLst>
              <a:ext uri="{FF2B5EF4-FFF2-40B4-BE49-F238E27FC236}">
                <a16:creationId xmlns:a16="http://schemas.microsoft.com/office/drawing/2014/main" id="{6448CAF9-423A-A824-E9B1-67EE7B373D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867" t="17778" r="41412" b="58889"/>
          <a:stretch/>
        </p:blipFill>
        <p:spPr>
          <a:xfrm>
            <a:off x="7802707" y="1905000"/>
            <a:ext cx="4277869" cy="1636072"/>
          </a:xfrm>
          <a:prstGeom prst="rect">
            <a:avLst/>
          </a:prstGeom>
        </p:spPr>
      </p:pic>
      <p:sp>
        <p:nvSpPr>
          <p:cNvPr id="6" name="TextBox 5">
            <a:extLst>
              <a:ext uri="{FF2B5EF4-FFF2-40B4-BE49-F238E27FC236}">
                <a16:creationId xmlns:a16="http://schemas.microsoft.com/office/drawing/2014/main" id="{240EB996-CFA8-9F22-BEC7-3DDEEC28CB12}"/>
              </a:ext>
            </a:extLst>
          </p:cNvPr>
          <p:cNvSpPr txBox="1"/>
          <p:nvPr/>
        </p:nvSpPr>
        <p:spPr>
          <a:xfrm>
            <a:off x="769401" y="3471959"/>
            <a:ext cx="3190875" cy="769441"/>
          </a:xfrm>
          <a:prstGeom prst="rect">
            <a:avLst/>
          </a:prstGeom>
          <a:noFill/>
        </p:spPr>
        <p:txBody>
          <a:bodyPr wrap="square">
            <a:spAutoFit/>
          </a:bodyPr>
          <a:lstStyle/>
          <a:p>
            <a:pPr algn="ctr"/>
            <a:r>
              <a:rPr lang="en-US" sz="4400" b="1" dirty="0">
                <a:solidFill>
                  <a:schemeClr val="tx2">
                    <a:lumMod val="25000"/>
                    <a:lumOff val="75000"/>
                  </a:schemeClr>
                </a:solidFill>
                <a:effectLst>
                  <a:outerShdw blurRad="38100" dist="38100" dir="2700000" algn="tl">
                    <a:srgbClr val="000000">
                      <a:alpha val="43137"/>
                    </a:srgbClr>
                  </a:outerShdw>
                </a:effectLst>
              </a:rPr>
              <a:t>Mental</a:t>
            </a:r>
            <a:r>
              <a:rPr lang="en-US" sz="4400" b="1" u="sng" dirty="0">
                <a:solidFill>
                  <a:schemeClr val="tx2">
                    <a:lumMod val="25000"/>
                    <a:lumOff val="75000"/>
                  </a:schemeClr>
                </a:solidFill>
                <a:effectLst>
                  <a:outerShdw blurRad="38100" dist="38100" dir="2700000" algn="tl">
                    <a:srgbClr val="000000">
                      <a:alpha val="43137"/>
                    </a:srgbClr>
                  </a:outerShdw>
                </a:effectLst>
              </a:rPr>
              <a:t>ize</a:t>
            </a:r>
          </a:p>
        </p:txBody>
      </p:sp>
      <p:sp>
        <p:nvSpPr>
          <p:cNvPr id="8" name="TextBox 7">
            <a:extLst>
              <a:ext uri="{FF2B5EF4-FFF2-40B4-BE49-F238E27FC236}">
                <a16:creationId xmlns:a16="http://schemas.microsoft.com/office/drawing/2014/main" id="{CFA5168F-8EDF-B1EF-5ADA-0C0DAC67E16C}"/>
              </a:ext>
            </a:extLst>
          </p:cNvPr>
          <p:cNvSpPr txBox="1"/>
          <p:nvPr/>
        </p:nvSpPr>
        <p:spPr>
          <a:xfrm>
            <a:off x="3095625" y="4106221"/>
            <a:ext cx="3190875" cy="769441"/>
          </a:xfrm>
          <a:prstGeom prst="rect">
            <a:avLst/>
          </a:prstGeom>
          <a:noFill/>
        </p:spPr>
        <p:txBody>
          <a:bodyPr wrap="square">
            <a:spAutoFit/>
          </a:bodyPr>
          <a:lstStyle/>
          <a:p>
            <a:pPr algn="ctr"/>
            <a:r>
              <a:rPr lang="en-US" sz="4400" b="1" dirty="0">
                <a:solidFill>
                  <a:schemeClr val="accent3">
                    <a:lumMod val="20000"/>
                    <a:lumOff val="80000"/>
                  </a:schemeClr>
                </a:solidFill>
                <a:effectLst>
                  <a:outerShdw blurRad="38100" dist="38100" dir="2700000" algn="tl">
                    <a:srgbClr val="000000">
                      <a:alpha val="43137"/>
                    </a:srgbClr>
                  </a:outerShdw>
                </a:effectLst>
              </a:rPr>
              <a:t>Mobil</a:t>
            </a:r>
            <a:r>
              <a:rPr lang="en-US" sz="4400" b="1" u="sng" dirty="0">
                <a:solidFill>
                  <a:schemeClr val="accent3">
                    <a:lumMod val="20000"/>
                    <a:lumOff val="80000"/>
                  </a:schemeClr>
                </a:solidFill>
                <a:effectLst>
                  <a:outerShdw blurRad="38100" dist="38100" dir="2700000" algn="tl">
                    <a:srgbClr val="000000">
                      <a:alpha val="43137"/>
                    </a:srgbClr>
                  </a:outerShdw>
                </a:effectLst>
              </a:rPr>
              <a:t>ize</a:t>
            </a:r>
          </a:p>
        </p:txBody>
      </p:sp>
      <p:sp>
        <p:nvSpPr>
          <p:cNvPr id="9" name="TextBox 8">
            <a:extLst>
              <a:ext uri="{FF2B5EF4-FFF2-40B4-BE49-F238E27FC236}">
                <a16:creationId xmlns:a16="http://schemas.microsoft.com/office/drawing/2014/main" id="{4F10948F-0281-9A90-FF0B-A3C2E291D92C}"/>
              </a:ext>
            </a:extLst>
          </p:cNvPr>
          <p:cNvSpPr txBox="1"/>
          <p:nvPr/>
        </p:nvSpPr>
        <p:spPr>
          <a:xfrm>
            <a:off x="5421849" y="4740483"/>
            <a:ext cx="3190875" cy="769441"/>
          </a:xfrm>
          <a:prstGeom prst="rect">
            <a:avLst/>
          </a:prstGeom>
          <a:noFill/>
        </p:spPr>
        <p:txBody>
          <a:bodyPr wrap="square">
            <a:spAutoFit/>
          </a:bodyPr>
          <a:lstStyle/>
          <a:p>
            <a:pPr algn="ctr"/>
            <a:r>
              <a:rPr lang="en-US" sz="4400" b="1" dirty="0">
                <a:solidFill>
                  <a:srgbClr val="FF0000"/>
                </a:solidFill>
                <a:effectLst>
                  <a:outerShdw blurRad="38100" dist="38100" dir="2700000" algn="tl">
                    <a:srgbClr val="000000">
                      <a:alpha val="43137"/>
                    </a:srgbClr>
                  </a:outerShdw>
                </a:effectLst>
              </a:rPr>
              <a:t>Minim</a:t>
            </a:r>
            <a:r>
              <a:rPr lang="en-US" sz="4400" b="1" u="sng" dirty="0">
                <a:solidFill>
                  <a:srgbClr val="FF0000"/>
                </a:solidFill>
                <a:effectLst>
                  <a:outerShdw blurRad="38100" dist="38100" dir="2700000" algn="tl">
                    <a:srgbClr val="000000">
                      <a:alpha val="43137"/>
                    </a:srgbClr>
                  </a:outerShdw>
                </a:effectLst>
              </a:rPr>
              <a:t>ize</a:t>
            </a:r>
          </a:p>
        </p:txBody>
      </p:sp>
      <p:sp>
        <p:nvSpPr>
          <p:cNvPr id="10" name="TextBox 9">
            <a:extLst>
              <a:ext uri="{FF2B5EF4-FFF2-40B4-BE49-F238E27FC236}">
                <a16:creationId xmlns:a16="http://schemas.microsoft.com/office/drawing/2014/main" id="{D1CA487C-768B-84CE-DAC8-BFE2804CC14E}"/>
              </a:ext>
            </a:extLst>
          </p:cNvPr>
          <p:cNvSpPr txBox="1"/>
          <p:nvPr/>
        </p:nvSpPr>
        <p:spPr>
          <a:xfrm>
            <a:off x="7920553" y="5374745"/>
            <a:ext cx="3190875" cy="769441"/>
          </a:xfrm>
          <a:prstGeom prst="rect">
            <a:avLst/>
          </a:prstGeom>
          <a:noFill/>
        </p:spPr>
        <p:txBody>
          <a:bodyPr wrap="square">
            <a:spAutoFit/>
          </a:bodyPr>
          <a:lstStyle/>
          <a:p>
            <a:pPr algn="ctr"/>
            <a:r>
              <a:rPr lang="en-US" sz="4400" b="1" dirty="0">
                <a:solidFill>
                  <a:srgbClr val="B686DA"/>
                </a:solidFill>
                <a:effectLst>
                  <a:outerShdw blurRad="38100" dist="38100" dir="2700000" algn="tl">
                    <a:srgbClr val="000000">
                      <a:alpha val="43137"/>
                    </a:srgbClr>
                  </a:outerShdw>
                </a:effectLst>
              </a:rPr>
              <a:t>Maxim</a:t>
            </a:r>
            <a:r>
              <a:rPr lang="en-US" sz="4400" b="1" u="sng" dirty="0">
                <a:solidFill>
                  <a:srgbClr val="B686DA"/>
                </a:solidFill>
                <a:effectLst>
                  <a:outerShdw blurRad="38100" dist="38100" dir="2700000" algn="tl">
                    <a:srgbClr val="000000">
                      <a:alpha val="43137"/>
                    </a:srgbClr>
                  </a:outerShdw>
                </a:effectLst>
              </a:rPr>
              <a:t>ize</a:t>
            </a:r>
          </a:p>
        </p:txBody>
      </p:sp>
    </p:spTree>
    <p:extLst>
      <p:ext uri="{BB962C8B-B14F-4D97-AF65-F5344CB8AC3E}">
        <p14:creationId xmlns:p14="http://schemas.microsoft.com/office/powerpoint/2010/main" val="170255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BA28C-90D1-5D7E-AFF4-9DEF20428CD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40BC4EE-AF16-6AB1-CC3A-051D606A9421}"/>
              </a:ext>
            </a:extLst>
          </p:cNvPr>
          <p:cNvSpPr txBox="1"/>
          <p:nvPr/>
        </p:nvSpPr>
        <p:spPr>
          <a:xfrm>
            <a:off x="298117" y="2511344"/>
            <a:ext cx="11893883" cy="1835311"/>
          </a:xfrm>
          <a:prstGeom prst="rect">
            <a:avLst/>
          </a:prstGeom>
          <a:noFill/>
        </p:spPr>
        <p:txBody>
          <a:bodyPr wrap="square">
            <a:spAutoFit/>
          </a:bodyPr>
          <a:lstStyle/>
          <a:p>
            <a:pPr algn="ctr">
              <a:lnSpc>
                <a:spcPct val="120000"/>
              </a:lnSpc>
            </a:pPr>
            <a:r>
              <a:rPr lang="en-US" sz="3400" b="1" i="1" dirty="0">
                <a:solidFill>
                  <a:srgbClr val="81DCF7"/>
                </a:solidFill>
                <a:effectLst>
                  <a:outerShdw blurRad="38100" dist="38100" dir="2700000" algn="tl">
                    <a:srgbClr val="000000">
                      <a:alpha val="43137"/>
                    </a:srgbClr>
                  </a:outerShdw>
                </a:effectLst>
              </a:rPr>
              <a:t>“Let this mind be in you </a:t>
            </a:r>
          </a:p>
          <a:p>
            <a:pPr algn="ctr">
              <a:lnSpc>
                <a:spcPct val="120000"/>
              </a:lnSpc>
            </a:pPr>
            <a:r>
              <a:rPr lang="en-US" sz="3400" b="1" i="1" dirty="0">
                <a:solidFill>
                  <a:srgbClr val="81DCF7"/>
                </a:solidFill>
                <a:effectLst>
                  <a:outerShdw blurRad="38100" dist="38100" dir="2700000" algn="tl">
                    <a:srgbClr val="000000">
                      <a:alpha val="43137"/>
                    </a:srgbClr>
                  </a:outerShdw>
                </a:effectLst>
              </a:rPr>
              <a:t>which was also in Christ Jesus.”</a:t>
            </a:r>
          </a:p>
          <a:p>
            <a:pPr algn="ctr">
              <a:lnSpc>
                <a:spcPct val="120000"/>
              </a:lnSpc>
            </a:pPr>
            <a:r>
              <a:rPr lang="en-US" sz="2800" b="1" i="1" dirty="0">
                <a:solidFill>
                  <a:srgbClr val="81DCF7"/>
                </a:solidFill>
                <a:effectLst>
                  <a:outerShdw blurRad="38100" dist="38100" dir="2700000" algn="tl">
                    <a:srgbClr val="000000">
                      <a:alpha val="43137"/>
                    </a:srgbClr>
                  </a:outerShdw>
                </a:effectLst>
              </a:rPr>
              <a:t>- Philippians 2:5 </a:t>
            </a:r>
            <a:r>
              <a:rPr lang="en-US" sz="2400" dirty="0">
                <a:solidFill>
                  <a:srgbClr val="81DCF7"/>
                </a:solidFill>
                <a:effectLst>
                  <a:outerShdw blurRad="38100" dist="38100" dir="2700000" algn="tl">
                    <a:srgbClr val="000000">
                      <a:alpha val="43137"/>
                    </a:srgbClr>
                  </a:outerShdw>
                </a:effectLst>
              </a:rPr>
              <a:t>(KJV)</a:t>
            </a:r>
          </a:p>
        </p:txBody>
      </p:sp>
    </p:spTree>
    <p:extLst>
      <p:ext uri="{BB962C8B-B14F-4D97-AF65-F5344CB8AC3E}">
        <p14:creationId xmlns:p14="http://schemas.microsoft.com/office/powerpoint/2010/main" val="3347025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BA28C-90D1-5D7E-AFF4-9DEF20428CD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DDE241E-4D4E-23C3-D499-2017A36DB7C2}"/>
              </a:ext>
            </a:extLst>
          </p:cNvPr>
          <p:cNvSpPr txBox="1"/>
          <p:nvPr/>
        </p:nvSpPr>
        <p:spPr>
          <a:xfrm>
            <a:off x="327521" y="543171"/>
            <a:ext cx="11780731" cy="3823291"/>
          </a:xfrm>
          <a:prstGeom prst="rect">
            <a:avLst/>
          </a:prstGeom>
          <a:noFill/>
        </p:spPr>
        <p:txBody>
          <a:bodyPr wrap="square">
            <a:spAutoFit/>
          </a:bodyPr>
          <a:lstStyle/>
          <a:p>
            <a:pPr>
              <a:lnSpc>
                <a:spcPct val="120000"/>
              </a:lnSpc>
            </a:pPr>
            <a:r>
              <a:rPr lang="en-US" sz="3400" b="1" dirty="0">
                <a:solidFill>
                  <a:schemeClr val="bg1"/>
                </a:solidFill>
                <a:effectLst>
                  <a:outerShdw blurRad="38100" dist="38100" dir="2700000" algn="tl">
                    <a:srgbClr val="000000">
                      <a:alpha val="43137"/>
                    </a:srgbClr>
                  </a:outerShdw>
                </a:effectLst>
              </a:rPr>
              <a:t>Put the words together to form the Mentalizing Saints principles we learned </a:t>
            </a:r>
          </a:p>
          <a:p>
            <a:pPr>
              <a:lnSpc>
                <a:spcPct val="120000"/>
              </a:lnSpc>
            </a:pPr>
            <a:r>
              <a:rPr lang="en-US" sz="3400" b="1" dirty="0">
                <a:solidFill>
                  <a:schemeClr val="bg1"/>
                </a:solidFill>
                <a:effectLst>
                  <a:outerShdw blurRad="38100" dist="38100" dir="2700000" algn="tl">
                    <a:srgbClr val="000000">
                      <a:alpha val="43137"/>
                    </a:srgbClr>
                  </a:outerShdw>
                </a:effectLst>
              </a:rPr>
              <a:t>last week. </a:t>
            </a:r>
          </a:p>
          <a:p>
            <a:pPr>
              <a:lnSpc>
                <a:spcPct val="120000"/>
              </a:lnSpc>
            </a:pPr>
            <a:endParaRPr lang="en-US" sz="3400" b="1" dirty="0">
              <a:solidFill>
                <a:schemeClr val="bg1"/>
              </a:solidFill>
              <a:effectLst>
                <a:outerShdw blurRad="38100" dist="38100" dir="2700000" algn="tl">
                  <a:srgbClr val="000000">
                    <a:alpha val="43137"/>
                  </a:srgbClr>
                </a:outerShdw>
              </a:effectLst>
            </a:endParaRPr>
          </a:p>
          <a:p>
            <a:pPr>
              <a:lnSpc>
                <a:spcPct val="120000"/>
              </a:lnSpc>
            </a:pPr>
            <a:r>
              <a:rPr lang="en-US" sz="3400" b="1" dirty="0">
                <a:solidFill>
                  <a:schemeClr val="bg1"/>
                </a:solidFill>
                <a:effectLst>
                  <a:outerShdw blurRad="38100" dist="38100" dir="2700000" algn="tl">
                    <a:srgbClr val="000000">
                      <a:alpha val="43137"/>
                    </a:srgbClr>
                  </a:outerShdw>
                </a:effectLst>
              </a:rPr>
              <a:t>Let’s see who </a:t>
            </a:r>
          </a:p>
          <a:p>
            <a:pPr>
              <a:lnSpc>
                <a:spcPct val="120000"/>
              </a:lnSpc>
            </a:pPr>
            <a:r>
              <a:rPr lang="en-US" sz="3400" b="1" dirty="0">
                <a:solidFill>
                  <a:schemeClr val="bg1"/>
                </a:solidFill>
                <a:effectLst>
                  <a:outerShdw blurRad="38100" dist="38100" dir="2700000" algn="tl">
                    <a:srgbClr val="000000">
                      <a:alpha val="43137"/>
                    </a:srgbClr>
                  </a:outerShdw>
                </a:effectLst>
              </a:rPr>
              <a:t>can get it done first.</a:t>
            </a:r>
          </a:p>
        </p:txBody>
      </p:sp>
      <p:pic>
        <p:nvPicPr>
          <p:cNvPr id="6" name="Picture 5" descr="Several white cards with blue writing&#10;&#10;AI-generated content may be incorrect.">
            <a:extLst>
              <a:ext uri="{FF2B5EF4-FFF2-40B4-BE49-F238E27FC236}">
                <a16:creationId xmlns:a16="http://schemas.microsoft.com/office/drawing/2014/main" id="{41D755A8-D0C4-1182-1EE8-ABD422127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139053" y="537521"/>
            <a:ext cx="5135121" cy="6846827"/>
          </a:xfrm>
          <a:prstGeom prst="rect">
            <a:avLst/>
          </a:prstGeom>
        </p:spPr>
      </p:pic>
      <p:pic>
        <p:nvPicPr>
          <p:cNvPr id="3" name="3-Something to Proclaim (accompaniment)">
            <a:hlinkClick r:id="" action="ppaction://media"/>
            <a:extLst>
              <a:ext uri="{FF2B5EF4-FFF2-40B4-BE49-F238E27FC236}">
                <a16:creationId xmlns:a16="http://schemas.microsoft.com/office/drawing/2014/main" id="{CE749BF0-0898-5965-B318-702C499C8D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487363" cy="487363"/>
          </a:xfrm>
          <a:prstGeom prst="rect">
            <a:avLst/>
          </a:prstGeom>
        </p:spPr>
      </p:pic>
    </p:spTree>
    <p:extLst>
      <p:ext uri="{BB962C8B-B14F-4D97-AF65-F5344CB8AC3E}">
        <p14:creationId xmlns:p14="http://schemas.microsoft.com/office/powerpoint/2010/main" val="46863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EFDA0-C1BD-93B4-74C3-03B68B32592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6198949-5935-E9B5-44FC-ECAC33FCEEC5}"/>
              </a:ext>
            </a:extLst>
          </p:cNvPr>
          <p:cNvSpPr txBox="1"/>
          <p:nvPr/>
        </p:nvSpPr>
        <p:spPr>
          <a:xfrm>
            <a:off x="2256076" y="441750"/>
            <a:ext cx="11983649" cy="1383584"/>
          </a:xfrm>
          <a:prstGeom prst="rect">
            <a:avLst/>
          </a:prstGeom>
          <a:noFill/>
        </p:spPr>
        <p:txBody>
          <a:bodyPr wrap="square">
            <a:spAutoFit/>
          </a:bodyPr>
          <a:lstStyle/>
          <a:p>
            <a:pPr>
              <a:lnSpc>
                <a:spcPct val="120000"/>
              </a:lnSpc>
            </a:pPr>
            <a:r>
              <a:rPr lang="en-US" sz="3600" b="1" dirty="0">
                <a:solidFill>
                  <a:schemeClr val="bg1"/>
                </a:solidFill>
                <a:effectLst>
                  <a:outerShdw blurRad="38100" dist="38100" dir="2700000" algn="tl">
                    <a:srgbClr val="000000">
                      <a:alpha val="43137"/>
                    </a:srgbClr>
                  </a:outerShdw>
                </a:effectLst>
              </a:rPr>
              <a:t>Treat disciples and trainees as vital,</a:t>
            </a:r>
          </a:p>
          <a:p>
            <a:pPr>
              <a:lnSpc>
                <a:spcPct val="120000"/>
              </a:lnSpc>
            </a:pPr>
            <a:r>
              <a:rPr lang="en-US" sz="3600" b="1" dirty="0">
                <a:solidFill>
                  <a:schemeClr val="bg1"/>
                </a:solidFill>
                <a:effectLst>
                  <a:outerShdw blurRad="38100" dist="38100" dir="2700000" algn="tl">
                    <a:srgbClr val="000000">
                      <a:alpha val="43137"/>
                    </a:srgbClr>
                  </a:outerShdw>
                </a:effectLst>
              </a:rPr>
              <a:t>important to the work, even as equals. </a:t>
            </a:r>
          </a:p>
        </p:txBody>
      </p:sp>
      <p:pic>
        <p:nvPicPr>
          <p:cNvPr id="3" name="Picture 2">
            <a:extLst>
              <a:ext uri="{FF2B5EF4-FFF2-40B4-BE49-F238E27FC236}">
                <a16:creationId xmlns:a16="http://schemas.microsoft.com/office/drawing/2014/main" id="{30A2E600-9541-E393-0142-F6625CE2E254}"/>
              </a:ext>
            </a:extLst>
          </p:cNvPr>
          <p:cNvPicPr>
            <a:picLocks noChangeAspect="1"/>
          </p:cNvPicPr>
          <p:nvPr/>
        </p:nvPicPr>
        <p:blipFill>
          <a:blip r:embed="rId2"/>
          <a:stretch>
            <a:fillRect/>
          </a:stretch>
        </p:blipFill>
        <p:spPr>
          <a:xfrm>
            <a:off x="10113537" y="-154168"/>
            <a:ext cx="2175275" cy="2164612"/>
          </a:xfrm>
          <a:prstGeom prst="ellipse">
            <a:avLst/>
          </a:prstGeom>
          <a:ln>
            <a:noFill/>
          </a:ln>
          <a:effectLst>
            <a:softEdge rad="112500"/>
          </a:effectLst>
        </p:spPr>
      </p:pic>
      <p:sp>
        <p:nvSpPr>
          <p:cNvPr id="6" name="TextBox 5">
            <a:extLst>
              <a:ext uri="{FF2B5EF4-FFF2-40B4-BE49-F238E27FC236}">
                <a16:creationId xmlns:a16="http://schemas.microsoft.com/office/drawing/2014/main" id="{A2DD6F97-E49E-6FEF-9048-077847CE5B0A}"/>
              </a:ext>
            </a:extLst>
          </p:cNvPr>
          <p:cNvSpPr txBox="1"/>
          <p:nvPr/>
        </p:nvSpPr>
        <p:spPr>
          <a:xfrm>
            <a:off x="2256076" y="2763011"/>
            <a:ext cx="11277600" cy="1383584"/>
          </a:xfrm>
          <a:prstGeom prst="rect">
            <a:avLst/>
          </a:prstGeom>
          <a:noFill/>
        </p:spPr>
        <p:txBody>
          <a:bodyPr wrap="square">
            <a:spAutoFit/>
          </a:bodyPr>
          <a:lstStyle/>
          <a:p>
            <a:pPr>
              <a:lnSpc>
                <a:spcPct val="120000"/>
              </a:lnSpc>
            </a:pPr>
            <a:r>
              <a:rPr lang="en-US" sz="3600" b="1" dirty="0">
                <a:solidFill>
                  <a:schemeClr val="bg1"/>
                </a:solidFill>
                <a:effectLst>
                  <a:outerShdw blurRad="38100" dist="38100" dir="2700000" algn="tl">
                    <a:srgbClr val="000000">
                      <a:alpha val="43137"/>
                    </a:srgbClr>
                  </a:outerShdw>
                </a:effectLst>
              </a:rPr>
              <a:t>Encourage your people; tell them 				      for what you are thankful in their lives. </a:t>
            </a:r>
          </a:p>
        </p:txBody>
      </p:sp>
      <p:pic>
        <p:nvPicPr>
          <p:cNvPr id="7" name="Picture 6">
            <a:extLst>
              <a:ext uri="{FF2B5EF4-FFF2-40B4-BE49-F238E27FC236}">
                <a16:creationId xmlns:a16="http://schemas.microsoft.com/office/drawing/2014/main" id="{07AEE2DB-87B1-2E73-D713-578F51772BD0}"/>
              </a:ext>
            </a:extLst>
          </p:cNvPr>
          <p:cNvPicPr>
            <a:picLocks noChangeAspect="1"/>
          </p:cNvPicPr>
          <p:nvPr/>
        </p:nvPicPr>
        <p:blipFill>
          <a:blip r:embed="rId3"/>
          <a:srcRect l="15333" t="29111" r="21704"/>
          <a:stretch>
            <a:fillRect/>
          </a:stretch>
        </p:blipFill>
        <p:spPr>
          <a:xfrm>
            <a:off x="9934833" y="2298356"/>
            <a:ext cx="2883888" cy="2164612"/>
          </a:xfrm>
          <a:prstGeom prst="ellipse">
            <a:avLst/>
          </a:prstGeom>
          <a:ln>
            <a:noFill/>
          </a:ln>
          <a:effectLst>
            <a:softEdge rad="112500"/>
          </a:effectLst>
        </p:spPr>
      </p:pic>
      <p:sp>
        <p:nvSpPr>
          <p:cNvPr id="8" name="TextBox 7">
            <a:extLst>
              <a:ext uri="{FF2B5EF4-FFF2-40B4-BE49-F238E27FC236}">
                <a16:creationId xmlns:a16="http://schemas.microsoft.com/office/drawing/2014/main" id="{73AC43C9-4603-74D0-2329-D7E600C64ABC}"/>
              </a:ext>
            </a:extLst>
          </p:cNvPr>
          <p:cNvSpPr txBox="1"/>
          <p:nvPr/>
        </p:nvSpPr>
        <p:spPr>
          <a:xfrm>
            <a:off x="2058364" y="5004167"/>
            <a:ext cx="8643647" cy="1383584"/>
          </a:xfrm>
          <a:prstGeom prst="rect">
            <a:avLst/>
          </a:prstGeom>
          <a:noFill/>
        </p:spPr>
        <p:txBody>
          <a:bodyPr wrap="square">
            <a:spAutoFit/>
          </a:bodyPr>
          <a:lstStyle/>
          <a:p>
            <a:pPr>
              <a:lnSpc>
                <a:spcPct val="120000"/>
              </a:lnSpc>
            </a:pPr>
            <a:r>
              <a:rPr lang="en-US" sz="3600" b="1" dirty="0">
                <a:solidFill>
                  <a:schemeClr val="bg1"/>
                </a:solidFill>
                <a:effectLst>
                  <a:outerShdw blurRad="38100" dist="38100" dir="2700000" algn="tl">
                    <a:srgbClr val="000000">
                      <a:alpha val="43137"/>
                    </a:srgbClr>
                  </a:outerShdw>
                </a:effectLst>
              </a:rPr>
              <a:t>Pray </a:t>
            </a:r>
            <a:r>
              <a:rPr lang="en-US" sz="3600" b="1">
                <a:solidFill>
                  <a:schemeClr val="bg1"/>
                </a:solidFill>
                <a:effectLst>
                  <a:outerShdw blurRad="38100" dist="38100" dir="2700000" algn="tl">
                    <a:srgbClr val="000000">
                      <a:alpha val="43137"/>
                    </a:srgbClr>
                  </a:outerShdw>
                </a:effectLst>
              </a:rPr>
              <a:t>for your </a:t>
            </a:r>
            <a:r>
              <a:rPr lang="en-US" sz="3600" b="1" dirty="0">
                <a:solidFill>
                  <a:schemeClr val="bg1"/>
                </a:solidFill>
                <a:effectLst>
                  <a:outerShdw blurRad="38100" dist="38100" dir="2700000" algn="tl">
                    <a:srgbClr val="000000">
                      <a:alpha val="43137"/>
                    </a:srgbClr>
                  </a:outerShdw>
                </a:effectLst>
              </a:rPr>
              <a:t>trainees and let them   know of prayers. </a:t>
            </a:r>
          </a:p>
        </p:txBody>
      </p:sp>
      <p:pic>
        <p:nvPicPr>
          <p:cNvPr id="10" name="Picture 9">
            <a:extLst>
              <a:ext uri="{FF2B5EF4-FFF2-40B4-BE49-F238E27FC236}">
                <a16:creationId xmlns:a16="http://schemas.microsoft.com/office/drawing/2014/main" id="{CAD198D2-330F-7EE2-B310-7F265E20F5E7}"/>
              </a:ext>
            </a:extLst>
          </p:cNvPr>
          <p:cNvPicPr>
            <a:picLocks noChangeAspect="1"/>
          </p:cNvPicPr>
          <p:nvPr/>
        </p:nvPicPr>
        <p:blipFill>
          <a:blip r:embed="rId4"/>
          <a:stretch>
            <a:fillRect/>
          </a:stretch>
        </p:blipFill>
        <p:spPr>
          <a:xfrm>
            <a:off x="10078841" y="4577880"/>
            <a:ext cx="2234899" cy="2231513"/>
          </a:xfrm>
          <a:prstGeom prst="ellipse">
            <a:avLst/>
          </a:prstGeom>
          <a:ln>
            <a:noFill/>
          </a:ln>
          <a:effectLst>
            <a:softEdge rad="112500"/>
          </a:effectLst>
        </p:spPr>
      </p:pic>
      <p:pic>
        <p:nvPicPr>
          <p:cNvPr id="12290" name="Picture 2" descr="Numbers 1 Silver Free Vector Download | FreeImages">
            <a:extLst>
              <a:ext uri="{FF2B5EF4-FFF2-40B4-BE49-F238E27FC236}">
                <a16:creationId xmlns:a16="http://schemas.microsoft.com/office/drawing/2014/main" id="{42D5F5C1-719D-88A4-8C44-A105A12E6F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727" y="432100"/>
            <a:ext cx="657545" cy="13835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F0209CD-975C-90E5-A86B-BA7944D3FA01}"/>
              </a:ext>
            </a:extLst>
          </p:cNvPr>
          <p:cNvPicPr>
            <a:picLocks noChangeAspect="1"/>
          </p:cNvPicPr>
          <p:nvPr/>
        </p:nvPicPr>
        <p:blipFill>
          <a:blip r:embed="rId6"/>
          <a:stretch>
            <a:fillRect/>
          </a:stretch>
        </p:blipFill>
        <p:spPr>
          <a:xfrm>
            <a:off x="770727" y="2665661"/>
            <a:ext cx="919966" cy="1429999"/>
          </a:xfrm>
          <a:prstGeom prst="rect">
            <a:avLst/>
          </a:prstGeom>
        </p:spPr>
      </p:pic>
      <p:pic>
        <p:nvPicPr>
          <p:cNvPr id="12294" name="Picture 6" descr="Silver number three png transparent clip art image – Artofit">
            <a:extLst>
              <a:ext uri="{FF2B5EF4-FFF2-40B4-BE49-F238E27FC236}">
                <a16:creationId xmlns:a16="http://schemas.microsoft.com/office/drawing/2014/main" id="{E66CC030-E86E-18A1-C666-376F51874C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6257" y="4954739"/>
            <a:ext cx="865061" cy="1383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896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24E13-BC13-12A3-1787-1D5242432A8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E8E78FF-F71F-7C5A-CD0C-B05DF73A4643}"/>
              </a:ext>
            </a:extLst>
          </p:cNvPr>
          <p:cNvSpPr txBox="1"/>
          <p:nvPr/>
        </p:nvSpPr>
        <p:spPr>
          <a:xfrm>
            <a:off x="1894811" y="1575881"/>
            <a:ext cx="11277600" cy="1527085"/>
          </a:xfrm>
          <a:prstGeom prst="rect">
            <a:avLst/>
          </a:prstGeom>
          <a:noFill/>
        </p:spPr>
        <p:txBody>
          <a:bodyPr wrap="square">
            <a:spAutoFit/>
          </a:bodyPr>
          <a:lstStyle/>
          <a:p>
            <a:pPr>
              <a:lnSpc>
                <a:spcPct val="120000"/>
              </a:lnSpc>
            </a:pPr>
            <a:r>
              <a:rPr lang="en-US" sz="4000" b="1" dirty="0">
                <a:solidFill>
                  <a:schemeClr val="bg1"/>
                </a:solidFill>
                <a:effectLst>
                  <a:outerShdw blurRad="38100" dist="38100" dir="2700000" algn="tl">
                    <a:srgbClr val="000000">
                      <a:alpha val="43137"/>
                    </a:srgbClr>
                  </a:outerShdw>
                </a:effectLst>
              </a:rPr>
              <a:t>Show a </a:t>
            </a:r>
            <a:r>
              <a:rPr lang="en-US" sz="4000" b="1" dirty="0">
                <a:solidFill>
                  <a:schemeClr val="tx2">
                    <a:lumMod val="25000"/>
                    <a:lumOff val="75000"/>
                  </a:schemeClr>
                </a:solidFill>
                <a:effectLst>
                  <a:outerShdw blurRad="38100" dist="38100" dir="2700000" algn="tl">
                    <a:srgbClr val="000000">
                      <a:alpha val="43137"/>
                    </a:srgbClr>
                  </a:outerShdw>
                </a:effectLst>
              </a:rPr>
              <a:t>caring spirit </a:t>
            </a:r>
            <a:r>
              <a:rPr lang="en-US" sz="4000" b="1" dirty="0">
                <a:solidFill>
                  <a:schemeClr val="bg1"/>
                </a:solidFill>
                <a:effectLst>
                  <a:outerShdw blurRad="38100" dist="38100" dir="2700000" algn="tl">
                    <a:srgbClr val="000000">
                      <a:alpha val="43137"/>
                    </a:srgbClr>
                  </a:outerShdw>
                </a:effectLst>
              </a:rPr>
              <a:t>toward</a:t>
            </a:r>
          </a:p>
          <a:p>
            <a:pPr>
              <a:lnSpc>
                <a:spcPct val="120000"/>
              </a:lnSpc>
            </a:pPr>
            <a:r>
              <a:rPr lang="en-US" sz="4000" b="1" dirty="0">
                <a:solidFill>
                  <a:schemeClr val="bg1"/>
                </a:solidFill>
                <a:effectLst>
                  <a:outerShdw blurRad="38100" dist="38100" dir="2700000" algn="tl">
                    <a:srgbClr val="000000">
                      <a:alpha val="43137"/>
                    </a:srgbClr>
                  </a:outerShdw>
                </a:effectLst>
              </a:rPr>
              <a:t>your people.</a:t>
            </a:r>
          </a:p>
        </p:txBody>
      </p:sp>
      <p:pic>
        <p:nvPicPr>
          <p:cNvPr id="6" name="Picture 5">
            <a:extLst>
              <a:ext uri="{FF2B5EF4-FFF2-40B4-BE49-F238E27FC236}">
                <a16:creationId xmlns:a16="http://schemas.microsoft.com/office/drawing/2014/main" id="{32C7DEB3-CD91-8C71-9A88-8E92FA8F0595}"/>
              </a:ext>
            </a:extLst>
          </p:cNvPr>
          <p:cNvPicPr>
            <a:picLocks noChangeAspect="1"/>
          </p:cNvPicPr>
          <p:nvPr/>
        </p:nvPicPr>
        <p:blipFill>
          <a:blip r:embed="rId2"/>
          <a:stretch>
            <a:fillRect/>
          </a:stretch>
        </p:blipFill>
        <p:spPr>
          <a:xfrm>
            <a:off x="8855241" y="1171211"/>
            <a:ext cx="4158114" cy="4151815"/>
          </a:xfrm>
          <a:prstGeom prst="ellipse">
            <a:avLst/>
          </a:prstGeom>
          <a:ln>
            <a:noFill/>
          </a:ln>
          <a:effectLst>
            <a:softEdge rad="112500"/>
          </a:effectLst>
        </p:spPr>
      </p:pic>
      <p:pic>
        <p:nvPicPr>
          <p:cNvPr id="7" name="Picture 6">
            <a:extLst>
              <a:ext uri="{FF2B5EF4-FFF2-40B4-BE49-F238E27FC236}">
                <a16:creationId xmlns:a16="http://schemas.microsoft.com/office/drawing/2014/main" id="{4E7F3D89-755E-0DA6-F204-43E402B136CD}"/>
              </a:ext>
            </a:extLst>
          </p:cNvPr>
          <p:cNvPicPr>
            <a:picLocks noChangeAspect="1"/>
          </p:cNvPicPr>
          <p:nvPr/>
        </p:nvPicPr>
        <p:blipFill>
          <a:blip r:embed="rId3"/>
          <a:stretch>
            <a:fillRect/>
          </a:stretch>
        </p:blipFill>
        <p:spPr>
          <a:xfrm>
            <a:off x="440998" y="1689107"/>
            <a:ext cx="1102988" cy="1608732"/>
          </a:xfrm>
          <a:prstGeom prst="rect">
            <a:avLst/>
          </a:prstGeom>
        </p:spPr>
      </p:pic>
    </p:spTree>
    <p:extLst>
      <p:ext uri="{BB962C8B-B14F-4D97-AF65-F5344CB8AC3E}">
        <p14:creationId xmlns:p14="http://schemas.microsoft.com/office/powerpoint/2010/main" val="3481631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D1130-FDFB-8C94-6C8C-C693311E2EC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EA0BF06-4677-C768-2CD5-9CE18B5F2725}"/>
              </a:ext>
            </a:extLst>
          </p:cNvPr>
          <p:cNvSpPr txBox="1"/>
          <p:nvPr/>
        </p:nvSpPr>
        <p:spPr>
          <a:xfrm>
            <a:off x="457200" y="100293"/>
            <a:ext cx="11734800" cy="3936270"/>
          </a:xfrm>
          <a:prstGeom prst="rect">
            <a:avLst/>
          </a:prstGeom>
          <a:noFill/>
        </p:spPr>
        <p:txBody>
          <a:bodyPr wrap="square">
            <a:spAutoFit/>
          </a:bodyPr>
          <a:lstStyle/>
          <a:p>
            <a:pPr>
              <a:lnSpc>
                <a:spcPct val="120000"/>
              </a:lnSpc>
            </a:pPr>
            <a:r>
              <a:rPr lang="en-US" sz="3200" b="1" dirty="0">
                <a:solidFill>
                  <a:schemeClr val="bg1"/>
                </a:solidFill>
                <a:effectLst>
                  <a:outerShdw blurRad="38100" dist="38100" dir="2700000" algn="tl">
                    <a:srgbClr val="000000">
                      <a:alpha val="43137"/>
                    </a:srgbClr>
                  </a:outerShdw>
                </a:effectLst>
              </a:rPr>
              <a:t>Paul, aggressive and motivated as he was, still cared for people, and he showed it. </a:t>
            </a:r>
          </a:p>
          <a:p>
            <a:pPr>
              <a:lnSpc>
                <a:spcPct val="120000"/>
              </a:lnSpc>
            </a:pPr>
            <a:endParaRPr lang="en-US" sz="1400" b="1" dirty="0">
              <a:solidFill>
                <a:schemeClr val="bg1"/>
              </a:solidFill>
              <a:effectLst>
                <a:outerShdw blurRad="38100" dist="38100" dir="2700000" algn="tl">
                  <a:srgbClr val="000000">
                    <a:alpha val="43137"/>
                  </a:srgbClr>
                </a:outerShdw>
              </a:effectLst>
            </a:endParaRPr>
          </a:p>
          <a:p>
            <a:pPr>
              <a:lnSpc>
                <a:spcPct val="120000"/>
              </a:lnSpc>
            </a:pPr>
            <a:r>
              <a:rPr lang="en-US" sz="3200" b="1" dirty="0">
                <a:solidFill>
                  <a:schemeClr val="bg1"/>
                </a:solidFill>
                <a:effectLst>
                  <a:outerShdw blurRad="38100" dist="38100" dir="2700000" algn="tl">
                    <a:srgbClr val="000000">
                      <a:alpha val="43137"/>
                    </a:srgbClr>
                  </a:outerShdw>
                </a:effectLst>
              </a:rPr>
              <a:t>Again, personality is not in question here.</a:t>
            </a:r>
          </a:p>
          <a:p>
            <a:pPr>
              <a:lnSpc>
                <a:spcPct val="120000"/>
              </a:lnSpc>
            </a:pPr>
            <a:endParaRPr lang="en-US" sz="1600" b="1" dirty="0">
              <a:solidFill>
                <a:schemeClr val="bg1"/>
              </a:solidFill>
              <a:effectLst>
                <a:outerShdw blurRad="38100" dist="38100" dir="2700000" algn="tl">
                  <a:srgbClr val="000000">
                    <a:alpha val="43137"/>
                  </a:srgbClr>
                </a:outerShdw>
              </a:effectLst>
            </a:endParaRPr>
          </a:p>
          <a:p>
            <a:pPr>
              <a:lnSpc>
                <a:spcPct val="120000"/>
              </a:lnSpc>
            </a:pPr>
            <a:r>
              <a:rPr lang="en-US" sz="3200" b="1" dirty="0">
                <a:solidFill>
                  <a:schemeClr val="bg1"/>
                </a:solidFill>
                <a:effectLst>
                  <a:outerShdw blurRad="38100" dist="38100" dir="2700000" algn="tl">
                    <a:srgbClr val="000000">
                      <a:alpha val="43137"/>
                    </a:srgbClr>
                  </a:outerShdw>
                </a:effectLst>
              </a:rPr>
              <a:t>Love is.</a:t>
            </a:r>
          </a:p>
          <a:p>
            <a:pPr>
              <a:lnSpc>
                <a:spcPct val="120000"/>
              </a:lnSpc>
            </a:pPr>
            <a:endParaRPr lang="en-US" sz="1600" b="1" dirty="0">
              <a:solidFill>
                <a:schemeClr val="bg1"/>
              </a:solidFill>
              <a:effectLst>
                <a:outerShdw blurRad="38100" dist="38100" dir="2700000" algn="tl">
                  <a:srgbClr val="000000">
                    <a:alpha val="43137"/>
                  </a:srgbClr>
                </a:outerShdw>
              </a:effectLst>
            </a:endParaRPr>
          </a:p>
          <a:p>
            <a:pPr>
              <a:lnSpc>
                <a:spcPct val="120000"/>
              </a:lnSpc>
            </a:pPr>
            <a:r>
              <a:rPr lang="en-US" sz="3200" b="1" dirty="0">
                <a:solidFill>
                  <a:schemeClr val="bg1"/>
                </a:solidFill>
                <a:effectLst>
                  <a:outerShdw blurRad="38100" dist="38100" dir="2700000" algn="tl">
                    <a:srgbClr val="000000">
                      <a:alpha val="43137"/>
                    </a:srgbClr>
                  </a:outerShdw>
                </a:effectLst>
              </a:rPr>
              <a:t>Take a few minutes and observe Paul’s caring spirit in action.</a:t>
            </a:r>
          </a:p>
        </p:txBody>
      </p:sp>
      <p:pic>
        <p:nvPicPr>
          <p:cNvPr id="3" name="Picture 2">
            <a:extLst>
              <a:ext uri="{FF2B5EF4-FFF2-40B4-BE49-F238E27FC236}">
                <a16:creationId xmlns:a16="http://schemas.microsoft.com/office/drawing/2014/main" id="{770E0D89-3C58-2347-F72B-BEE22951B9A5}"/>
              </a:ext>
            </a:extLst>
          </p:cNvPr>
          <p:cNvPicPr>
            <a:picLocks noChangeAspect="1"/>
          </p:cNvPicPr>
          <p:nvPr/>
        </p:nvPicPr>
        <p:blipFill>
          <a:blip r:embed="rId2"/>
          <a:stretch>
            <a:fillRect/>
          </a:stretch>
        </p:blipFill>
        <p:spPr>
          <a:xfrm>
            <a:off x="10130901" y="4429057"/>
            <a:ext cx="2432628" cy="2428943"/>
          </a:xfrm>
          <a:prstGeom prst="ellipse">
            <a:avLst/>
          </a:prstGeom>
          <a:ln>
            <a:noFill/>
          </a:ln>
          <a:effectLst>
            <a:softEdge rad="112500"/>
          </a:effectLst>
        </p:spPr>
      </p:pic>
    </p:spTree>
    <p:extLst>
      <p:ext uri="{BB962C8B-B14F-4D97-AF65-F5344CB8AC3E}">
        <p14:creationId xmlns:p14="http://schemas.microsoft.com/office/powerpoint/2010/main" val="339361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EA93F-5629-465F-E145-CF18AC46F28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6786DDB-DD96-1692-36C1-096BD1A8ADD7}"/>
              </a:ext>
            </a:extLst>
          </p:cNvPr>
          <p:cNvSpPr txBox="1"/>
          <p:nvPr/>
        </p:nvSpPr>
        <p:spPr>
          <a:xfrm>
            <a:off x="457200" y="100293"/>
            <a:ext cx="11734800" cy="1240148"/>
          </a:xfrm>
          <a:prstGeom prst="rect">
            <a:avLst/>
          </a:prstGeom>
          <a:noFill/>
        </p:spPr>
        <p:txBody>
          <a:bodyPr wrap="square">
            <a:spAutoFit/>
          </a:bodyPr>
          <a:lstStyle/>
          <a:p>
            <a:pPr>
              <a:lnSpc>
                <a:spcPct val="120000"/>
              </a:lnSpc>
            </a:pPr>
            <a:r>
              <a:rPr lang="en-US" sz="3200" b="1" dirty="0">
                <a:solidFill>
                  <a:schemeClr val="bg1"/>
                </a:solidFill>
                <a:effectLst>
                  <a:outerShdw blurRad="38100" dist="38100" dir="2700000" algn="tl">
                    <a:srgbClr val="000000">
                      <a:alpha val="43137"/>
                    </a:srgbClr>
                  </a:outerShdw>
                </a:effectLst>
              </a:rPr>
              <a:t>Read your passages and create a statement describing how Paul showed a caring spirit in action.</a:t>
            </a:r>
          </a:p>
        </p:txBody>
      </p:sp>
      <p:pic>
        <p:nvPicPr>
          <p:cNvPr id="3" name="Picture 2">
            <a:extLst>
              <a:ext uri="{FF2B5EF4-FFF2-40B4-BE49-F238E27FC236}">
                <a16:creationId xmlns:a16="http://schemas.microsoft.com/office/drawing/2014/main" id="{F32B94E7-36F0-475B-9268-124769F81F92}"/>
              </a:ext>
            </a:extLst>
          </p:cNvPr>
          <p:cNvPicPr>
            <a:picLocks noChangeAspect="1"/>
          </p:cNvPicPr>
          <p:nvPr/>
        </p:nvPicPr>
        <p:blipFill>
          <a:blip r:embed="rId2"/>
          <a:stretch>
            <a:fillRect/>
          </a:stretch>
        </p:blipFill>
        <p:spPr>
          <a:xfrm>
            <a:off x="10130901" y="4429057"/>
            <a:ext cx="2432628" cy="2428943"/>
          </a:xfrm>
          <a:prstGeom prst="ellipse">
            <a:avLst/>
          </a:prstGeom>
          <a:ln>
            <a:noFill/>
          </a:ln>
          <a:effectLst>
            <a:softEdge rad="112500"/>
          </a:effectLst>
        </p:spPr>
      </p:pic>
      <p:sp>
        <p:nvSpPr>
          <p:cNvPr id="6" name="TextBox 5">
            <a:extLst>
              <a:ext uri="{FF2B5EF4-FFF2-40B4-BE49-F238E27FC236}">
                <a16:creationId xmlns:a16="http://schemas.microsoft.com/office/drawing/2014/main" id="{564CBB1C-A0B2-6F49-D93A-863827146E68}"/>
              </a:ext>
            </a:extLst>
          </p:cNvPr>
          <p:cNvSpPr txBox="1"/>
          <p:nvPr/>
        </p:nvSpPr>
        <p:spPr>
          <a:xfrm>
            <a:off x="357689" y="1976808"/>
            <a:ext cx="4052079" cy="4031873"/>
          </a:xfrm>
          <a:prstGeom prst="rect">
            <a:avLst/>
          </a:prstGeom>
          <a:noFill/>
        </p:spPr>
        <p:txBody>
          <a:bodyPr wrap="square">
            <a:spAutoFit/>
          </a:bodyPr>
          <a:lstStyle/>
          <a:p>
            <a:r>
              <a:rPr lang="en-US" sz="2800" i="1" dirty="0">
                <a:solidFill>
                  <a:schemeClr val="bg1"/>
                </a:solidFill>
                <a:latin typeface="Montserrat" panose="00000500000000000000" pitchFamily="2" charset="0"/>
              </a:rPr>
              <a:t>Acts 27:33-36</a:t>
            </a:r>
          </a:p>
          <a:p>
            <a:endParaRPr lang="en-US" sz="1600" i="1" dirty="0">
              <a:solidFill>
                <a:schemeClr val="bg1"/>
              </a:solidFill>
              <a:latin typeface="Montserrat" panose="00000500000000000000" pitchFamily="2" charset="0"/>
            </a:endParaRPr>
          </a:p>
          <a:p>
            <a:r>
              <a:rPr lang="en-US" sz="2800" i="1" dirty="0">
                <a:solidFill>
                  <a:schemeClr val="bg1"/>
                </a:solidFill>
                <a:latin typeface="Montserrat" panose="00000500000000000000" pitchFamily="2" charset="0"/>
              </a:rPr>
              <a:t>Romans 9:1-4; 10:1</a:t>
            </a:r>
          </a:p>
          <a:p>
            <a:endParaRPr lang="en-US" sz="1600" i="1" dirty="0">
              <a:solidFill>
                <a:schemeClr val="bg1"/>
              </a:solidFill>
              <a:latin typeface="Montserrat" panose="00000500000000000000" pitchFamily="2" charset="0"/>
            </a:endParaRPr>
          </a:p>
          <a:p>
            <a:r>
              <a:rPr lang="en-US" sz="2800" i="1" dirty="0">
                <a:solidFill>
                  <a:schemeClr val="bg1"/>
                </a:solidFill>
                <a:latin typeface="Montserrat" panose="00000500000000000000" pitchFamily="2" charset="0"/>
              </a:rPr>
              <a:t>2 Corinthians 2:1-4</a:t>
            </a:r>
          </a:p>
          <a:p>
            <a:endParaRPr lang="en-US" sz="1600" i="1" dirty="0">
              <a:solidFill>
                <a:schemeClr val="bg1"/>
              </a:solidFill>
              <a:latin typeface="Montserrat" panose="00000500000000000000" pitchFamily="2" charset="0"/>
            </a:endParaRPr>
          </a:p>
          <a:p>
            <a:r>
              <a:rPr lang="en-US" sz="2800" i="1" dirty="0">
                <a:solidFill>
                  <a:schemeClr val="bg1"/>
                </a:solidFill>
                <a:latin typeface="Montserrat" panose="00000500000000000000" pitchFamily="2" charset="0"/>
              </a:rPr>
              <a:t>Galatians 4:20</a:t>
            </a:r>
          </a:p>
          <a:p>
            <a:endParaRPr lang="en-US" sz="1600" i="1" dirty="0">
              <a:solidFill>
                <a:schemeClr val="bg1"/>
              </a:solidFill>
              <a:latin typeface="Montserrat" panose="00000500000000000000" pitchFamily="2" charset="0"/>
            </a:endParaRPr>
          </a:p>
          <a:p>
            <a:r>
              <a:rPr lang="en-US" sz="2800" i="1" dirty="0">
                <a:solidFill>
                  <a:schemeClr val="bg1"/>
                </a:solidFill>
                <a:latin typeface="Montserrat" panose="00000500000000000000" pitchFamily="2" charset="0"/>
              </a:rPr>
              <a:t>Colossians 2:1-5</a:t>
            </a:r>
          </a:p>
          <a:p>
            <a:endParaRPr lang="en-US" sz="1600" i="1" dirty="0">
              <a:solidFill>
                <a:schemeClr val="bg1"/>
              </a:solidFill>
              <a:latin typeface="Montserrat" panose="00000500000000000000" pitchFamily="2" charset="0"/>
            </a:endParaRPr>
          </a:p>
          <a:p>
            <a:r>
              <a:rPr lang="en-US" sz="2800" i="1" dirty="0">
                <a:solidFill>
                  <a:schemeClr val="bg1"/>
                </a:solidFill>
                <a:latin typeface="Montserrat" panose="00000500000000000000" pitchFamily="2" charset="0"/>
              </a:rPr>
              <a:t>1 Thessalonians 2:7-9</a:t>
            </a:r>
            <a:endParaRPr lang="en-US" sz="2000" b="1" dirty="0">
              <a:solidFill>
                <a:schemeClr val="bg1"/>
              </a:solidFill>
            </a:endParaRPr>
          </a:p>
        </p:txBody>
      </p:sp>
      <p:sp>
        <p:nvSpPr>
          <p:cNvPr id="7" name="TextBox 6">
            <a:extLst>
              <a:ext uri="{FF2B5EF4-FFF2-40B4-BE49-F238E27FC236}">
                <a16:creationId xmlns:a16="http://schemas.microsoft.com/office/drawing/2014/main" id="{3DE4DB1B-E1DA-40CD-542C-B77B8472A7A8}"/>
              </a:ext>
            </a:extLst>
          </p:cNvPr>
          <p:cNvSpPr txBox="1"/>
          <p:nvPr/>
        </p:nvSpPr>
        <p:spPr>
          <a:xfrm>
            <a:off x="4409768" y="1976808"/>
            <a:ext cx="7669161" cy="3908762"/>
          </a:xfrm>
          <a:prstGeom prst="rect">
            <a:avLst/>
          </a:prstGeom>
          <a:noFill/>
        </p:spPr>
        <p:txBody>
          <a:bodyPr wrap="square">
            <a:spAutoFit/>
          </a:bodyPr>
          <a:lstStyle/>
          <a:p>
            <a:r>
              <a:rPr lang="en-US" sz="2800" i="1" dirty="0">
                <a:solidFill>
                  <a:schemeClr val="bg1"/>
                </a:solidFill>
                <a:latin typeface="Montserrat" panose="00000500000000000000" pitchFamily="2" charset="0"/>
              </a:rPr>
              <a:t>Encouraged and led sailors to eat</a:t>
            </a:r>
          </a:p>
          <a:p>
            <a:endParaRPr lang="en-US" sz="1600" i="1" dirty="0">
              <a:solidFill>
                <a:schemeClr val="bg1"/>
              </a:solidFill>
              <a:latin typeface="Montserrat" panose="00000500000000000000" pitchFamily="2" charset="0"/>
            </a:endParaRPr>
          </a:p>
          <a:p>
            <a:r>
              <a:rPr lang="en-US" sz="2800" i="1" dirty="0">
                <a:solidFill>
                  <a:schemeClr val="bg1"/>
                </a:solidFill>
                <a:latin typeface="Montserrat" panose="00000500000000000000" pitchFamily="2" charset="0"/>
              </a:rPr>
              <a:t>Expresses desire to give self for his people</a:t>
            </a:r>
          </a:p>
          <a:p>
            <a:endParaRPr lang="en-US" sz="1600" i="1" dirty="0">
              <a:solidFill>
                <a:schemeClr val="bg1"/>
              </a:solidFill>
              <a:latin typeface="Montserrat" panose="00000500000000000000" pitchFamily="2" charset="0"/>
            </a:endParaRPr>
          </a:p>
          <a:p>
            <a:r>
              <a:rPr lang="en-US" sz="2800" i="1" dirty="0">
                <a:solidFill>
                  <a:schemeClr val="bg1"/>
                </a:solidFill>
                <a:latin typeface="Montserrat" panose="00000500000000000000" pitchFamily="2" charset="0"/>
              </a:rPr>
              <a:t>Considered their pain in decision-making</a:t>
            </a:r>
          </a:p>
          <a:p>
            <a:endParaRPr lang="en-US" sz="1600" i="1" dirty="0">
              <a:solidFill>
                <a:schemeClr val="bg1"/>
              </a:solidFill>
              <a:latin typeface="Montserrat" panose="00000500000000000000" pitchFamily="2" charset="0"/>
            </a:endParaRPr>
          </a:p>
          <a:p>
            <a:r>
              <a:rPr lang="en-US" sz="2800" i="1" dirty="0">
                <a:solidFill>
                  <a:schemeClr val="bg1"/>
                </a:solidFill>
                <a:latin typeface="Montserrat" panose="00000500000000000000" pitchFamily="2" charset="0"/>
              </a:rPr>
              <a:t>Expressed desire to be with them</a:t>
            </a:r>
          </a:p>
          <a:p>
            <a:endParaRPr lang="en-US" sz="1600" i="1" dirty="0">
              <a:solidFill>
                <a:schemeClr val="bg1"/>
              </a:solidFill>
              <a:latin typeface="Montserrat" panose="00000500000000000000" pitchFamily="2" charset="0"/>
            </a:endParaRPr>
          </a:p>
          <a:p>
            <a:r>
              <a:rPr lang="en-US" sz="2800" i="1" dirty="0">
                <a:solidFill>
                  <a:schemeClr val="bg1"/>
                </a:solidFill>
                <a:latin typeface="Montserrat" panose="00000500000000000000" pitchFamily="2" charset="0"/>
              </a:rPr>
              <a:t>Expressed agonizing concern for </a:t>
            </a:r>
            <a:r>
              <a:rPr lang="en-US" sz="2800" i="1" dirty="0">
                <a:solidFill>
                  <a:schemeClr val="bg1"/>
                </a:solidFill>
                <a:effectLst>
                  <a:outerShdw blurRad="38100" dist="38100" dir="2700000" algn="tl">
                    <a:srgbClr val="000000">
                      <a:alpha val="43137"/>
                    </a:srgbClr>
                  </a:outerShdw>
                </a:effectLst>
                <a:latin typeface="Montserrat" panose="00000500000000000000" pitchFamily="2" charset="0"/>
              </a:rPr>
              <a:t>them</a:t>
            </a:r>
          </a:p>
          <a:p>
            <a:endParaRPr lang="en-US" sz="1600" i="1" dirty="0">
              <a:solidFill>
                <a:schemeClr val="bg1"/>
              </a:solidFill>
              <a:latin typeface="Montserrat" panose="00000500000000000000" pitchFamily="2" charset="0"/>
            </a:endParaRPr>
          </a:p>
          <a:p>
            <a:r>
              <a:rPr lang="en-US" sz="2800" i="1" dirty="0">
                <a:solidFill>
                  <a:schemeClr val="bg1"/>
                </a:solidFill>
                <a:latin typeface="Montserrat" panose="00000500000000000000" pitchFamily="2" charset="0"/>
              </a:rPr>
              <a:t>He was gentle with them like a </a:t>
            </a:r>
            <a:r>
              <a:rPr lang="en-US" sz="2800" i="1" dirty="0">
                <a:solidFill>
                  <a:schemeClr val="bg1"/>
                </a:solidFill>
                <a:effectLst>
                  <a:outerShdw blurRad="38100" dist="38100" dir="2700000" algn="tl">
                    <a:srgbClr val="000000">
                      <a:alpha val="43137"/>
                    </a:srgbClr>
                  </a:outerShdw>
                </a:effectLst>
                <a:latin typeface="Montserrat" panose="00000500000000000000" pitchFamily="2" charset="0"/>
              </a:rPr>
              <a:t>mother</a:t>
            </a:r>
            <a:endParaRPr lang="en-US"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894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8" end="8"/>
                                            </p:txEl>
                                          </p:spTgt>
                                        </p:tgtEl>
                                        <p:attrNameLst>
                                          <p:attrName>style.visibility</p:attrName>
                                        </p:attrNameLst>
                                      </p:cBhvr>
                                      <p:to>
                                        <p:strVal val="visible"/>
                                      </p:to>
                                    </p:set>
                                    <p:animEffect transition="in" filter="fade">
                                      <p:cBhvr>
                                        <p:cTn id="32" dur="500"/>
                                        <p:tgtEl>
                                          <p:spTgt spid="7">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10" end="10"/>
                                            </p:txEl>
                                          </p:spTgt>
                                        </p:tgtEl>
                                        <p:attrNameLst>
                                          <p:attrName>style.visibility</p:attrName>
                                        </p:attrNameLst>
                                      </p:cBhvr>
                                      <p:to>
                                        <p:strVal val="visible"/>
                                      </p:to>
                                    </p:set>
                                    <p:animEffect transition="in" filter="fade">
                                      <p:cBhvr>
                                        <p:cTn id="37"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A8C9F-2C01-FAE7-24D3-FE2CAAFE5C1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A168835-4042-714D-0E49-149A24F09056}"/>
              </a:ext>
            </a:extLst>
          </p:cNvPr>
          <p:cNvSpPr txBox="1"/>
          <p:nvPr/>
        </p:nvSpPr>
        <p:spPr>
          <a:xfrm>
            <a:off x="457200" y="100293"/>
            <a:ext cx="11734800" cy="2865208"/>
          </a:xfrm>
          <a:prstGeom prst="rect">
            <a:avLst/>
          </a:prstGeom>
          <a:noFill/>
        </p:spPr>
        <p:txBody>
          <a:bodyPr wrap="square">
            <a:spAutoFit/>
          </a:bodyPr>
          <a:lstStyle/>
          <a:p>
            <a:pPr>
              <a:lnSpc>
                <a:spcPct val="120000"/>
              </a:lnSpc>
            </a:pPr>
            <a:r>
              <a:rPr lang="en-US" sz="3200" b="1" dirty="0">
                <a:solidFill>
                  <a:schemeClr val="bg1"/>
                </a:solidFill>
                <a:effectLst>
                  <a:outerShdw blurRad="38100" dist="38100" dir="2700000" algn="tl">
                    <a:srgbClr val="000000">
                      <a:alpha val="43137"/>
                    </a:srgbClr>
                  </a:outerShdw>
                </a:effectLst>
              </a:rPr>
              <a:t>Can you say you care for people like Paul did? </a:t>
            </a:r>
          </a:p>
          <a:p>
            <a:pPr>
              <a:lnSpc>
                <a:spcPct val="120000"/>
              </a:lnSpc>
            </a:pPr>
            <a:endParaRPr lang="en-US" sz="2400" b="1" dirty="0">
              <a:solidFill>
                <a:schemeClr val="bg1"/>
              </a:solidFill>
              <a:effectLst>
                <a:outerShdw blurRad="38100" dist="38100" dir="2700000" algn="tl">
                  <a:srgbClr val="000000">
                    <a:alpha val="43137"/>
                  </a:srgbClr>
                </a:outerShdw>
              </a:effectLst>
            </a:endParaRPr>
          </a:p>
          <a:p>
            <a:pPr>
              <a:lnSpc>
                <a:spcPct val="120000"/>
              </a:lnSpc>
            </a:pPr>
            <a:r>
              <a:rPr lang="en-US" sz="3200" b="1" dirty="0">
                <a:solidFill>
                  <a:schemeClr val="bg1"/>
                </a:solidFill>
                <a:effectLst>
                  <a:outerShdw blurRad="38100" dist="38100" dir="2700000" algn="tl">
                    <a:srgbClr val="000000">
                      <a:alpha val="43137"/>
                    </a:srgbClr>
                  </a:outerShdw>
                </a:effectLst>
              </a:rPr>
              <a:t>What can you do this week to show					  more care to the people to whom 						      you minister? </a:t>
            </a:r>
          </a:p>
        </p:txBody>
      </p:sp>
      <p:pic>
        <p:nvPicPr>
          <p:cNvPr id="3" name="Picture 2">
            <a:extLst>
              <a:ext uri="{FF2B5EF4-FFF2-40B4-BE49-F238E27FC236}">
                <a16:creationId xmlns:a16="http://schemas.microsoft.com/office/drawing/2014/main" id="{D1138A57-8E5C-ACF2-7543-F339A8BF1AB5}"/>
              </a:ext>
            </a:extLst>
          </p:cNvPr>
          <p:cNvPicPr>
            <a:picLocks noChangeAspect="1"/>
          </p:cNvPicPr>
          <p:nvPr/>
        </p:nvPicPr>
        <p:blipFill>
          <a:blip r:embed="rId2"/>
          <a:stretch>
            <a:fillRect/>
          </a:stretch>
        </p:blipFill>
        <p:spPr>
          <a:xfrm>
            <a:off x="6229350" y="756709"/>
            <a:ext cx="5641005" cy="5632460"/>
          </a:xfrm>
          <a:prstGeom prst="ellipse">
            <a:avLst/>
          </a:prstGeom>
          <a:ln>
            <a:noFill/>
          </a:ln>
          <a:effectLst>
            <a:softEdge rad="112500"/>
          </a:effectLst>
        </p:spPr>
      </p:pic>
    </p:spTree>
    <p:extLst>
      <p:ext uri="{BB962C8B-B14F-4D97-AF65-F5344CB8AC3E}">
        <p14:creationId xmlns:p14="http://schemas.microsoft.com/office/powerpoint/2010/main" val="138002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1a6dcaa-c685-4162-bf8d-9106957bcf2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0269CAC561E845B19B1BF528306EBE" ma:contentTypeVersion="15" ma:contentTypeDescription="Create a new document." ma:contentTypeScope="" ma:versionID="1edd4f5a0e56c648145b6d2d03483e38">
  <xsd:schema xmlns:xsd="http://www.w3.org/2001/XMLSchema" xmlns:xs="http://www.w3.org/2001/XMLSchema" xmlns:p="http://schemas.microsoft.com/office/2006/metadata/properties" xmlns:ns2="b1a6dcaa-c685-4162-bf8d-9106957bcf2f" xmlns:ns3="1e8db885-a360-449f-a5ff-12e3b15834d5" targetNamespace="http://schemas.microsoft.com/office/2006/metadata/properties" ma:root="true" ma:fieldsID="eb34acfc7ee8049915d562a528cdc72c" ns2:_="" ns3:_="">
    <xsd:import namespace="b1a6dcaa-c685-4162-bf8d-9106957bcf2f"/>
    <xsd:import namespace="1e8db885-a360-449f-a5ff-12e3b15834d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2:MediaServiceOCR"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a6dcaa-c685-4162-bf8d-9106957bcf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42002a0-d8de-4f25-bca0-07931415838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8db885-a360-449f-a5ff-12e3b15834d5"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75A8CE-9411-4D87-A6FD-25A559E0229E}">
  <ds:schemaRefs>
    <ds:schemaRef ds:uri="http://schemas.microsoft.com/office/2006/metadata/properties"/>
    <ds:schemaRef ds:uri="http://schemas.microsoft.com/office/infopath/2007/PartnerControls"/>
    <ds:schemaRef ds:uri="b1a6dcaa-c685-4162-bf8d-9106957bcf2f"/>
  </ds:schemaRefs>
</ds:datastoreItem>
</file>

<file path=customXml/itemProps2.xml><?xml version="1.0" encoding="utf-8"?>
<ds:datastoreItem xmlns:ds="http://schemas.openxmlformats.org/officeDocument/2006/customXml" ds:itemID="{D32E62A9-3749-4918-B0B3-AEA9953A404A}">
  <ds:schemaRefs>
    <ds:schemaRef ds:uri="http://schemas.microsoft.com/sharepoint/v3/contenttype/forms"/>
  </ds:schemaRefs>
</ds:datastoreItem>
</file>

<file path=customXml/itemProps3.xml><?xml version="1.0" encoding="utf-8"?>
<ds:datastoreItem xmlns:ds="http://schemas.openxmlformats.org/officeDocument/2006/customXml" ds:itemID="{753460C7-E513-4D68-BB97-DF65190972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a6dcaa-c685-4162-bf8d-9106957bcf2f"/>
    <ds:schemaRef ds:uri="1e8db885-a360-449f-a5ff-12e3b15834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5130</TotalTime>
  <Words>1078</Words>
  <Application>Microsoft Office PowerPoint</Application>
  <PresentationFormat>Widescreen</PresentationFormat>
  <Paragraphs>166</Paragraphs>
  <Slides>28</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Aptos</vt:lpstr>
      <vt:lpstr>Aptos Display</vt:lpstr>
      <vt:lpstr>Arial</vt:lpstr>
      <vt:lpstr>Calibri</vt:lpstr>
      <vt:lpstr>Montserrat</vt:lpstr>
      <vt:lpstr>Office Theme</vt:lpstr>
      <vt:lpstr>PowerPoint Presentation</vt:lpstr>
      <vt:lpstr>Have this mind among yourselves, which is yours in Christ Jesus, who, though he was in the form of God, did not count equality with God a thing to be grasped,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 Thomas</dc:creator>
  <cp:lastModifiedBy>Jean Brown</cp:lastModifiedBy>
  <cp:revision>73</cp:revision>
  <dcterms:created xsi:type="dcterms:W3CDTF">2024-05-20T15:02:04Z</dcterms:created>
  <dcterms:modified xsi:type="dcterms:W3CDTF">2026-01-22T21:09:50Z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0x010100960269CAC561E845B19B1BF528306EBE</vt:lpwstr>
  </property>
  <property fmtid="{D5CDD505-2E9C-101B-9397-08002B2CF9AE}" pid="3" name="MediaServiceImageTags">
    <vt:lpwstr/>
  </property>
</Properties>
</file>