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882" r:id="rId5"/>
    <p:sldId id="886" r:id="rId6"/>
    <p:sldId id="937" r:id="rId7"/>
    <p:sldId id="903" r:id="rId8"/>
    <p:sldId id="889" r:id="rId9"/>
    <p:sldId id="940" r:id="rId10"/>
    <p:sldId id="941" r:id="rId11"/>
    <p:sldId id="942" r:id="rId12"/>
    <p:sldId id="943" r:id="rId13"/>
    <p:sldId id="938" r:id="rId14"/>
    <p:sldId id="939" r:id="rId15"/>
    <p:sldId id="952" r:id="rId16"/>
    <p:sldId id="957" r:id="rId17"/>
    <p:sldId id="949" r:id="rId18"/>
    <p:sldId id="951" r:id="rId19"/>
    <p:sldId id="953" r:id="rId20"/>
    <p:sldId id="950" r:id="rId21"/>
    <p:sldId id="954" r:id="rId22"/>
    <p:sldId id="891" r:id="rId23"/>
    <p:sldId id="955" r:id="rId24"/>
    <p:sldId id="956" r:id="rId25"/>
    <p:sldId id="876" r:id="rId26"/>
    <p:sldId id="819" r:id="rId27"/>
    <p:sldId id="893" r:id="rId28"/>
    <p:sldId id="9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DBCA"/>
    <a:srgbClr val="18E1CE"/>
    <a:srgbClr val="DB7F00"/>
    <a:srgbClr val="D37602"/>
    <a:srgbClr val="91E1F8"/>
    <a:srgbClr val="DED6C3"/>
    <a:srgbClr val="3D3F3D"/>
    <a:srgbClr val="84DAF5"/>
    <a:srgbClr val="81DCF7"/>
    <a:srgbClr val="354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BCAC3D-E0A1-47A1-8E50-6C18D02FE79F}" v="16" dt="2026-02-04T17:01:28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6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 Brown" userId="0d553e0b-7de6-44b1-a5c2-115d1ad30799" providerId="ADAL" clId="{3BC13318-69C7-46ED-BB35-6B1842D1FADF}"/>
    <pc:docChg chg="custSel delSld modSld sldOrd">
      <pc:chgData name="Jean Brown" userId="0d553e0b-7de6-44b1-a5c2-115d1ad30799" providerId="ADAL" clId="{3BC13318-69C7-46ED-BB35-6B1842D1FADF}" dt="2026-02-04T17:01:28.041" v="158" actId="20577"/>
      <pc:docMkLst>
        <pc:docMk/>
      </pc:docMkLst>
      <pc:sldChg chg="modSp mod">
        <pc:chgData name="Jean Brown" userId="0d553e0b-7de6-44b1-a5c2-115d1ad30799" providerId="ADAL" clId="{3BC13318-69C7-46ED-BB35-6B1842D1FADF}" dt="2026-01-27T21:23:29.744" v="156" actId="313"/>
        <pc:sldMkLst>
          <pc:docMk/>
          <pc:sldMk cId="3877296975" sldId="819"/>
        </pc:sldMkLst>
        <pc:spChg chg="mod">
          <ac:chgData name="Jean Brown" userId="0d553e0b-7de6-44b1-a5c2-115d1ad30799" providerId="ADAL" clId="{3BC13318-69C7-46ED-BB35-6B1842D1FADF}" dt="2026-01-27T21:23:29.744" v="156" actId="313"/>
          <ac:spMkLst>
            <pc:docMk/>
            <pc:sldMk cId="3877296975" sldId="819"/>
            <ac:spMk id="4" creationId="{55EF18E1-095A-D632-3203-8B31AA4104C9}"/>
          </ac:spMkLst>
        </pc:spChg>
      </pc:sldChg>
      <pc:sldChg chg="ord">
        <pc:chgData name="Jean Brown" userId="0d553e0b-7de6-44b1-a5c2-115d1ad30799" providerId="ADAL" clId="{3BC13318-69C7-46ED-BB35-6B1842D1FADF}" dt="2026-01-27T21:20:02.011" v="134"/>
        <pc:sldMkLst>
          <pc:docMk/>
          <pc:sldMk cId="763377203" sldId="876"/>
        </pc:sldMkLst>
      </pc:sldChg>
      <pc:sldChg chg="addSp delSp modSp mod">
        <pc:chgData name="Jean Brown" userId="0d553e0b-7de6-44b1-a5c2-115d1ad30799" providerId="ADAL" clId="{3BC13318-69C7-46ED-BB35-6B1842D1FADF}" dt="2026-01-22T21:14:36.020" v="43" actId="1035"/>
        <pc:sldMkLst>
          <pc:docMk/>
          <pc:sldMk cId="211163625" sldId="882"/>
        </pc:sldMkLst>
        <pc:picChg chg="add mod">
          <ac:chgData name="Jean Brown" userId="0d553e0b-7de6-44b1-a5c2-115d1ad30799" providerId="ADAL" clId="{3BC13318-69C7-46ED-BB35-6B1842D1FADF}" dt="2026-01-22T21:14:36.020" v="43" actId="1035"/>
          <ac:picMkLst>
            <pc:docMk/>
            <pc:sldMk cId="211163625" sldId="882"/>
            <ac:picMk id="4" creationId="{9AA7187C-99CB-1745-D3E4-260AC215EAB5}"/>
          </ac:picMkLst>
        </pc:picChg>
      </pc:sldChg>
      <pc:sldChg chg="modSp mod">
        <pc:chgData name="Jean Brown" userId="0d553e0b-7de6-44b1-a5c2-115d1ad30799" providerId="ADAL" clId="{3BC13318-69C7-46ED-BB35-6B1842D1FADF}" dt="2026-01-23T14:45:08.381" v="51" actId="255"/>
        <pc:sldMkLst>
          <pc:docMk/>
          <pc:sldMk cId="1566407470" sldId="886"/>
        </pc:sldMkLst>
        <pc:spChg chg="mod">
          <ac:chgData name="Jean Brown" userId="0d553e0b-7de6-44b1-a5c2-115d1ad30799" providerId="ADAL" clId="{3BC13318-69C7-46ED-BB35-6B1842D1FADF}" dt="2026-01-23T14:45:08.381" v="51" actId="255"/>
          <ac:spMkLst>
            <pc:docMk/>
            <pc:sldMk cId="1566407470" sldId="886"/>
            <ac:spMk id="4" creationId="{9CF01F8E-60CB-8942-1506-95D05BA1C808}"/>
          </ac:spMkLst>
        </pc:spChg>
      </pc:sldChg>
      <pc:sldChg chg="addSp modSp mod modTransition modAnim">
        <pc:chgData name="Jean Brown" userId="0d553e0b-7de6-44b1-a5c2-115d1ad30799" providerId="ADAL" clId="{3BC13318-69C7-46ED-BB35-6B1842D1FADF}" dt="2026-01-27T19:21:47.057" v="128"/>
        <pc:sldMkLst>
          <pc:docMk/>
          <pc:sldMk cId="343700708" sldId="951"/>
        </pc:sldMkLst>
        <pc:spChg chg="add mod">
          <ac:chgData name="Jean Brown" userId="0d553e0b-7de6-44b1-a5c2-115d1ad30799" providerId="ADAL" clId="{3BC13318-69C7-46ED-BB35-6B1842D1FADF}" dt="2026-01-27T19:12:50.853" v="117" actId="1076"/>
          <ac:spMkLst>
            <pc:docMk/>
            <pc:sldMk cId="343700708" sldId="951"/>
            <ac:spMk id="2" creationId="{E9ED68DD-434F-0BFD-76DC-72FF45E0E2E4}"/>
          </ac:spMkLst>
        </pc:spChg>
        <pc:spChg chg="mod">
          <ac:chgData name="Jean Brown" userId="0d553e0b-7de6-44b1-a5c2-115d1ad30799" providerId="ADAL" clId="{3BC13318-69C7-46ED-BB35-6B1842D1FADF}" dt="2026-01-27T19:12:45.477" v="116" actId="1076"/>
          <ac:spMkLst>
            <pc:docMk/>
            <pc:sldMk cId="343700708" sldId="951"/>
            <ac:spMk id="4" creationId="{C96BD7D2-BE7D-F821-F34E-0A1CB338E761}"/>
          </ac:spMkLst>
        </pc:spChg>
        <pc:picChg chg="mod">
          <ac:chgData name="Jean Brown" userId="0d553e0b-7de6-44b1-a5c2-115d1ad30799" providerId="ADAL" clId="{3BC13318-69C7-46ED-BB35-6B1842D1FADF}" dt="2026-01-27T19:04:25.869" v="87" actId="1076"/>
          <ac:picMkLst>
            <pc:docMk/>
            <pc:sldMk cId="343700708" sldId="951"/>
            <ac:picMk id="5" creationId="{1D27A550-F6F0-D794-4C46-17C19E755D80}"/>
          </ac:picMkLst>
        </pc:picChg>
      </pc:sldChg>
      <pc:sldChg chg="modSp mod">
        <pc:chgData name="Jean Brown" userId="0d553e0b-7de6-44b1-a5c2-115d1ad30799" providerId="ADAL" clId="{3BC13318-69C7-46ED-BB35-6B1842D1FADF}" dt="2026-01-27T19:58:24.793" v="130" actId="20577"/>
        <pc:sldMkLst>
          <pc:docMk/>
          <pc:sldMk cId="860789405" sldId="954"/>
        </pc:sldMkLst>
        <pc:spChg chg="mod">
          <ac:chgData name="Jean Brown" userId="0d553e0b-7de6-44b1-a5c2-115d1ad30799" providerId="ADAL" clId="{3BC13318-69C7-46ED-BB35-6B1842D1FADF}" dt="2026-01-27T19:58:24.793" v="130" actId="20577"/>
          <ac:spMkLst>
            <pc:docMk/>
            <pc:sldMk cId="860789405" sldId="954"/>
            <ac:spMk id="3" creationId="{9C74BF39-49A2-289B-226E-863C499DC34E}"/>
          </ac:spMkLst>
        </pc:spChg>
        <pc:spChg chg="mod">
          <ac:chgData name="Jean Brown" userId="0d553e0b-7de6-44b1-a5c2-115d1ad30799" providerId="ADAL" clId="{3BC13318-69C7-46ED-BB35-6B1842D1FADF}" dt="2026-01-27T19:56:09.210" v="129" actId="20577"/>
          <ac:spMkLst>
            <pc:docMk/>
            <pc:sldMk cId="860789405" sldId="954"/>
            <ac:spMk id="4" creationId="{870906E1-8169-4DD4-C73B-2E46249FF076}"/>
          </ac:spMkLst>
        </pc:spChg>
      </pc:sldChg>
      <pc:sldChg chg="modSp">
        <pc:chgData name="Jean Brown" userId="0d553e0b-7de6-44b1-a5c2-115d1ad30799" providerId="ADAL" clId="{3BC13318-69C7-46ED-BB35-6B1842D1FADF}" dt="2026-02-04T17:01:28.041" v="158" actId="20577"/>
        <pc:sldMkLst>
          <pc:docMk/>
          <pc:sldMk cId="523073867" sldId="957"/>
        </pc:sldMkLst>
        <pc:spChg chg="mod">
          <ac:chgData name="Jean Brown" userId="0d553e0b-7de6-44b1-a5c2-115d1ad30799" providerId="ADAL" clId="{3BC13318-69C7-46ED-BB35-6B1842D1FADF}" dt="2026-02-04T17:01:28.041" v="158" actId="20577"/>
          <ac:spMkLst>
            <pc:docMk/>
            <pc:sldMk cId="523073867" sldId="957"/>
            <ac:spMk id="11" creationId="{1B4A71B9-9892-65EC-8131-CE17076644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C903-8318-4B3B-A3AF-5CF83F63DFE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1E73-4BC7-4B5B-8BB7-F9CFBDBE5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21E73-4BC7-4B5B-8BB7-F9CFBDBE5A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6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3035-7C99-CD24-A93C-236ED134A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DB539-6498-3E32-0A04-3FD79773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12F8-42E1-29F8-48C2-578D43B7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D49B-882C-0866-B803-2E5D9A05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0AA91-820B-25F2-8DBF-2D640A8A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64D5-BBE2-868A-F6F8-55F597E9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7043-E120-820A-DACE-DC1D58144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6AF51-722C-0E14-6106-EF1758C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127E-E168-7830-2127-0B2FFDE0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1AA2-D000-95BF-24D1-3E998C60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B47C6-4C58-E99F-CA6B-E2A8BF4F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BD8AC-08CB-0156-8C75-9398027A9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88-1690-810E-2984-97F7DCEB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16BE1-B7E4-0FF5-35C0-8B1D574D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62D68-11F3-6185-A5BC-66AD1A2E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9003-DDF1-97A5-28A8-140984C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1CD1-E694-B416-3035-A446E12C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634-1DD1-0B39-91D8-113EE579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D5F-71B9-6009-9168-9E726A83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5FD2-37FB-A339-DEB0-4B3EBC5F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E00F-4ABA-AA40-998D-9F9BD88B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450F0-16B2-24CD-ACA5-9E1660A08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2F7E9-53BF-88A0-3A9C-A8639017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26F7-1EAC-6B2D-D873-61C788CF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FC22-ECAE-09FB-396F-C68CCC46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5468-A64A-ADCC-E7F9-78CF9E1F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502F-FCB5-61F8-B4B6-5E700F851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F0B6-3310-D96C-7187-C42BA3B7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46508-E86E-EF2C-645B-EBB21A5D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92BAF-D91E-EC50-0B06-3856F5CE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34F01-4CE5-4513-3FFA-5900F218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C645-17F7-FDC3-B559-2E4C95FD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5A8E-82CE-D86C-F521-2AA0966D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2CCC-803E-FC15-9724-794CAD4D8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066C-287F-7D47-9EF4-DA205E845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ADE-60DE-E25F-9032-45BFA853E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19EB3-60FC-9EA3-248B-87A96E47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98FA-5D40-1953-B207-45411C0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5B27C-1CD6-14E0-E5DB-A366B42C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C393-08C1-C8BF-F823-61FCE8EE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8BDD3-E1AE-29E4-A8FA-E9FB459C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44B4-BE48-0D09-04EB-A83CE27E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614CA-B0B4-10AF-FA6A-F48BB25F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4DFFD-FF1C-3690-997B-1FE584D8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520B0-ED71-9BC4-1AF8-F22634BA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F4A5-824F-C014-B345-15500137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377B-4C77-EE8A-F7AA-AD76ECF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A9EA-5A6B-32FA-B358-DE08DCAB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01F93-2840-C3A7-A6DB-E9825AD6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F429-D4BA-E5F8-7D94-AD423608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84A8-53A2-9EC7-52AB-67CBA89C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CAC06-B66C-7B20-F609-E96A3409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127-75FA-3ED8-96CE-A5DE96CA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EB1D7-DCDF-99F8-7383-5E2608AF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3DD75-E86A-9BBC-5171-C7FA1274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3CA19-FD1A-B551-6ED6-A3C98F92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511AC-3260-72EE-32C6-824A83D2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014AC-95FE-47D8-3FE2-B55EFC45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5B5D9-711C-83E4-A9E9-FE291139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6B23-FBC3-A403-B77D-48EB04F9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380F1-F5B0-6415-4E1B-6A6005AAB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6ED20-115B-4611-8BA2-EA22601962C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023A-B009-FF61-8A13-2D870AEB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173C-70E9-A2B0-0CB9-0F50541E3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-Unfathomable Grace (accompaniment)">
            <a:hlinkClick r:id="" action="ppaction://media"/>
            <a:extLst>
              <a:ext uri="{FF2B5EF4-FFF2-40B4-BE49-F238E27FC236}">
                <a16:creationId xmlns:a16="http://schemas.microsoft.com/office/drawing/2014/main" id="{DC4276B8-9C3E-CA21-CFDD-077C51899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75" y="279400"/>
            <a:ext cx="609600" cy="609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0B409B-DE28-A776-4EEE-B518189FCA3F}"/>
              </a:ext>
            </a:extLst>
          </p:cNvPr>
          <p:cNvCxnSpPr>
            <a:cxnSpLocks/>
          </p:cNvCxnSpPr>
          <p:nvPr/>
        </p:nvCxnSpPr>
        <p:spPr>
          <a:xfrm>
            <a:off x="-9625" y="6760927"/>
            <a:ext cx="3014082" cy="0"/>
          </a:xfrm>
          <a:prstGeom prst="line">
            <a:avLst/>
          </a:prstGeom>
          <a:ln w="200025">
            <a:solidFill>
              <a:srgbClr val="3473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AA7187C-99CB-1745-D3E4-260AC215E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598" y="-16329"/>
            <a:ext cx="10014119" cy="68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E693B-2978-4873-0593-50CEF7D79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854186-BFBF-9F01-D114-FDFD1695065B}"/>
              </a:ext>
            </a:extLst>
          </p:cNvPr>
          <p:cNvSpPr txBox="1"/>
          <p:nvPr/>
        </p:nvSpPr>
        <p:spPr>
          <a:xfrm>
            <a:off x="0" y="137895"/>
            <a:ext cx="11982450" cy="152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20 Principles from Paul’s Life and Ministry can be divided into 4 Categories.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B39FD8-EEC7-20E9-AB5C-FEA90D1F6DE4}"/>
              </a:ext>
            </a:extLst>
          </p:cNvPr>
          <p:cNvSpPr txBox="1"/>
          <p:nvPr/>
        </p:nvSpPr>
        <p:spPr>
          <a:xfrm>
            <a:off x="0" y="2197501"/>
            <a:ext cx="79205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Discipleship Eyes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448CAF9-423A-A824-E9B1-67EE7B373D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7778" r="41412" b="58889"/>
          <a:stretch/>
        </p:blipFill>
        <p:spPr>
          <a:xfrm>
            <a:off x="7802707" y="1905000"/>
            <a:ext cx="4277869" cy="1636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0EB996-CFA8-9F22-BEC7-3DDEEC28CB12}"/>
              </a:ext>
            </a:extLst>
          </p:cNvPr>
          <p:cNvSpPr txBox="1"/>
          <p:nvPr/>
        </p:nvSpPr>
        <p:spPr>
          <a:xfrm>
            <a:off x="769401" y="3471959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</a:t>
            </a:r>
            <a:r>
              <a:rPr lang="en-US" sz="4400" b="1" u="sng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5168F-8EDF-B1EF-5ADA-0C0DAC67E16C}"/>
              </a:ext>
            </a:extLst>
          </p:cNvPr>
          <p:cNvSpPr txBox="1"/>
          <p:nvPr/>
        </p:nvSpPr>
        <p:spPr>
          <a:xfrm>
            <a:off x="3095625" y="4106221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</a:t>
            </a:r>
            <a:r>
              <a:rPr lang="en-US" sz="4400" b="1" u="sng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10948F-0281-9A90-FF0B-A3C2E291D92C}"/>
              </a:ext>
            </a:extLst>
          </p:cNvPr>
          <p:cNvSpPr txBox="1"/>
          <p:nvPr/>
        </p:nvSpPr>
        <p:spPr>
          <a:xfrm>
            <a:off x="5421849" y="4740483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</a:t>
            </a:r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A487C-768B-84CE-DAC8-BFE2804CC14E}"/>
              </a:ext>
            </a:extLst>
          </p:cNvPr>
          <p:cNvSpPr txBox="1"/>
          <p:nvPr/>
        </p:nvSpPr>
        <p:spPr>
          <a:xfrm>
            <a:off x="7920553" y="5374745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B686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</a:t>
            </a:r>
            <a:r>
              <a:rPr lang="en-US" sz="4400" b="1" u="sng" dirty="0">
                <a:solidFill>
                  <a:srgbClr val="B686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</p:spTree>
    <p:extLst>
      <p:ext uri="{BB962C8B-B14F-4D97-AF65-F5344CB8AC3E}">
        <p14:creationId xmlns:p14="http://schemas.microsoft.com/office/powerpoint/2010/main" val="170255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439D4-6AEB-4611-BCF9-1C543BEF2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2A0D33-3BFA-4735-A7BD-5931290CBD3D}"/>
              </a:ext>
            </a:extLst>
          </p:cNvPr>
          <p:cNvSpPr txBox="1"/>
          <p:nvPr/>
        </p:nvSpPr>
        <p:spPr>
          <a:xfrm>
            <a:off x="371475" y="1445275"/>
            <a:ext cx="11277600" cy="300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men/women to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</a:t>
            </a:r>
            <a:r>
              <a:rPr lang="en-US" sz="40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beside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you, </a:t>
            </a:r>
            <a:r>
              <a:rPr lang="en-US" sz="40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to the task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(where you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or in another location).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818F1-9CBF-3BE1-E656-9C8B59BAD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06" t="7056" r="38709" b="65460"/>
          <a:stretch>
            <a:fillRect/>
          </a:stretch>
        </p:blipFill>
        <p:spPr>
          <a:xfrm>
            <a:off x="457200" y="557844"/>
            <a:ext cx="1007706" cy="8874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0C70B4-0347-EDDE-B50E-67FCC303A308}"/>
              </a:ext>
            </a:extLst>
          </p:cNvPr>
          <p:cNvGrpSpPr/>
          <p:nvPr/>
        </p:nvGrpSpPr>
        <p:grpSpPr>
          <a:xfrm>
            <a:off x="6746257" y="0"/>
            <a:ext cx="5496637" cy="6905625"/>
            <a:chOff x="6489082" y="0"/>
            <a:chExt cx="5496637" cy="69056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03BFE8B-0417-F467-16D2-92FA5A7A1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258" r="11550"/>
            <a:stretch>
              <a:fillRect/>
            </a:stretch>
          </p:blipFill>
          <p:spPr>
            <a:xfrm>
              <a:off x="6489082" y="0"/>
              <a:ext cx="5445744" cy="6858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60AA825-F1C8-9403-ED9C-73779B164202}"/>
                </a:ext>
              </a:extLst>
            </p:cNvPr>
            <p:cNvSpPr txBox="1"/>
            <p:nvPr/>
          </p:nvSpPr>
          <p:spPr>
            <a:xfrm>
              <a:off x="9850148" y="6567071"/>
              <a:ext cx="2135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freepik.com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3080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CC179-749E-6C3C-6D25-F4D197FC2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C5FA89-1EC7-D99F-C633-E1827104B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06" t="7056" r="38709" b="65460"/>
          <a:stretch>
            <a:fillRect/>
          </a:stretch>
        </p:blipFill>
        <p:spPr>
          <a:xfrm>
            <a:off x="11184294" y="2099671"/>
            <a:ext cx="1007706" cy="887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BCC488-8492-17CF-29EB-611791D3ED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58" r="11550"/>
          <a:stretch>
            <a:fillRect/>
          </a:stretch>
        </p:blipFill>
        <p:spPr>
          <a:xfrm>
            <a:off x="9121205" y="2990850"/>
            <a:ext cx="3070795" cy="3867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37D239-A5BA-64BE-FCD3-F256F4664C0F}"/>
              </a:ext>
            </a:extLst>
          </p:cNvPr>
          <p:cNvSpPr txBox="1"/>
          <p:nvPr/>
        </p:nvSpPr>
        <p:spPr>
          <a:xfrm>
            <a:off x="540656" y="2801772"/>
            <a:ext cx="896529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 Have people accompany him/Bring them along?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D2901-1BA1-EE65-C49D-283DB0B29BA9}"/>
              </a:ext>
            </a:extLst>
          </p:cNvPr>
          <p:cNvSpPr txBox="1"/>
          <p:nvPr/>
        </p:nvSpPr>
        <p:spPr>
          <a:xfrm>
            <a:off x="540656" y="5075161"/>
            <a:ext cx="5143500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 Send people with a task?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55384-95FF-C99B-B9F8-974185B5DDBB}"/>
              </a:ext>
            </a:extLst>
          </p:cNvPr>
          <p:cNvSpPr txBox="1"/>
          <p:nvPr/>
        </p:nvSpPr>
        <p:spPr>
          <a:xfrm>
            <a:off x="342820" y="396401"/>
            <a:ext cx="11525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with your table group . . . 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031A5-D05E-EB4C-EBAF-C5D43C8546E5}"/>
              </a:ext>
            </a:extLst>
          </p:cNvPr>
          <p:cNvSpPr txBox="1"/>
          <p:nvPr/>
        </p:nvSpPr>
        <p:spPr>
          <a:xfrm>
            <a:off x="419100" y="1203257"/>
            <a:ext cx="100965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the passages.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Decide in which category to put each passage.  Did Paul . . .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91A9C-1AF6-64D7-1029-9A644A6E96BF}"/>
              </a:ext>
            </a:extLst>
          </p:cNvPr>
          <p:cNvSpPr txBox="1"/>
          <p:nvPr/>
        </p:nvSpPr>
        <p:spPr>
          <a:xfrm>
            <a:off x="540656" y="3937841"/>
            <a:ext cx="896529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 Give us an example of the process—OTJ training?</a:t>
            </a:r>
          </a:p>
        </p:txBody>
      </p:sp>
    </p:spTree>
    <p:extLst>
      <p:ext uri="{BB962C8B-B14F-4D97-AF65-F5344CB8AC3E}">
        <p14:creationId xmlns:p14="http://schemas.microsoft.com/office/powerpoint/2010/main" val="8059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D7B5E-6B7B-8C8C-A81C-8B4AB302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DD7C93-D3EA-F79C-1B17-294C8B456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06" t="7056" r="38709" b="65460"/>
          <a:stretch>
            <a:fillRect/>
          </a:stretch>
        </p:blipFill>
        <p:spPr>
          <a:xfrm>
            <a:off x="11184294" y="2099671"/>
            <a:ext cx="1007706" cy="887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988FE4-4BD1-7A28-8AF0-6EA5BADF4F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58" r="11550"/>
          <a:stretch>
            <a:fillRect/>
          </a:stretch>
        </p:blipFill>
        <p:spPr>
          <a:xfrm>
            <a:off x="9121205" y="2990850"/>
            <a:ext cx="3070795" cy="3867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3814B1-8A7A-D6D5-11DC-7A4289BB4DC0}"/>
              </a:ext>
            </a:extLst>
          </p:cNvPr>
          <p:cNvSpPr txBox="1"/>
          <p:nvPr/>
        </p:nvSpPr>
        <p:spPr>
          <a:xfrm>
            <a:off x="266540" y="277676"/>
            <a:ext cx="4855805" cy="1240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people accompany him/Bring them along?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D2555-B97E-DE71-6840-5AC550E50AD1}"/>
              </a:ext>
            </a:extLst>
          </p:cNvPr>
          <p:cNvSpPr txBox="1"/>
          <p:nvPr/>
        </p:nvSpPr>
        <p:spPr>
          <a:xfrm>
            <a:off x="5469256" y="277676"/>
            <a:ext cx="6570344" cy="1240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us an example of the process—on-the-job training?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48538-5C3D-4E98-5B89-0CEC88F35430}"/>
              </a:ext>
            </a:extLst>
          </p:cNvPr>
          <p:cNvSpPr txBox="1"/>
          <p:nvPr/>
        </p:nvSpPr>
        <p:spPr>
          <a:xfrm>
            <a:off x="266541" y="3608628"/>
            <a:ext cx="5143500" cy="64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 people with a task?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AEA90-C072-562B-5446-0CBA155CFED2}"/>
              </a:ext>
            </a:extLst>
          </p:cNvPr>
          <p:cNvSpPr txBox="1"/>
          <p:nvPr/>
        </p:nvSpPr>
        <p:spPr>
          <a:xfrm>
            <a:off x="419099" y="1814397"/>
            <a:ext cx="4410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13:5; 15:40;    16:1-3; 20:4-6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0F7D2-A7DB-CE22-23E5-4E3D5FBED00C}"/>
              </a:ext>
            </a:extLst>
          </p:cNvPr>
          <p:cNvSpPr txBox="1"/>
          <p:nvPr/>
        </p:nvSpPr>
        <p:spPr>
          <a:xfrm>
            <a:off x="5410040" y="1814396"/>
            <a:ext cx="63628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18:1-3; 18-24; 19:1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A71B9-9892-65EC-8131-CE17076644B9}"/>
              </a:ext>
            </a:extLst>
          </p:cNvPr>
          <p:cNvSpPr txBox="1"/>
          <p:nvPr/>
        </p:nvSpPr>
        <p:spPr>
          <a:xfrm>
            <a:off x="5410040" y="2483983"/>
            <a:ext cx="54865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Rom. 16:3-5; Phil. 2:19-30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Col. 4:10-15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6CA078-A02E-57FD-61C6-5F51F64B6BE5}"/>
              </a:ext>
            </a:extLst>
          </p:cNvPr>
          <p:cNvSpPr txBox="1"/>
          <p:nvPr/>
        </p:nvSpPr>
        <p:spPr>
          <a:xfrm>
            <a:off x="419100" y="4571921"/>
            <a:ext cx="50501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Cor. 4:17-18; 16:10-12; Col. 4:7-9; Eph. 6:21-22;    1 Thess. 3:1-5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307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15490-7F04-2315-B759-7248B0CE6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B1D55A-FE50-33DF-8938-42F4E300F6A6}"/>
              </a:ext>
            </a:extLst>
          </p:cNvPr>
          <p:cNvSpPr txBox="1"/>
          <p:nvPr/>
        </p:nvSpPr>
        <p:spPr>
          <a:xfrm>
            <a:off x="371475" y="1595292"/>
            <a:ext cx="11277600" cy="226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you delegate, </a:t>
            </a:r>
            <a:r>
              <a:rPr lang="en-US" sz="40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 necessary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delegated task.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62E864-E435-9299-ADCC-3AF19A78B5C2}"/>
              </a:ext>
            </a:extLst>
          </p:cNvPr>
          <p:cNvGrpSpPr/>
          <p:nvPr/>
        </p:nvGrpSpPr>
        <p:grpSpPr>
          <a:xfrm>
            <a:off x="7619844" y="-2913"/>
            <a:ext cx="4572155" cy="6860913"/>
            <a:chOff x="7619844" y="-2913"/>
            <a:chExt cx="4572155" cy="68609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5A122D6-271F-7FC6-EC2E-704E163E7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475465" y="1141466"/>
              <a:ext cx="6860913" cy="457215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D6AABF-58FD-9E4A-FF74-DAE543717BAE}"/>
                </a:ext>
              </a:extLst>
            </p:cNvPr>
            <p:cNvSpPr txBox="1"/>
            <p:nvPr/>
          </p:nvSpPr>
          <p:spPr>
            <a:xfrm>
              <a:off x="8840498" y="6495099"/>
              <a:ext cx="2135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pixabay.com</a:t>
              </a:r>
              <a:endParaRPr lang="en-US" sz="16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599D4B-9116-EAD0-45E6-327AA5141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66" t="35118" r="37555" b="35407"/>
          <a:stretch>
            <a:fillRect/>
          </a:stretch>
        </p:blipFill>
        <p:spPr>
          <a:xfrm>
            <a:off x="467211" y="643569"/>
            <a:ext cx="1138335" cy="9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7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1C94E-3D2B-3A76-5BA0-2BE737CA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BD7D2-BE7D-F821-F34E-0A1CB338E761}"/>
              </a:ext>
            </a:extLst>
          </p:cNvPr>
          <p:cNvSpPr txBox="1"/>
          <p:nvPr/>
        </p:nvSpPr>
        <p:spPr>
          <a:xfrm>
            <a:off x="516961" y="281030"/>
            <a:ext cx="8552089" cy="18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you read these passages, notice how Paul worked with his people, treating them as sons, so that they would do the same.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C3100-D168-10C1-7ED5-017C54DE3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87397" y="2953397"/>
            <a:ext cx="4686256" cy="312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7A550-F6F0-D794-4C46-17C19E755D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66" t="35118" r="37555" b="35407"/>
          <a:stretch>
            <a:fillRect/>
          </a:stretch>
        </p:blipFill>
        <p:spPr>
          <a:xfrm>
            <a:off x="11053665" y="1220021"/>
            <a:ext cx="1138335" cy="951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ED68DD-434F-0BFD-76DC-72FF45E0E2E4}"/>
              </a:ext>
            </a:extLst>
          </p:cNvPr>
          <p:cNvSpPr txBox="1"/>
          <p:nvPr/>
        </p:nvSpPr>
        <p:spPr>
          <a:xfrm>
            <a:off x="516961" y="2820519"/>
            <a:ext cx="7500677" cy="2403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2 Timothy 3:10-14 passage, 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see how Timothy and Titus 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learned what they needed through 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on-the-job experience.</a:t>
            </a:r>
          </a:p>
        </p:txBody>
      </p:sp>
    </p:spTree>
    <p:extLst>
      <p:ext uri="{BB962C8B-B14F-4D97-AF65-F5344CB8AC3E}">
        <p14:creationId xmlns:p14="http://schemas.microsoft.com/office/powerpoint/2010/main" val="3437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591B-614C-C99E-D9D6-20F75416C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BFF1C8-DE0F-7613-834C-C12084C150A2}"/>
              </a:ext>
            </a:extLst>
          </p:cNvPr>
          <p:cNvSpPr txBox="1"/>
          <p:nvPr/>
        </p:nvSpPr>
        <p:spPr>
          <a:xfrm>
            <a:off x="266541" y="277676"/>
            <a:ext cx="1024156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D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your assigned passages and tell how . . 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F3CF1-7D70-F9FF-BCB0-6619DC6DF1F1}"/>
              </a:ext>
            </a:extLst>
          </p:cNvPr>
          <p:cNvSpPr txBox="1"/>
          <p:nvPr/>
        </p:nvSpPr>
        <p:spPr>
          <a:xfrm>
            <a:off x="266541" y="1088438"/>
            <a:ext cx="10241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Paul’s men were equipped through their on-the-job training.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2E302-1BD7-A357-F9A1-DE7E95037E47}"/>
              </a:ext>
            </a:extLst>
          </p:cNvPr>
          <p:cNvSpPr txBox="1"/>
          <p:nvPr/>
        </p:nvSpPr>
        <p:spPr>
          <a:xfrm>
            <a:off x="266541" y="1907810"/>
            <a:ext cx="5486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 2:2 with 1 Tim 1:2-7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6190B-2685-AC54-279A-BC7FFBD339D3}"/>
              </a:ext>
            </a:extLst>
          </p:cNvPr>
          <p:cNvSpPr txBox="1"/>
          <p:nvPr/>
        </p:nvSpPr>
        <p:spPr>
          <a:xfrm>
            <a:off x="266540" y="2657598"/>
            <a:ext cx="5486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 1:2-3 with 2:1-2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83FFF-96E6-0BEE-B37D-2ED9FEE7B4AF}"/>
              </a:ext>
            </a:extLst>
          </p:cNvPr>
          <p:cNvSpPr txBox="1"/>
          <p:nvPr/>
        </p:nvSpPr>
        <p:spPr>
          <a:xfrm>
            <a:off x="266539" y="4495526"/>
            <a:ext cx="8623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gave special equipment for special tasks.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9E418-D4AE-3B9B-BE24-120051267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80433" y="2953394"/>
            <a:ext cx="4686256" cy="3122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BE451-8E10-9680-6D82-9EDF1E345F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66" t="35118" r="37555" b="35407"/>
          <a:stretch>
            <a:fillRect/>
          </a:stretch>
        </p:blipFill>
        <p:spPr>
          <a:xfrm>
            <a:off x="11021715" y="1221493"/>
            <a:ext cx="1138335" cy="9517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AA2781-D96F-2E76-0875-890870EC61C0}"/>
              </a:ext>
            </a:extLst>
          </p:cNvPr>
          <p:cNvSpPr txBox="1"/>
          <p:nvPr/>
        </p:nvSpPr>
        <p:spPr>
          <a:xfrm>
            <a:off x="266539" y="3407386"/>
            <a:ext cx="5486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1:4; 2 Tim 3:10-17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8E5F46-B0ED-FE20-35DD-E5DD0528DBD5}"/>
              </a:ext>
            </a:extLst>
          </p:cNvPr>
          <p:cNvSpPr txBox="1"/>
          <p:nvPr/>
        </p:nvSpPr>
        <p:spPr>
          <a:xfrm>
            <a:off x="266541" y="5357098"/>
            <a:ext cx="4095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Tim 1:3-4 w/ Chapter 3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6BA085-AA31-70F8-D200-24A62C066753}"/>
              </a:ext>
            </a:extLst>
          </p:cNvPr>
          <p:cNvSpPr txBox="1"/>
          <p:nvPr/>
        </p:nvSpPr>
        <p:spPr>
          <a:xfrm>
            <a:off x="266539" y="6106886"/>
            <a:ext cx="5486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1:5-6; 2:1 with 2:15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13588A-C0D3-8E18-B42E-DD10B35B90E8}"/>
              </a:ext>
            </a:extLst>
          </p:cNvPr>
          <p:cNvSpPr txBox="1"/>
          <p:nvPr/>
        </p:nvSpPr>
        <p:spPr>
          <a:xfrm>
            <a:off x="4654788" y="5322306"/>
            <a:ext cx="4095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(All of 1 &amp; 2 Timothy)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6924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7FCEF-2D12-D4D9-D330-675831B03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C2735C-8D2E-5F27-10AE-90747B0461AF}"/>
              </a:ext>
            </a:extLst>
          </p:cNvPr>
          <p:cNvSpPr txBox="1"/>
          <p:nvPr/>
        </p:nvSpPr>
        <p:spPr>
          <a:xfrm>
            <a:off x="371475" y="1740693"/>
            <a:ext cx="11277600" cy="226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people (and other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resources) </a:t>
            </a:r>
            <a:r>
              <a:rPr lang="en-US" sz="40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creatively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40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extensively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9FD2FB-868C-F97F-B983-540B989D7134}"/>
              </a:ext>
            </a:extLst>
          </p:cNvPr>
          <p:cNvGrpSpPr/>
          <p:nvPr/>
        </p:nvGrpSpPr>
        <p:grpSpPr>
          <a:xfrm>
            <a:off x="6052386" y="-3584"/>
            <a:ext cx="6140917" cy="6858000"/>
            <a:chOff x="6052386" y="5941"/>
            <a:chExt cx="6140917" cy="6858000"/>
          </a:xfrm>
        </p:grpSpPr>
        <p:pic>
          <p:nvPicPr>
            <p:cNvPr id="1026" name="Picture 2" descr="Creative Images - Free Download on Freepik">
              <a:extLst>
                <a:ext uri="{FF2B5EF4-FFF2-40B4-BE49-F238E27FC236}">
                  <a16:creationId xmlns:a16="http://schemas.microsoft.com/office/drawing/2014/main" id="{03A417DC-914A-C43D-743C-0AC1EF575C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8" r="20243"/>
            <a:stretch>
              <a:fillRect/>
            </a:stretch>
          </p:blipFill>
          <p:spPr bwMode="auto">
            <a:xfrm>
              <a:off x="6052386" y="5941"/>
              <a:ext cx="614091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C703F3-9087-2244-9A6F-FE77E3B69A50}"/>
                </a:ext>
              </a:extLst>
            </p:cNvPr>
            <p:cNvSpPr txBox="1"/>
            <p:nvPr/>
          </p:nvSpPr>
          <p:spPr>
            <a:xfrm>
              <a:off x="10031123" y="6495099"/>
              <a:ext cx="2135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freepik.com</a:t>
              </a:r>
              <a:endParaRPr lang="en-US" sz="16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FE1BD7-BB12-9590-5D6B-B5D31520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273" t="64583" r="37165" b="4230"/>
          <a:stretch>
            <a:fillRect/>
          </a:stretch>
        </p:blipFill>
        <p:spPr>
          <a:xfrm>
            <a:off x="457200" y="578237"/>
            <a:ext cx="1045029" cy="10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11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7865D-A575-A52D-6A21-A5D0FF258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0906E1-8169-4DD4-C73B-2E46249FF076}"/>
              </a:ext>
            </a:extLst>
          </p:cNvPr>
          <p:cNvSpPr txBox="1"/>
          <p:nvPr/>
        </p:nvSpPr>
        <p:spPr>
          <a:xfrm>
            <a:off x="457200" y="100293"/>
            <a:ext cx="11734800" cy="18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Earlier, we saw how Paul had people with him, sent them on ahead, or back to a former work. Many of those verses would apply here as well. But notice a few more examples here.</a:t>
            </a:r>
          </a:p>
        </p:txBody>
      </p:sp>
      <p:pic>
        <p:nvPicPr>
          <p:cNvPr id="2" name="Picture 2" descr="Creative Images - Free Download on Freepik">
            <a:extLst>
              <a:ext uri="{FF2B5EF4-FFF2-40B4-BE49-F238E27FC236}">
                <a16:creationId xmlns:a16="http://schemas.microsoft.com/office/drawing/2014/main" id="{72E7E917-51A3-EA75-4B26-227783C36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r="20243"/>
          <a:stretch>
            <a:fillRect/>
          </a:stretch>
        </p:blipFill>
        <p:spPr bwMode="auto">
          <a:xfrm>
            <a:off x="8305800" y="2512964"/>
            <a:ext cx="3887503" cy="43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4BF39-49A2-289B-226E-863C499DC34E}"/>
              </a:ext>
            </a:extLst>
          </p:cNvPr>
          <p:cNvSpPr txBox="1"/>
          <p:nvPr/>
        </p:nvSpPr>
        <p:spPr>
          <a:xfrm>
            <a:off x="457200" y="2513460"/>
            <a:ext cx="7848600" cy="18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Acts 19:22. 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Paul do with two of his helpers and why?</a:t>
            </a:r>
          </a:p>
        </p:txBody>
      </p:sp>
    </p:spTree>
    <p:extLst>
      <p:ext uri="{BB962C8B-B14F-4D97-AF65-F5344CB8AC3E}">
        <p14:creationId xmlns:p14="http://schemas.microsoft.com/office/powerpoint/2010/main" val="86078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D1130-FDFB-8C94-6C8C-C693311E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A0BF06-4677-C768-2CD5-9CE18B5F2725}"/>
              </a:ext>
            </a:extLst>
          </p:cNvPr>
          <p:cNvSpPr txBox="1"/>
          <p:nvPr/>
        </p:nvSpPr>
        <p:spPr>
          <a:xfrm>
            <a:off x="457200" y="100293"/>
            <a:ext cx="11734800" cy="5672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2 Timothy 1:15-18.</a:t>
            </a:r>
          </a:p>
          <a:p>
            <a:pPr>
              <a:lnSpc>
                <a:spcPct val="120000"/>
              </a:lnSpc>
            </a:pP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insights from this passage?</a:t>
            </a:r>
          </a:p>
          <a:p>
            <a:pPr>
              <a:lnSpc>
                <a:spcPct val="120000"/>
              </a:lnSpc>
            </a:pPr>
            <a:endParaRPr lang="en-US" sz="1600" b="1" dirty="0">
              <a:solidFill>
                <a:srgbClr val="15DB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fact that many had deserted Paul indicates that many were there at one time.</a:t>
            </a:r>
          </a:p>
          <a:p>
            <a:pPr>
              <a:lnSpc>
                <a:spcPct val="120000"/>
              </a:lnSpc>
            </a:pPr>
            <a:endParaRPr lang="en-US" sz="3200" b="1" dirty="0">
              <a:solidFill>
                <a:srgbClr val="15DB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needed refreshing and he allowed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of his people to do that for him.</a:t>
            </a:r>
          </a:p>
          <a:p>
            <a:pPr>
              <a:lnSpc>
                <a:spcPct val="120000"/>
              </a:lnSpc>
            </a:pPr>
            <a:endParaRPr lang="en-US" sz="1600" b="1" dirty="0">
              <a:solidFill>
                <a:srgbClr val="15DB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Onesiphorus helped in so many ways!</a:t>
            </a:r>
          </a:p>
        </p:txBody>
      </p:sp>
      <p:pic>
        <p:nvPicPr>
          <p:cNvPr id="2" name="Picture 2" descr="Creative Images - Free Download on Freepik">
            <a:extLst>
              <a:ext uri="{FF2B5EF4-FFF2-40B4-BE49-F238E27FC236}">
                <a16:creationId xmlns:a16="http://schemas.microsoft.com/office/drawing/2014/main" id="{38632E68-3003-6A92-945B-01123453B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r="20243"/>
          <a:stretch>
            <a:fillRect/>
          </a:stretch>
        </p:blipFill>
        <p:spPr bwMode="auto">
          <a:xfrm>
            <a:off x="8305800" y="2512964"/>
            <a:ext cx="3887503" cy="43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6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19911-C628-85DD-A227-57BEC0216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B3D0183F-9668-6982-89D4-E4B00D79A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pen Bible Wallpapers - Top Free Open Bible Backgrounds - WallpaperAccess">
            <a:extLst>
              <a:ext uri="{FF2B5EF4-FFF2-40B4-BE49-F238E27FC236}">
                <a16:creationId xmlns:a16="http://schemas.microsoft.com/office/drawing/2014/main" id="{E5DA939F-CAD4-D2E1-B5EC-5FA796E17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5" b="4735"/>
          <a:stretch>
            <a:fillRect/>
          </a:stretch>
        </p:blipFill>
        <p:spPr bwMode="auto">
          <a:xfrm>
            <a:off x="20" y="1016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A46FA6-6C5B-6295-94B6-DF45773FF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71" y="1857827"/>
            <a:ext cx="10546386" cy="32329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this mind among yourselves, which is yours in Christ Jesus, who, though he was in the form of God, did not count equality with God a thing to be grasped, But emptied Himself, by taking the form of a servant, being born in the likeness of men.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01F8E-60CB-8942-1506-95D05BA1C808}"/>
              </a:ext>
            </a:extLst>
          </p:cNvPr>
          <p:cNvSpPr txBox="1"/>
          <p:nvPr/>
        </p:nvSpPr>
        <p:spPr>
          <a:xfrm>
            <a:off x="1524000" y="5648479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Philippians 2:5-7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(ESV)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07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B4B8E-13CE-99B9-4F6E-4F5255BF8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985D91-DBBC-3171-CE30-63DBE56CEAE2}"/>
              </a:ext>
            </a:extLst>
          </p:cNvPr>
          <p:cNvSpPr txBox="1"/>
          <p:nvPr/>
        </p:nvSpPr>
        <p:spPr>
          <a:xfrm>
            <a:off x="457200" y="100293"/>
            <a:ext cx="11734800" cy="386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your passage . . .</a:t>
            </a:r>
          </a:p>
          <a:p>
            <a:pPr>
              <a:lnSpc>
                <a:spcPct val="120000"/>
              </a:lnSpc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 Timothy 4:9-13, 19-20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Titus 3:12-15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 and draw a graph indicating all the 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movement of people in your passage.</a:t>
            </a:r>
          </a:p>
        </p:txBody>
      </p:sp>
      <p:pic>
        <p:nvPicPr>
          <p:cNvPr id="2" name="Picture 2" descr="Creative Images - Free Download on Freepik">
            <a:extLst>
              <a:ext uri="{FF2B5EF4-FFF2-40B4-BE49-F238E27FC236}">
                <a16:creationId xmlns:a16="http://schemas.microsoft.com/office/drawing/2014/main" id="{0AFA4338-DC35-7B3A-D3A2-F101BC45F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r="20243"/>
          <a:stretch>
            <a:fillRect/>
          </a:stretch>
        </p:blipFill>
        <p:spPr bwMode="auto">
          <a:xfrm>
            <a:off x="8305800" y="2512964"/>
            <a:ext cx="3887503" cy="43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6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E4018-F2CF-2E0B-7D7D-C7FC6885D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3C2C13-51AF-F4F1-6CF9-F20ABB10981D}"/>
              </a:ext>
            </a:extLst>
          </p:cNvPr>
          <p:cNvSpPr txBox="1"/>
          <p:nvPr/>
        </p:nvSpPr>
        <p:spPr>
          <a:xfrm>
            <a:off x="457200" y="100293"/>
            <a:ext cx="11734800" cy="40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are you doing?</a:t>
            </a:r>
          </a:p>
          <a:p>
            <a:pPr>
              <a:lnSpc>
                <a:spcPct val="120000"/>
              </a:lnSpc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using people like Paul did?</a:t>
            </a:r>
          </a:p>
          <a:p>
            <a:pPr>
              <a:lnSpc>
                <a:spcPct val="120000"/>
              </a:lnSpc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training them to do the same?</a:t>
            </a:r>
          </a:p>
          <a:p>
            <a:pPr>
              <a:lnSpc>
                <a:spcPct val="120000"/>
              </a:lnSpc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could you </a:t>
            </a: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do </a:t>
            </a:r>
            <a:r>
              <a:rPr lang="en-US" sz="3200" b="1" dirty="0">
                <a:solidFill>
                  <a:srgbClr val="15D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this week?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3200" b="1" dirty="0">
              <a:solidFill>
                <a:srgbClr val="15DB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reative Images - Free Download on Freepik">
            <a:extLst>
              <a:ext uri="{FF2B5EF4-FFF2-40B4-BE49-F238E27FC236}">
                <a16:creationId xmlns:a16="http://schemas.microsoft.com/office/drawing/2014/main" id="{0E8A8E08-2B20-904A-5A04-E6E4F1A39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r="20243"/>
          <a:stretch>
            <a:fillRect/>
          </a:stretch>
        </p:blipFill>
        <p:spPr bwMode="auto">
          <a:xfrm>
            <a:off x="9277815" y="3598482"/>
            <a:ext cx="2915488" cy="32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25CB7-48F2-6C3B-7C1F-B9D589460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04063" y="4138575"/>
            <a:ext cx="3259518" cy="2172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3276AB-41FC-9461-CEA7-2F795B9980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58" r="11550"/>
          <a:stretch>
            <a:fillRect/>
          </a:stretch>
        </p:blipFill>
        <p:spPr>
          <a:xfrm>
            <a:off x="4386" y="3602066"/>
            <a:ext cx="2585445" cy="32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etworking: o que é e qual a importância para sua carreira">
            <a:extLst>
              <a:ext uri="{FF2B5EF4-FFF2-40B4-BE49-F238E27FC236}">
                <a16:creationId xmlns:a16="http://schemas.microsoft.com/office/drawing/2014/main" id="{1E6CC7F1-D15C-B2DE-AB1F-A2D10DC97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90" y="0"/>
            <a:ext cx="10269682" cy="68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CA1B14-ABB3-2525-AE14-8C608F922DC7}"/>
              </a:ext>
            </a:extLst>
          </p:cNvPr>
          <p:cNvGrpSpPr/>
          <p:nvPr/>
        </p:nvGrpSpPr>
        <p:grpSpPr>
          <a:xfrm>
            <a:off x="-2509984" y="-288576"/>
            <a:ext cx="6939813" cy="7565456"/>
            <a:chOff x="-2509984" y="-288576"/>
            <a:chExt cx="6939813" cy="756545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EA9C690-817D-91C0-4E2E-E0500B3A2DAF}"/>
                </a:ext>
              </a:extLst>
            </p:cNvPr>
            <p:cNvSpPr/>
            <p:nvPr/>
          </p:nvSpPr>
          <p:spPr>
            <a:xfrm>
              <a:off x="-2509984" y="-288576"/>
              <a:ext cx="6939813" cy="7565456"/>
            </a:xfrm>
            <a:prstGeom prst="ellipse">
              <a:avLst/>
            </a:prstGeom>
            <a:solidFill>
              <a:srgbClr val="3545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233B67-0F60-EEA9-F34A-8BE4FD95803D}"/>
                </a:ext>
              </a:extLst>
            </p:cNvPr>
            <p:cNvSpPr txBox="1"/>
            <p:nvPr/>
          </p:nvSpPr>
          <p:spPr>
            <a:xfrm>
              <a:off x="371093" y="1062993"/>
              <a:ext cx="3685091" cy="486231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Get up and stand with two others (groups of three ) . . .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Which of these three Mentalize principles do you want to work  on this week?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Share and pray for each other before you leave.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1AE2013-3C33-E512-5D88-7CA678976469}"/>
              </a:ext>
            </a:extLst>
          </p:cNvPr>
          <p:cNvSpPr txBox="1"/>
          <p:nvPr/>
        </p:nvSpPr>
        <p:spPr>
          <a:xfrm>
            <a:off x="5120479" y="6511324"/>
            <a:ext cx="21355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Unicesumar.edu.br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33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107B1-C8E5-B0BD-5526-0D1E4D86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489" y="0"/>
            <a:ext cx="9543022" cy="685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EF18E1-095A-D632-3203-8B31AA4104C9}"/>
              </a:ext>
            </a:extLst>
          </p:cNvPr>
          <p:cNvSpPr txBox="1"/>
          <p:nvPr/>
        </p:nvSpPr>
        <p:spPr>
          <a:xfrm>
            <a:off x="1003610" y="-77213"/>
            <a:ext cx="10326029" cy="6217087"/>
          </a:xfrm>
          <a:prstGeom prst="rect">
            <a:avLst/>
          </a:prstGeom>
          <a:solidFill>
            <a:schemeClr val="bg1">
              <a:alpha val="18000"/>
            </a:schemeClr>
          </a:solidFill>
        </p:spPr>
        <p:txBody>
          <a:bodyPr wrap="square">
            <a:spAutoFit/>
          </a:bodyPr>
          <a:lstStyle/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1400" dirty="0"/>
          </a:p>
          <a:p>
            <a:r>
              <a:rPr lang="en-US" sz="3600" dirty="0"/>
              <a:t>“And being found in human form, he humbled himself by becoming obedient to the point of death, even death on a cross. Therefore, God has highly exalted him and bestowed on him the name that is above every name.”		           </a:t>
            </a:r>
            <a:r>
              <a:rPr lang="en-US" sz="2800" dirty="0"/>
              <a:t>Philippians 2:8-9 </a:t>
            </a:r>
            <a:r>
              <a:rPr lang="en-US" sz="2400" dirty="0"/>
              <a:t>(ESV)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7296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92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5C02C-B0CF-8CCC-8CC1-9F9D543B5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75724068 m">
            <a:extLst>
              <a:ext uri="{FF2B5EF4-FFF2-40B4-BE49-F238E27FC236}">
                <a16:creationId xmlns:a16="http://schemas.microsoft.com/office/drawing/2014/main" id="{BF0280CF-9540-31A4-8943-5CA7BE502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0"/>
            <a:ext cx="6286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259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BA28C-90D1-5D7E-AFF4-9DEF20428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DE241E-4D4E-23C3-D499-2017A36DB7C2}"/>
              </a:ext>
            </a:extLst>
          </p:cNvPr>
          <p:cNvSpPr txBox="1"/>
          <p:nvPr/>
        </p:nvSpPr>
        <p:spPr>
          <a:xfrm>
            <a:off x="262210" y="134961"/>
            <a:ext cx="6849790" cy="5189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 around the room in dyads, </a:t>
            </a:r>
          </a:p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trying to find the words which will </a:t>
            </a:r>
          </a:p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each principle.</a:t>
            </a: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find a word, make sure  you leave it how you found it!</a:t>
            </a: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dyad finished w/all the correct answers wins a prize!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BC4EE-AF16-6AB1-CC3A-051D606A9421}"/>
              </a:ext>
            </a:extLst>
          </p:cNvPr>
          <p:cNvSpPr txBox="1"/>
          <p:nvPr/>
        </p:nvSpPr>
        <p:spPr>
          <a:xfrm>
            <a:off x="123946" y="5469261"/>
            <a:ext cx="6647543" cy="131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b="1" i="1" dirty="0">
                <a:solidFill>
                  <a:srgbClr val="81DC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this mind be in you which was also in Christ Jesus.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F4955-462A-1D5F-0FF4-CCBAF402E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1321">
            <a:off x="7013161" y="221930"/>
            <a:ext cx="4915346" cy="6481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52F900-C805-A572-2471-0856497BE28B}"/>
              </a:ext>
            </a:extLst>
          </p:cNvPr>
          <p:cNvSpPr txBox="1"/>
          <p:nvPr/>
        </p:nvSpPr>
        <p:spPr>
          <a:xfrm rot="359194">
            <a:off x="10372027" y="817084"/>
            <a:ext cx="1305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vital 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5F2BE-AF0D-0976-75E5-63E38EF5EAA0}"/>
              </a:ext>
            </a:extLst>
          </p:cNvPr>
          <p:cNvSpPr txBox="1"/>
          <p:nvPr/>
        </p:nvSpPr>
        <p:spPr>
          <a:xfrm rot="344137">
            <a:off x="7644511" y="1653915"/>
            <a:ext cx="2651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Encourage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0D4E9-0ED6-B299-984F-8332C2786F7D}"/>
              </a:ext>
            </a:extLst>
          </p:cNvPr>
          <p:cNvSpPr txBox="1"/>
          <p:nvPr/>
        </p:nvSpPr>
        <p:spPr>
          <a:xfrm rot="279651">
            <a:off x="7777861" y="2675620"/>
            <a:ext cx="2651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Pray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16338-AE08-728A-6CA6-6583E6289395}"/>
              </a:ext>
            </a:extLst>
          </p:cNvPr>
          <p:cNvSpPr txBox="1"/>
          <p:nvPr/>
        </p:nvSpPr>
        <p:spPr>
          <a:xfrm rot="279651">
            <a:off x="8145176" y="3711832"/>
            <a:ext cx="2651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caring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4B844-E504-FBF9-30C3-F9F86B0375E8}"/>
              </a:ext>
            </a:extLst>
          </p:cNvPr>
          <p:cNvSpPr txBox="1"/>
          <p:nvPr/>
        </p:nvSpPr>
        <p:spPr>
          <a:xfrm rot="412901">
            <a:off x="7663561" y="5027271"/>
            <a:ext cx="2651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priority 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1BC2B-99F9-50BC-A893-A7DB94E5ADF1}"/>
              </a:ext>
            </a:extLst>
          </p:cNvPr>
          <p:cNvSpPr txBox="1"/>
          <p:nvPr/>
        </p:nvSpPr>
        <p:spPr>
          <a:xfrm rot="357940">
            <a:off x="7492111" y="6263508"/>
            <a:ext cx="2651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example </a:t>
            </a:r>
            <a:endParaRPr lang="en-US" sz="2400" dirty="0"/>
          </a:p>
        </p:txBody>
      </p:sp>
      <p:pic>
        <p:nvPicPr>
          <p:cNvPr id="2" name="And Can it Be">
            <a:hlinkClick r:id="" action="ppaction://media"/>
            <a:extLst>
              <a:ext uri="{FF2B5EF4-FFF2-40B4-BE49-F238E27FC236}">
                <a16:creationId xmlns:a16="http://schemas.microsoft.com/office/drawing/2014/main" id="{27512BD0-FE0A-F6C2-30DB-3B5093383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156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3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13CF5-B578-B306-15F5-EE763E920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24084C-7379-89C7-C92B-F2E0E6388E35}"/>
              </a:ext>
            </a:extLst>
          </p:cNvPr>
          <p:cNvSpPr txBox="1"/>
          <p:nvPr/>
        </p:nvSpPr>
        <p:spPr>
          <a:xfrm>
            <a:off x="0" y="137895"/>
            <a:ext cx="11982450" cy="152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20 Principles from Paul’s Life and Ministry can be divided into 4 Categories of . .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956B5-D2C7-1C60-A248-EB76D5DA6AD3}"/>
              </a:ext>
            </a:extLst>
          </p:cNvPr>
          <p:cNvSpPr txBox="1"/>
          <p:nvPr/>
        </p:nvSpPr>
        <p:spPr>
          <a:xfrm>
            <a:off x="0" y="2197501"/>
            <a:ext cx="79205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Discipleship Eyes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7712F47-A64F-958E-1026-C4743B2E4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7778" r="41412" b="58889"/>
          <a:stretch/>
        </p:blipFill>
        <p:spPr>
          <a:xfrm>
            <a:off x="7802707" y="1905000"/>
            <a:ext cx="4277869" cy="1636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D85CF-5FE0-A3F1-46BA-2279EDF36A0A}"/>
              </a:ext>
            </a:extLst>
          </p:cNvPr>
          <p:cNvSpPr txBox="1"/>
          <p:nvPr/>
        </p:nvSpPr>
        <p:spPr>
          <a:xfrm>
            <a:off x="769401" y="3471959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</a:t>
            </a:r>
            <a:r>
              <a:rPr lang="en-US" sz="4400" b="1" u="sng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23C93-8AB2-A620-7FC2-D2E39F9411EE}"/>
              </a:ext>
            </a:extLst>
          </p:cNvPr>
          <p:cNvSpPr txBox="1"/>
          <p:nvPr/>
        </p:nvSpPr>
        <p:spPr>
          <a:xfrm>
            <a:off x="3095625" y="4106221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</a:t>
            </a:r>
            <a:r>
              <a:rPr lang="en-US" sz="4400" b="1" u="sng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95C94C-6B72-F632-4D7D-3CF2F97A3ECE}"/>
              </a:ext>
            </a:extLst>
          </p:cNvPr>
          <p:cNvSpPr txBox="1"/>
          <p:nvPr/>
        </p:nvSpPr>
        <p:spPr>
          <a:xfrm>
            <a:off x="5421849" y="4740483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</a:t>
            </a:r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29BFAF-B8DF-FE2A-568D-9A10B80AD69D}"/>
              </a:ext>
            </a:extLst>
          </p:cNvPr>
          <p:cNvSpPr txBox="1"/>
          <p:nvPr/>
        </p:nvSpPr>
        <p:spPr>
          <a:xfrm>
            <a:off x="7920553" y="5374745"/>
            <a:ext cx="319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B686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</a:t>
            </a:r>
            <a:r>
              <a:rPr lang="en-US" sz="4400" b="1" u="sng" dirty="0">
                <a:solidFill>
                  <a:srgbClr val="B686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</a:t>
            </a:r>
          </a:p>
        </p:txBody>
      </p:sp>
    </p:spTree>
    <p:extLst>
      <p:ext uri="{BB962C8B-B14F-4D97-AF65-F5344CB8AC3E}">
        <p14:creationId xmlns:p14="http://schemas.microsoft.com/office/powerpoint/2010/main" val="2996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24E13-BC13-12A3-1787-1D5242432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8E78FF-F71F-7C5A-CD0C-B05DF73A4643}"/>
              </a:ext>
            </a:extLst>
          </p:cNvPr>
          <p:cNvSpPr txBox="1"/>
          <p:nvPr/>
        </p:nvSpPr>
        <p:spPr>
          <a:xfrm>
            <a:off x="3422626" y="0"/>
            <a:ext cx="5469299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		    Disagree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87C250-044A-E27F-F99E-A7227861A739}"/>
              </a:ext>
            </a:extLst>
          </p:cNvPr>
          <p:cNvGrpSpPr/>
          <p:nvPr/>
        </p:nvGrpSpPr>
        <p:grpSpPr>
          <a:xfrm>
            <a:off x="2297477" y="2567110"/>
            <a:ext cx="7719598" cy="4362769"/>
            <a:chOff x="4472402" y="2519264"/>
            <a:chExt cx="7719598" cy="43627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1FF6DC-12B2-236B-A8C6-D193444CE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2402" y="2519264"/>
              <a:ext cx="7719598" cy="43254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FA1C6F-8FAF-3C20-3F2A-1E1462476847}"/>
                </a:ext>
              </a:extLst>
            </p:cNvPr>
            <p:cNvSpPr txBox="1"/>
            <p:nvPr/>
          </p:nvSpPr>
          <p:spPr>
            <a:xfrm>
              <a:off x="9736215" y="6543479"/>
              <a:ext cx="2135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vecteezy.com</a:t>
              </a:r>
              <a:endParaRPr lang="en-US" sz="1600" dirty="0"/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821615CD-BAAF-5A6E-52AF-5DF1FE3E50BC}"/>
              </a:ext>
            </a:extLst>
          </p:cNvPr>
          <p:cNvSpPr/>
          <p:nvPr/>
        </p:nvSpPr>
        <p:spPr>
          <a:xfrm>
            <a:off x="9130051" y="88524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46A882D-075A-507D-AD07-0F7F13C811DF}"/>
              </a:ext>
            </a:extLst>
          </p:cNvPr>
          <p:cNvSpPr/>
          <p:nvPr/>
        </p:nvSpPr>
        <p:spPr>
          <a:xfrm flipH="1">
            <a:off x="1414985" y="106325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BD44A-C94A-CA74-B5F0-4CF0A6B675B6}"/>
              </a:ext>
            </a:extLst>
          </p:cNvPr>
          <p:cNvSpPr txBox="1"/>
          <p:nvPr/>
        </p:nvSpPr>
        <p:spPr>
          <a:xfrm>
            <a:off x="864781" y="1174518"/>
            <a:ext cx="104624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Mobilization of servants is not as important </a:t>
            </a:r>
          </a:p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as the mentalizing of saints.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3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520A2-A4CA-7D3D-44DF-5565E4878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91492B-743B-1A9F-1042-847F51D890F2}"/>
              </a:ext>
            </a:extLst>
          </p:cNvPr>
          <p:cNvSpPr txBox="1"/>
          <p:nvPr/>
        </p:nvSpPr>
        <p:spPr>
          <a:xfrm>
            <a:off x="3375000" y="0"/>
            <a:ext cx="5469299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		    Disagree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62D0E7-249E-FC19-C03E-3C519424A036}"/>
              </a:ext>
            </a:extLst>
          </p:cNvPr>
          <p:cNvGrpSpPr/>
          <p:nvPr/>
        </p:nvGrpSpPr>
        <p:grpSpPr>
          <a:xfrm>
            <a:off x="2287952" y="2567110"/>
            <a:ext cx="7719598" cy="4362769"/>
            <a:chOff x="4472402" y="2519264"/>
            <a:chExt cx="7719598" cy="43627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C3FE23D-DA94-98F7-8D3F-61EF0C52E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2402" y="2519264"/>
              <a:ext cx="7719598" cy="43254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B9C4C4-80D4-F3FD-88B0-0FF20D15104C}"/>
                </a:ext>
              </a:extLst>
            </p:cNvPr>
            <p:cNvSpPr txBox="1"/>
            <p:nvPr/>
          </p:nvSpPr>
          <p:spPr>
            <a:xfrm>
              <a:off x="9879090" y="6543479"/>
              <a:ext cx="2135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vecteezy.com</a:t>
              </a:r>
              <a:endParaRPr lang="en-US" sz="1600" dirty="0"/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89945A80-0B86-BC32-1693-D7E8D0683451}"/>
              </a:ext>
            </a:extLst>
          </p:cNvPr>
          <p:cNvSpPr/>
          <p:nvPr/>
        </p:nvSpPr>
        <p:spPr>
          <a:xfrm>
            <a:off x="9120526" y="88524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933362C-564F-D635-CACF-E27D4F409526}"/>
              </a:ext>
            </a:extLst>
          </p:cNvPr>
          <p:cNvSpPr/>
          <p:nvPr/>
        </p:nvSpPr>
        <p:spPr>
          <a:xfrm flipH="1">
            <a:off x="1414985" y="106325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B600A-85F6-4054-7DAE-59BE6C81EADB}"/>
              </a:ext>
            </a:extLst>
          </p:cNvPr>
          <p:cNvSpPr txBox="1"/>
          <p:nvPr/>
        </p:nvSpPr>
        <p:spPr>
          <a:xfrm>
            <a:off x="878432" y="1192319"/>
            <a:ext cx="104624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Mobilization comes after leaders are taught and are maximized for ministry.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2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D8D1E-E60C-F414-9D4D-1CD34B025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D5D446-6DDB-6CF0-1298-DA38EC943400}"/>
              </a:ext>
            </a:extLst>
          </p:cNvPr>
          <p:cNvSpPr txBox="1"/>
          <p:nvPr/>
        </p:nvSpPr>
        <p:spPr>
          <a:xfrm>
            <a:off x="3422627" y="13289"/>
            <a:ext cx="5469299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		    Disagree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CC7917-0A6C-A1CA-4D7A-C748A7F41F75}"/>
              </a:ext>
            </a:extLst>
          </p:cNvPr>
          <p:cNvGrpSpPr/>
          <p:nvPr/>
        </p:nvGrpSpPr>
        <p:grpSpPr>
          <a:xfrm>
            <a:off x="2249852" y="2567110"/>
            <a:ext cx="7719598" cy="4362769"/>
            <a:chOff x="4472402" y="2519264"/>
            <a:chExt cx="7719598" cy="43627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4E74157-7A54-491B-1E3B-EE1FA6B5C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2402" y="2519264"/>
              <a:ext cx="7719598" cy="43254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7E7996B-0337-C46D-9E2F-56EB339F254F}"/>
                </a:ext>
              </a:extLst>
            </p:cNvPr>
            <p:cNvSpPr txBox="1"/>
            <p:nvPr/>
          </p:nvSpPr>
          <p:spPr>
            <a:xfrm>
              <a:off x="9879090" y="6543479"/>
              <a:ext cx="2135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vecteezy.com</a:t>
              </a:r>
              <a:endParaRPr lang="en-US" sz="1600" dirty="0"/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5909C4F7-14C1-1921-5889-5E5A6B3133B2}"/>
              </a:ext>
            </a:extLst>
          </p:cNvPr>
          <p:cNvSpPr/>
          <p:nvPr/>
        </p:nvSpPr>
        <p:spPr>
          <a:xfrm>
            <a:off x="9120526" y="88524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8B48BDE-AC93-8B3B-285F-C4BC3A0D5DFE}"/>
              </a:ext>
            </a:extLst>
          </p:cNvPr>
          <p:cNvSpPr/>
          <p:nvPr/>
        </p:nvSpPr>
        <p:spPr>
          <a:xfrm flipH="1">
            <a:off x="1414985" y="106325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1858F-B63F-BF4E-94D4-3ACEC7B869AE}"/>
              </a:ext>
            </a:extLst>
          </p:cNvPr>
          <p:cNvSpPr txBox="1"/>
          <p:nvPr/>
        </p:nvSpPr>
        <p:spPr>
          <a:xfrm>
            <a:off x="795635" y="1145801"/>
            <a:ext cx="104624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Mobilizing servants is sending people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to the mission field.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41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27315-41A6-5B3A-F82D-42A4FD7D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76B15D-E6A6-ED67-F456-A3145E53DDCC}"/>
              </a:ext>
            </a:extLst>
          </p:cNvPr>
          <p:cNvSpPr txBox="1"/>
          <p:nvPr/>
        </p:nvSpPr>
        <p:spPr>
          <a:xfrm>
            <a:off x="3422627" y="13289"/>
            <a:ext cx="5469299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		    Disagree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4F22AD-380D-A3A5-0CB8-E9469F237118}"/>
              </a:ext>
            </a:extLst>
          </p:cNvPr>
          <p:cNvGrpSpPr/>
          <p:nvPr/>
        </p:nvGrpSpPr>
        <p:grpSpPr>
          <a:xfrm>
            <a:off x="2240327" y="2567110"/>
            <a:ext cx="7719598" cy="4362769"/>
            <a:chOff x="4472402" y="2519264"/>
            <a:chExt cx="7719598" cy="43627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58FFA2-E709-E2C6-C070-7851E60BD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2402" y="2519264"/>
              <a:ext cx="7719598" cy="43254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D6F7C50-5E7F-0AFD-A844-5FDB19E50DB9}"/>
                </a:ext>
              </a:extLst>
            </p:cNvPr>
            <p:cNvSpPr txBox="1"/>
            <p:nvPr/>
          </p:nvSpPr>
          <p:spPr>
            <a:xfrm>
              <a:off x="9879090" y="6543479"/>
              <a:ext cx="2135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vecteezy.com</a:t>
              </a:r>
              <a:endParaRPr lang="en-US" sz="1600" dirty="0"/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B1842E6-CB5F-116D-705A-FD74AE1C3FDD}"/>
              </a:ext>
            </a:extLst>
          </p:cNvPr>
          <p:cNvSpPr/>
          <p:nvPr/>
        </p:nvSpPr>
        <p:spPr>
          <a:xfrm>
            <a:off x="9120526" y="88524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46F85A1-0CC8-0578-B649-3190E1199142}"/>
              </a:ext>
            </a:extLst>
          </p:cNvPr>
          <p:cNvSpPr/>
          <p:nvPr/>
        </p:nvSpPr>
        <p:spPr>
          <a:xfrm flipH="1">
            <a:off x="1414985" y="106325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9733CB-AE4F-C476-80C9-B37EDA5E9A8B}"/>
              </a:ext>
            </a:extLst>
          </p:cNvPr>
          <p:cNvSpPr txBox="1"/>
          <p:nvPr/>
        </p:nvSpPr>
        <p:spPr>
          <a:xfrm>
            <a:off x="864781" y="1145801"/>
            <a:ext cx="104624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We should get people mobilized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and then equip them for the task.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4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22C22-1CE0-96D7-AC40-ACA63D4E8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52C849-5CBF-E318-52DC-0761E445808D}"/>
              </a:ext>
            </a:extLst>
          </p:cNvPr>
          <p:cNvSpPr txBox="1"/>
          <p:nvPr/>
        </p:nvSpPr>
        <p:spPr>
          <a:xfrm>
            <a:off x="3422627" y="13289"/>
            <a:ext cx="5469299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		    Disagree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611D5F-E5CA-DE37-BA3A-1645F9B64FF5}"/>
              </a:ext>
            </a:extLst>
          </p:cNvPr>
          <p:cNvGrpSpPr/>
          <p:nvPr/>
        </p:nvGrpSpPr>
        <p:grpSpPr>
          <a:xfrm>
            <a:off x="2240327" y="2567110"/>
            <a:ext cx="7719598" cy="4362769"/>
            <a:chOff x="4472402" y="2519264"/>
            <a:chExt cx="7719598" cy="43627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9E0603-CFD3-5DCF-7B51-4811A779F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2402" y="2519264"/>
              <a:ext cx="7719598" cy="43254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2822F3D-9360-C78F-C008-0AB736D99092}"/>
                </a:ext>
              </a:extLst>
            </p:cNvPr>
            <p:cNvSpPr txBox="1"/>
            <p:nvPr/>
          </p:nvSpPr>
          <p:spPr>
            <a:xfrm>
              <a:off x="9879090" y="6543479"/>
              <a:ext cx="2135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vecteezy.com</a:t>
              </a:r>
              <a:endParaRPr lang="en-US" sz="1600" dirty="0"/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DDA28C3D-819F-C8E1-8F47-49B6AC8FED0F}"/>
              </a:ext>
            </a:extLst>
          </p:cNvPr>
          <p:cNvSpPr/>
          <p:nvPr/>
        </p:nvSpPr>
        <p:spPr>
          <a:xfrm>
            <a:off x="9120526" y="88524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6089BB8-2EC4-C944-158A-CB586221B838}"/>
              </a:ext>
            </a:extLst>
          </p:cNvPr>
          <p:cNvSpPr/>
          <p:nvPr/>
        </p:nvSpPr>
        <p:spPr>
          <a:xfrm flipH="1">
            <a:off x="1414985" y="106325"/>
            <a:ext cx="1642188" cy="788421"/>
          </a:xfrm>
          <a:prstGeom prst="rightArrow">
            <a:avLst/>
          </a:prstGeom>
          <a:solidFill>
            <a:srgbClr val="DB7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DF520-EEC7-9695-DA6A-DF0CA9880294}"/>
              </a:ext>
            </a:extLst>
          </p:cNvPr>
          <p:cNvSpPr txBox="1"/>
          <p:nvPr/>
        </p:nvSpPr>
        <p:spPr>
          <a:xfrm>
            <a:off x="864781" y="1174518"/>
            <a:ext cx="104624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Care should be taken not to mobilize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too many people all at once.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9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a6dcaa-c685-4162-bf8d-9106957bcf2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269CAC561E845B19B1BF528306EBE" ma:contentTypeVersion="15" ma:contentTypeDescription="Create a new document." ma:contentTypeScope="" ma:versionID="1edd4f5a0e56c648145b6d2d03483e38">
  <xsd:schema xmlns:xsd="http://www.w3.org/2001/XMLSchema" xmlns:xs="http://www.w3.org/2001/XMLSchema" xmlns:p="http://schemas.microsoft.com/office/2006/metadata/properties" xmlns:ns2="b1a6dcaa-c685-4162-bf8d-9106957bcf2f" xmlns:ns3="1e8db885-a360-449f-a5ff-12e3b15834d5" targetNamespace="http://schemas.microsoft.com/office/2006/metadata/properties" ma:root="true" ma:fieldsID="eb34acfc7ee8049915d562a528cdc72c" ns2:_="" ns3:_="">
    <xsd:import namespace="b1a6dcaa-c685-4162-bf8d-9106957bcf2f"/>
    <xsd:import namespace="1e8db885-a360-449f-a5ff-12e3b15834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6dcaa-c685-4162-bf8d-9106957bc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db885-a360-449f-a5ff-12e3b15834d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9E1B26-531A-48CF-9AA7-CF538186AC5A}">
  <ds:schemaRefs>
    <ds:schemaRef ds:uri="http://schemas.microsoft.com/office/2006/metadata/properties"/>
    <ds:schemaRef ds:uri="http://schemas.microsoft.com/office/infopath/2007/PartnerControls"/>
    <ds:schemaRef ds:uri="b1a6dcaa-c685-4162-bf8d-9106957bcf2f"/>
  </ds:schemaRefs>
</ds:datastoreItem>
</file>

<file path=customXml/itemProps2.xml><?xml version="1.0" encoding="utf-8"?>
<ds:datastoreItem xmlns:ds="http://schemas.openxmlformats.org/officeDocument/2006/customXml" ds:itemID="{F9479E13-DAAE-439E-B267-3AB872CB84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19D95A-6E01-4A9C-80A9-8B8D9D0EE5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a6dcaa-c685-4162-bf8d-9106957bcf2f"/>
    <ds:schemaRef ds:uri="1e8db885-a360-449f-a5ff-12e3b15834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6168</TotalTime>
  <Words>853</Words>
  <Application>Microsoft Office PowerPoint</Application>
  <PresentationFormat>Widescreen</PresentationFormat>
  <Paragraphs>131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Montserrat</vt:lpstr>
      <vt:lpstr>Office Theme</vt:lpstr>
      <vt:lpstr>PowerPoint Presentation</vt:lpstr>
      <vt:lpstr>Have this mind among yourselves, which is yours in Christ Jesus, who, though he was in the form of God, did not count equality with God a thing to be grasped, But emptied Himself, by taking the form of a servant, being born in the likeness of men.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 Thomas</dc:creator>
  <cp:lastModifiedBy>Jean Brown</cp:lastModifiedBy>
  <cp:revision>74</cp:revision>
  <dcterms:created xsi:type="dcterms:W3CDTF">2024-05-20T15:02:04Z</dcterms:created>
  <dcterms:modified xsi:type="dcterms:W3CDTF">2026-02-04T17:01:37Z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0x010100960269CAC561E845B19B1BF528306EBE</vt:lpwstr>
  </property>
  <property fmtid="{D5CDD505-2E9C-101B-9397-08002B2CF9AE}" pid="3" name="MediaServiceImageTags">
    <vt:lpwstr/>
  </property>
</Properties>
</file>