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2"/>
  </p:notesMasterIdLst>
  <p:sldIdLst>
    <p:sldId id="882" r:id="rId5"/>
    <p:sldId id="886" r:id="rId6"/>
    <p:sldId id="937" r:id="rId7"/>
    <p:sldId id="966" r:id="rId8"/>
    <p:sldId id="967" r:id="rId9"/>
    <p:sldId id="968" r:id="rId10"/>
    <p:sldId id="969" r:id="rId11"/>
    <p:sldId id="958" r:id="rId12"/>
    <p:sldId id="903" r:id="rId13"/>
    <p:sldId id="939" r:id="rId14"/>
    <p:sldId id="952" r:id="rId15"/>
    <p:sldId id="957" r:id="rId16"/>
    <p:sldId id="963" r:id="rId17"/>
    <p:sldId id="961" r:id="rId18"/>
    <p:sldId id="962" r:id="rId19"/>
    <p:sldId id="949" r:id="rId20"/>
    <p:sldId id="951" r:id="rId21"/>
    <p:sldId id="964" r:id="rId22"/>
    <p:sldId id="950" r:id="rId23"/>
    <p:sldId id="954" r:id="rId24"/>
    <p:sldId id="965" r:id="rId25"/>
    <p:sldId id="891" r:id="rId26"/>
    <p:sldId id="955" r:id="rId27"/>
    <p:sldId id="960" r:id="rId28"/>
    <p:sldId id="956" r:id="rId29"/>
    <p:sldId id="819" r:id="rId30"/>
    <p:sldId id="97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DBCA"/>
    <a:srgbClr val="4C6F98"/>
    <a:srgbClr val="4F729D"/>
    <a:srgbClr val="607EA6"/>
    <a:srgbClr val="35454D"/>
    <a:srgbClr val="DB7F00"/>
    <a:srgbClr val="D37602"/>
    <a:srgbClr val="91E1F8"/>
    <a:srgbClr val="DED6C3"/>
    <a:srgbClr val="3D3F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ECC289-DCF9-4F54-A41B-2E857D6D5679}" v="118" dt="2026-01-30T18:05:24.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60"/>
  </p:normalViewPr>
  <p:slideViewPr>
    <p:cSldViewPr snapToGrid="0">
      <p:cViewPr varScale="1">
        <p:scale>
          <a:sx n="117" d="100"/>
          <a:sy n="117" d="100"/>
        </p:scale>
        <p:origin x="360" y="114"/>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 Brown" userId="0d553e0b-7de6-44b1-a5c2-115d1ad30799" providerId="ADAL" clId="{3BC13318-69C7-46ED-BB35-6B1842D1FADF}"/>
    <pc:docChg chg="undo custSel delSld modSld">
      <pc:chgData name="Jean Brown" userId="0d553e0b-7de6-44b1-a5c2-115d1ad30799" providerId="ADAL" clId="{3BC13318-69C7-46ED-BB35-6B1842D1FADF}" dt="2026-01-30T18:05:24.147" v="188" actId="20577"/>
      <pc:docMkLst>
        <pc:docMk/>
      </pc:docMkLst>
      <pc:sldChg chg="modSp mod">
        <pc:chgData name="Jean Brown" userId="0d553e0b-7de6-44b1-a5c2-115d1ad30799" providerId="ADAL" clId="{3BC13318-69C7-46ED-BB35-6B1842D1FADF}" dt="2026-01-29T16:35:01.918" v="187" actId="313"/>
        <pc:sldMkLst>
          <pc:docMk/>
          <pc:sldMk cId="3877296975" sldId="819"/>
        </pc:sldMkLst>
        <pc:spChg chg="mod">
          <ac:chgData name="Jean Brown" userId="0d553e0b-7de6-44b1-a5c2-115d1ad30799" providerId="ADAL" clId="{3BC13318-69C7-46ED-BB35-6B1842D1FADF}" dt="2026-01-29T16:35:01.918" v="187" actId="313"/>
          <ac:spMkLst>
            <pc:docMk/>
            <pc:sldMk cId="3877296975" sldId="819"/>
            <ac:spMk id="4" creationId="{55EF18E1-095A-D632-3203-8B31AA4104C9}"/>
          </ac:spMkLst>
        </pc:spChg>
      </pc:sldChg>
      <pc:sldChg chg="del">
        <pc:chgData name="Jean Brown" userId="0d553e0b-7de6-44b1-a5c2-115d1ad30799" providerId="ADAL" clId="{3BC13318-69C7-46ED-BB35-6B1842D1FADF}" dt="2026-01-29T16:17:45.965" v="165" actId="2696"/>
        <pc:sldMkLst>
          <pc:docMk/>
          <pc:sldMk cId="763377203" sldId="876"/>
        </pc:sldMkLst>
      </pc:sldChg>
      <pc:sldChg chg="addSp delSp modSp mod">
        <pc:chgData name="Jean Brown" userId="0d553e0b-7de6-44b1-a5c2-115d1ad30799" providerId="ADAL" clId="{3BC13318-69C7-46ED-BB35-6B1842D1FADF}" dt="2026-01-28T19:41:15.281" v="27" actId="1036"/>
        <pc:sldMkLst>
          <pc:docMk/>
          <pc:sldMk cId="211163625" sldId="882"/>
        </pc:sldMkLst>
        <pc:picChg chg="add mod">
          <ac:chgData name="Jean Brown" userId="0d553e0b-7de6-44b1-a5c2-115d1ad30799" providerId="ADAL" clId="{3BC13318-69C7-46ED-BB35-6B1842D1FADF}" dt="2026-01-28T19:41:15.281" v="27" actId="1036"/>
          <ac:picMkLst>
            <pc:docMk/>
            <pc:sldMk cId="211163625" sldId="882"/>
            <ac:picMk id="3" creationId="{94C97A52-9B00-DE2B-1462-AF745EB8F545}"/>
          </ac:picMkLst>
        </pc:picChg>
      </pc:sldChg>
      <pc:sldChg chg="modSp mod">
        <pc:chgData name="Jean Brown" userId="0d553e0b-7de6-44b1-a5c2-115d1ad30799" providerId="ADAL" clId="{3BC13318-69C7-46ED-BB35-6B1842D1FADF}" dt="2026-01-29T15:55:27.290" v="161" actId="20577"/>
        <pc:sldMkLst>
          <pc:docMk/>
          <pc:sldMk cId="343700708" sldId="951"/>
        </pc:sldMkLst>
        <pc:spChg chg="mod">
          <ac:chgData name="Jean Brown" userId="0d553e0b-7de6-44b1-a5c2-115d1ad30799" providerId="ADAL" clId="{3BC13318-69C7-46ED-BB35-6B1842D1FADF}" dt="2026-01-29T15:55:27.290" v="161" actId="20577"/>
          <ac:spMkLst>
            <pc:docMk/>
            <pc:sldMk cId="343700708" sldId="951"/>
            <ac:spMk id="4" creationId="{C96BD7D2-BE7D-F821-F34E-0A1CB338E761}"/>
          </ac:spMkLst>
        </pc:spChg>
      </pc:sldChg>
      <pc:sldChg chg="modSp mod">
        <pc:chgData name="Jean Brown" userId="0d553e0b-7de6-44b1-a5c2-115d1ad30799" providerId="ADAL" clId="{3BC13318-69C7-46ED-BB35-6B1842D1FADF}" dt="2026-01-29T16:03:48.582" v="163" actId="20577"/>
        <pc:sldMkLst>
          <pc:docMk/>
          <pc:sldMk cId="860789405" sldId="954"/>
        </pc:sldMkLst>
        <pc:spChg chg="mod">
          <ac:chgData name="Jean Brown" userId="0d553e0b-7de6-44b1-a5c2-115d1ad30799" providerId="ADAL" clId="{3BC13318-69C7-46ED-BB35-6B1842D1FADF}" dt="2026-01-29T16:03:48.582" v="163" actId="20577"/>
          <ac:spMkLst>
            <pc:docMk/>
            <pc:sldMk cId="860789405" sldId="954"/>
            <ac:spMk id="4" creationId="{870906E1-8169-4DD4-C73B-2E46249FF076}"/>
          </ac:spMkLst>
        </pc:spChg>
      </pc:sldChg>
      <pc:sldChg chg="modSp mod">
        <pc:chgData name="Jean Brown" userId="0d553e0b-7de6-44b1-a5c2-115d1ad30799" providerId="ADAL" clId="{3BC13318-69C7-46ED-BB35-6B1842D1FADF}" dt="2026-01-29T14:42:26.753" v="79" actId="1076"/>
        <pc:sldMkLst>
          <pc:docMk/>
          <pc:sldMk cId="523073867" sldId="957"/>
        </pc:sldMkLst>
        <pc:spChg chg="mod">
          <ac:chgData name="Jean Brown" userId="0d553e0b-7de6-44b1-a5c2-115d1ad30799" providerId="ADAL" clId="{3BC13318-69C7-46ED-BB35-6B1842D1FADF}" dt="2026-01-29T14:23:34.678" v="34" actId="20577"/>
          <ac:spMkLst>
            <pc:docMk/>
            <pc:sldMk cId="523073867" sldId="957"/>
            <ac:spMk id="7" creationId="{0140F7D2-A7DB-CE22-23E5-4E3D5FBED00C}"/>
          </ac:spMkLst>
        </pc:spChg>
        <pc:spChg chg="mod">
          <ac:chgData name="Jean Brown" userId="0d553e0b-7de6-44b1-a5c2-115d1ad30799" providerId="ADAL" clId="{3BC13318-69C7-46ED-BB35-6B1842D1FADF}" dt="2026-01-29T14:22:35.547" v="29" actId="20577"/>
          <ac:spMkLst>
            <pc:docMk/>
            <pc:sldMk cId="523073867" sldId="957"/>
            <ac:spMk id="8" creationId="{0E3814B1-8A7A-D6D5-11DC-7A4289BB4DC0}"/>
          </ac:spMkLst>
        </pc:spChg>
        <pc:spChg chg="mod">
          <ac:chgData name="Jean Brown" userId="0d553e0b-7de6-44b1-a5c2-115d1ad30799" providerId="ADAL" clId="{3BC13318-69C7-46ED-BB35-6B1842D1FADF}" dt="2026-01-29T14:34:43.479" v="38" actId="20577"/>
          <ac:spMkLst>
            <pc:docMk/>
            <pc:sldMk cId="523073867" sldId="957"/>
            <ac:spMk id="10" creationId="{D1748538-5C3D-4E98-5B89-0CEC88F35430}"/>
          </ac:spMkLst>
        </pc:spChg>
        <pc:picChg chg="mod">
          <ac:chgData name="Jean Brown" userId="0d553e0b-7de6-44b1-a5c2-115d1ad30799" providerId="ADAL" clId="{3BC13318-69C7-46ED-BB35-6B1842D1FADF}" dt="2026-01-29T14:42:26.753" v="79" actId="1076"/>
          <ac:picMkLst>
            <pc:docMk/>
            <pc:sldMk cId="523073867" sldId="957"/>
            <ac:picMk id="4" creationId="{5EC03C6F-66CC-97D0-5229-0B61687331A1}"/>
          </ac:picMkLst>
        </pc:picChg>
      </pc:sldChg>
      <pc:sldChg chg="modSp">
        <pc:chgData name="Jean Brown" userId="0d553e0b-7de6-44b1-a5c2-115d1ad30799" providerId="ADAL" clId="{3BC13318-69C7-46ED-BB35-6B1842D1FADF}" dt="2026-01-30T18:05:24.147" v="188" actId="20577"/>
        <pc:sldMkLst>
          <pc:docMk/>
          <pc:sldMk cId="4093980651" sldId="961"/>
        </pc:sldMkLst>
        <pc:spChg chg="mod">
          <ac:chgData name="Jean Brown" userId="0d553e0b-7de6-44b1-a5c2-115d1ad30799" providerId="ADAL" clId="{3BC13318-69C7-46ED-BB35-6B1842D1FADF}" dt="2026-01-30T18:05:24.147" v="188" actId="20577"/>
          <ac:spMkLst>
            <pc:docMk/>
            <pc:sldMk cId="4093980651" sldId="961"/>
            <ac:spMk id="10" creationId="{6E02C1CB-9836-74B0-1FFB-5B5EF0838E7A}"/>
          </ac:spMkLst>
        </pc:spChg>
      </pc:sldChg>
      <pc:sldChg chg="modSp mod">
        <pc:chgData name="Jean Brown" userId="0d553e0b-7de6-44b1-a5c2-115d1ad30799" providerId="ADAL" clId="{3BC13318-69C7-46ED-BB35-6B1842D1FADF}" dt="2026-01-29T14:44:46.119" v="142" actId="1035"/>
        <pc:sldMkLst>
          <pc:docMk/>
          <pc:sldMk cId="3502498998" sldId="963"/>
        </pc:sldMkLst>
        <pc:spChg chg="mod">
          <ac:chgData name="Jean Brown" userId="0d553e0b-7de6-44b1-a5c2-115d1ad30799" providerId="ADAL" clId="{3BC13318-69C7-46ED-BB35-6B1842D1FADF}" dt="2026-01-29T14:44:46.119" v="142" actId="1035"/>
          <ac:spMkLst>
            <pc:docMk/>
            <pc:sldMk cId="3502498998" sldId="963"/>
            <ac:spMk id="10" creationId="{B990D5B4-ACC3-F6E1-283F-3FF13BCCAEB4}"/>
          </ac:spMkLst>
        </pc:spChg>
        <pc:picChg chg="mod">
          <ac:chgData name="Jean Brown" userId="0d553e0b-7de6-44b1-a5c2-115d1ad30799" providerId="ADAL" clId="{3BC13318-69C7-46ED-BB35-6B1842D1FADF}" dt="2026-01-29T14:43:32.244" v="122" actId="1035"/>
          <ac:picMkLst>
            <pc:docMk/>
            <pc:sldMk cId="3502498998" sldId="963"/>
            <ac:picMk id="4" creationId="{08D77A51-A2AF-29B3-B597-615C64BAB078}"/>
          </ac:picMkLst>
        </pc:picChg>
      </pc:sldChg>
      <pc:sldChg chg="modSp mod">
        <pc:chgData name="Jean Brown" userId="0d553e0b-7de6-44b1-a5c2-115d1ad30799" providerId="ADAL" clId="{3BC13318-69C7-46ED-BB35-6B1842D1FADF}" dt="2026-01-29T15:59:02.319" v="162" actId="14100"/>
        <pc:sldMkLst>
          <pc:docMk/>
          <pc:sldMk cId="3440931943" sldId="964"/>
        </pc:sldMkLst>
        <pc:grpChg chg="mod">
          <ac:chgData name="Jean Brown" userId="0d553e0b-7de6-44b1-a5c2-115d1ad30799" providerId="ADAL" clId="{3BC13318-69C7-46ED-BB35-6B1842D1FADF}" dt="2026-01-29T15:59:02.319" v="162" actId="14100"/>
          <ac:grpSpMkLst>
            <pc:docMk/>
            <pc:sldMk cId="3440931943" sldId="964"/>
            <ac:grpSpMk id="2" creationId="{A6D7F792-51A0-076B-A7E0-F994990DBEFE}"/>
          </ac:grpSpMkLst>
        </pc:grpChg>
      </pc:sldChg>
      <pc:sldChg chg="modSp mod">
        <pc:chgData name="Jean Brown" userId="0d553e0b-7de6-44b1-a5c2-115d1ad30799" providerId="ADAL" clId="{3BC13318-69C7-46ED-BB35-6B1842D1FADF}" dt="2026-01-29T16:05:22.634" v="164" actId="27107"/>
        <pc:sldMkLst>
          <pc:docMk/>
          <pc:sldMk cId="2595528337" sldId="965"/>
        </pc:sldMkLst>
        <pc:spChg chg="mod">
          <ac:chgData name="Jean Brown" userId="0d553e0b-7de6-44b1-a5c2-115d1ad30799" providerId="ADAL" clId="{3BC13318-69C7-46ED-BB35-6B1842D1FADF}" dt="2026-01-29T16:05:22.634" v="164" actId="27107"/>
          <ac:spMkLst>
            <pc:docMk/>
            <pc:sldMk cId="2595528337" sldId="965"/>
            <ac:spMk id="4" creationId="{91B750BF-B499-E4EF-BB47-F7BA003AFFD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CC903-8318-4B3B-A3AF-5CF83F63DFE4}" type="datetimeFigureOut">
              <a:rPr lang="en-US" smtClean="0"/>
              <a:t>1/30/2026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21E73-4BC7-4B5B-8BB7-F9CFBDBE5AA7}" type="slidenum">
              <a:rPr lang="en-US" smtClean="0"/>
              <a:t>‹#›</a:t>
            </a:fld>
            <a:endParaRPr lang="en-US"/>
          </a:p>
        </p:txBody>
      </p:sp>
    </p:spTree>
    <p:extLst>
      <p:ext uri="{BB962C8B-B14F-4D97-AF65-F5344CB8AC3E}">
        <p14:creationId xmlns:p14="http://schemas.microsoft.com/office/powerpoint/2010/main" val="193686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21E73-4BC7-4B5B-8BB7-F9CFBDBE5AA7}" type="slidenum">
              <a:rPr lang="en-US" smtClean="0"/>
              <a:t>12</a:t>
            </a:fld>
            <a:endParaRPr lang="en-US"/>
          </a:p>
        </p:txBody>
      </p:sp>
    </p:spTree>
    <p:extLst>
      <p:ext uri="{BB962C8B-B14F-4D97-AF65-F5344CB8AC3E}">
        <p14:creationId xmlns:p14="http://schemas.microsoft.com/office/powerpoint/2010/main" val="2312535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A21E73-4BC7-4B5B-8BB7-F9CFBDBE5AA7}" type="slidenum">
              <a:rPr lang="en-US" smtClean="0"/>
              <a:t>13</a:t>
            </a:fld>
            <a:endParaRPr lang="en-US"/>
          </a:p>
        </p:txBody>
      </p:sp>
    </p:spTree>
    <p:extLst>
      <p:ext uri="{BB962C8B-B14F-4D97-AF65-F5344CB8AC3E}">
        <p14:creationId xmlns:p14="http://schemas.microsoft.com/office/powerpoint/2010/main" val="1286552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3035-7C99-CD24-A93C-236ED134A4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4DB539-6498-3E32-0A04-3FD79773C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AD12F8-42E1-29F8-48C2-578D43B72334}"/>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5" name="Footer Placeholder 4">
            <a:extLst>
              <a:ext uri="{FF2B5EF4-FFF2-40B4-BE49-F238E27FC236}">
                <a16:creationId xmlns:a16="http://schemas.microsoft.com/office/drawing/2014/main" id="{E58ED49B-882C-0866-B803-2E5D9A052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0AA91-820B-25F2-8DBF-2D640A8A1C8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57046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64D5-BBE2-868A-F6F8-55F597E9A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F7043-E120-820A-DACE-DC1D58144E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6AF51-722C-0E14-6106-EF1758C9F68E}"/>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5" name="Footer Placeholder 4">
            <a:extLst>
              <a:ext uri="{FF2B5EF4-FFF2-40B4-BE49-F238E27FC236}">
                <a16:creationId xmlns:a16="http://schemas.microsoft.com/office/drawing/2014/main" id="{29A8127E-E168-7830-2127-0B2FFDE0F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A1AA2-D000-95BF-24D1-3E998C608BA3}"/>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329478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BB47C6-4C58-E99F-CA6B-E2A8BF4F0F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BD8AC-08CB-0156-8C75-9398027A95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81B88-1690-810E-2984-97F7DCEB7D3E}"/>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5" name="Footer Placeholder 4">
            <a:extLst>
              <a:ext uri="{FF2B5EF4-FFF2-40B4-BE49-F238E27FC236}">
                <a16:creationId xmlns:a16="http://schemas.microsoft.com/office/drawing/2014/main" id="{DB916BE1-B7E4-0FF5-35C0-8B1D574D6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62D68-11F3-6185-A5BC-66AD1A2E5288}"/>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12349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9003-DDF1-97A5-28A8-140984C49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981CD1-E694-B416-3035-A446E12CA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7A634-1DD1-0B39-91D8-113EE5798621}"/>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5" name="Footer Placeholder 4">
            <a:extLst>
              <a:ext uri="{FF2B5EF4-FFF2-40B4-BE49-F238E27FC236}">
                <a16:creationId xmlns:a16="http://schemas.microsoft.com/office/drawing/2014/main" id="{74AAED5F-71B9-6009-9168-9E726A836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F5FD2-37FB-A339-DEB0-4B3EBC5FF612}"/>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55732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E00F-4ABA-AA40-998D-9F9BD88BB1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A450F0-16B2-24CD-ACA5-9E1660A083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02F7E9-53BF-88A0-3A9C-A8639017FA70}"/>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5" name="Footer Placeholder 4">
            <a:extLst>
              <a:ext uri="{FF2B5EF4-FFF2-40B4-BE49-F238E27FC236}">
                <a16:creationId xmlns:a16="http://schemas.microsoft.com/office/drawing/2014/main" id="{BDE226F7-1EAC-6B2D-D873-61C788CFA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3FC22-ECAE-09FB-396F-C68CCC4629EA}"/>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63524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5468-A64A-ADCC-E7F9-78CF9E1FC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7C502F-FCB5-61F8-B4B6-5E700F851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75F0B6-3310-D96C-7187-C42BA3B7DA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46508-E86E-EF2C-645B-EBB21A5D16AF}"/>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6" name="Footer Placeholder 5">
            <a:extLst>
              <a:ext uri="{FF2B5EF4-FFF2-40B4-BE49-F238E27FC236}">
                <a16:creationId xmlns:a16="http://schemas.microsoft.com/office/drawing/2014/main" id="{5C992BAF-D91E-EC50-0B06-3856F5CE8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34F01-4CE5-4513-3FFA-5900F218AC7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38052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C645-17F7-FDC3-B559-2E4C95FDB6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DD5A8E-82CE-D86C-F521-2AA0966D9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F22CCC-803E-FC15-9724-794CAD4D8C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32066C-287F-7D47-9EF4-DA205E8454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434ADE-60DE-E25F-9032-45BFA853EA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19EB3-60FC-9EA3-248B-87A96E479770}"/>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8" name="Footer Placeholder 7">
            <a:extLst>
              <a:ext uri="{FF2B5EF4-FFF2-40B4-BE49-F238E27FC236}">
                <a16:creationId xmlns:a16="http://schemas.microsoft.com/office/drawing/2014/main" id="{D17E98FA-5D40-1953-B207-45411C0B3F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A5B27C-1CD6-14E0-E5DB-A366B42C1AA4}"/>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48760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4C393-08C1-C8BF-F823-61FCE8EE0D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B8BDD3-E1AE-29E4-A8FA-E9FB459CAB7F}"/>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4" name="Footer Placeholder 3">
            <a:extLst>
              <a:ext uri="{FF2B5EF4-FFF2-40B4-BE49-F238E27FC236}">
                <a16:creationId xmlns:a16="http://schemas.microsoft.com/office/drawing/2014/main" id="{10EB44B4-BE48-0D09-04EB-A83CE27EF5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D614CA-B0B4-10AF-FA6A-F48BB25F9985}"/>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42038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F4DFFD-FF1C-3690-997B-1FE584D8CEA8}"/>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3" name="Footer Placeholder 2">
            <a:extLst>
              <a:ext uri="{FF2B5EF4-FFF2-40B4-BE49-F238E27FC236}">
                <a16:creationId xmlns:a16="http://schemas.microsoft.com/office/drawing/2014/main" id="{FAE520B0-ED71-9BC4-1AF8-F22634BAA2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9AF4A5-824F-C014-B345-155001370D2C}"/>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98927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377B-4C77-EE8A-F7AA-AD76ECFC9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EA9EA-5A6B-32FA-B358-DE08DCAB9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01F93-2840-C3A7-A6DB-E9825AD6F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9F429-D4BA-E5F8-7D94-AD423608A62C}"/>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6" name="Footer Placeholder 5">
            <a:extLst>
              <a:ext uri="{FF2B5EF4-FFF2-40B4-BE49-F238E27FC236}">
                <a16:creationId xmlns:a16="http://schemas.microsoft.com/office/drawing/2014/main" id="{128D84A8-53A2-9EC7-52AB-67CBA89CE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CAC06-B66C-7B20-F609-E96A340924A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881894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127-75FA-3ED8-96CE-A5DE96CA6A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9EB1D7-DCDF-99F8-7383-5E2608AF22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3DD75-E86A-9BBC-5171-C7FA12748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3CA19-FD1A-B551-6ED6-A3C98F9255B1}"/>
              </a:ext>
            </a:extLst>
          </p:cNvPr>
          <p:cNvSpPr>
            <a:spLocks noGrp="1"/>
          </p:cNvSpPr>
          <p:nvPr>
            <p:ph type="dt" sz="half" idx="10"/>
          </p:nvPr>
        </p:nvSpPr>
        <p:spPr/>
        <p:txBody>
          <a:bodyPr/>
          <a:lstStyle/>
          <a:p>
            <a:fld id="{86D6ED20-115B-4611-8BA2-EA22601962C1}" type="datetimeFigureOut">
              <a:rPr lang="en-US" smtClean="0"/>
              <a:t>1/30/2026</a:t>
            </a:fld>
            <a:endParaRPr lang="en-US"/>
          </a:p>
        </p:txBody>
      </p:sp>
      <p:sp>
        <p:nvSpPr>
          <p:cNvPr id="6" name="Footer Placeholder 5">
            <a:extLst>
              <a:ext uri="{FF2B5EF4-FFF2-40B4-BE49-F238E27FC236}">
                <a16:creationId xmlns:a16="http://schemas.microsoft.com/office/drawing/2014/main" id="{C11511AC-3260-72EE-32C6-824A83D29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014AC-95FE-47D8-3FE2-B55EFC45987D}"/>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35347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5454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15B5D9-711C-83E4-A9E9-FE2911392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186B23-FBC3-A403-B77D-48EB04F9E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380F1-F5B0-6415-4E1B-6A6005AAB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D6ED20-115B-4611-8BA2-EA22601962C1}" type="datetimeFigureOut">
              <a:rPr lang="en-US" smtClean="0"/>
              <a:t>1/30/2026</a:t>
            </a:fld>
            <a:endParaRPr lang="en-US"/>
          </a:p>
        </p:txBody>
      </p:sp>
      <p:sp>
        <p:nvSpPr>
          <p:cNvPr id="5" name="Footer Placeholder 4">
            <a:extLst>
              <a:ext uri="{FF2B5EF4-FFF2-40B4-BE49-F238E27FC236}">
                <a16:creationId xmlns:a16="http://schemas.microsoft.com/office/drawing/2014/main" id="{DCD4023A-B009-FF61-8A13-2D870AEB5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53173C-70E9-A2B0-0CB9-0F50541E3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5F9186-C3AC-4244-B5FA-3FA001DAA493}" type="slidenum">
              <a:rPr lang="en-US" smtClean="0"/>
              <a:t>‹#›</a:t>
            </a:fld>
            <a:endParaRPr lang="en-US"/>
          </a:p>
        </p:txBody>
      </p:sp>
    </p:spTree>
    <p:extLst>
      <p:ext uri="{BB962C8B-B14F-4D97-AF65-F5344CB8AC3E}">
        <p14:creationId xmlns:p14="http://schemas.microsoft.com/office/powerpoint/2010/main" val="2306450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svg"/></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jpeg"/><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970B409B-DE28-A776-4EEE-B518189FCA3F}"/>
              </a:ext>
            </a:extLst>
          </p:cNvPr>
          <p:cNvCxnSpPr>
            <a:cxnSpLocks/>
          </p:cNvCxnSpPr>
          <p:nvPr/>
        </p:nvCxnSpPr>
        <p:spPr>
          <a:xfrm>
            <a:off x="-9625" y="6751402"/>
            <a:ext cx="3014082" cy="0"/>
          </a:xfrm>
          <a:prstGeom prst="line">
            <a:avLst/>
          </a:prstGeom>
          <a:ln w="200025">
            <a:solidFill>
              <a:srgbClr val="347341"/>
            </a:solidFill>
          </a:ln>
        </p:spPr>
        <p:style>
          <a:lnRef idx="2">
            <a:schemeClr val="accent1"/>
          </a:lnRef>
          <a:fillRef idx="0">
            <a:schemeClr val="accent1"/>
          </a:fillRef>
          <a:effectRef idx="1">
            <a:schemeClr val="accent1"/>
          </a:effectRef>
          <a:fontRef idx="minor">
            <a:schemeClr val="tx1"/>
          </a:fontRef>
        </p:style>
      </p:cxnSp>
      <p:pic>
        <p:nvPicPr>
          <p:cNvPr id="2" name="Now Walk with God">
            <a:hlinkClick r:id="" action="ppaction://media"/>
            <a:extLst>
              <a:ext uri="{FF2B5EF4-FFF2-40B4-BE49-F238E27FC236}">
                <a16:creationId xmlns:a16="http://schemas.microsoft.com/office/drawing/2014/main" id="{05B16453-540F-F077-51B3-B076299081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pic>
        <p:nvPicPr>
          <p:cNvPr id="3" name="Picture 2">
            <a:extLst>
              <a:ext uri="{FF2B5EF4-FFF2-40B4-BE49-F238E27FC236}">
                <a16:creationId xmlns:a16="http://schemas.microsoft.com/office/drawing/2014/main" id="{94C97A52-9B00-DE2B-1462-AF745EB8F5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11934" y="15501"/>
            <a:ext cx="9961009" cy="6824283"/>
          </a:xfrm>
          <a:prstGeom prst="rect">
            <a:avLst/>
          </a:prstGeom>
        </p:spPr>
      </p:pic>
    </p:spTree>
    <p:extLst>
      <p:ext uri="{BB962C8B-B14F-4D97-AF65-F5344CB8AC3E}">
        <p14:creationId xmlns:p14="http://schemas.microsoft.com/office/powerpoint/2010/main" val="21116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1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439D4-6AEB-4611-BCF9-1C543BEF2C6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02A0D33-3BFA-4735-A7BD-5931290CBD3D}"/>
              </a:ext>
            </a:extLst>
          </p:cNvPr>
          <p:cNvSpPr txBox="1"/>
          <p:nvPr/>
        </p:nvSpPr>
        <p:spPr>
          <a:xfrm>
            <a:off x="371475" y="1445275"/>
            <a:ext cx="11277600" cy="1527085"/>
          </a:xfrm>
          <a:prstGeom prst="rect">
            <a:avLst/>
          </a:prstGeom>
          <a:noFill/>
        </p:spPr>
        <p:txBody>
          <a:bodyPr wrap="square">
            <a:spAutoFit/>
          </a:bodyPr>
          <a:lstStyle/>
          <a:p>
            <a:pPr>
              <a:lnSpc>
                <a:spcPct val="120000"/>
              </a:lnSpc>
            </a:pPr>
            <a:r>
              <a:rPr lang="en-US" sz="4000" b="1" dirty="0">
                <a:solidFill>
                  <a:schemeClr val="bg1"/>
                </a:solidFill>
                <a:effectLst>
                  <a:outerShdw blurRad="38100" dist="38100" dir="2700000" algn="tl">
                    <a:srgbClr val="000000">
                      <a:alpha val="43137"/>
                    </a:srgbClr>
                  </a:outerShdw>
                </a:effectLst>
              </a:rPr>
              <a:t>Don’t be </a:t>
            </a:r>
            <a:r>
              <a:rPr lang="en-US" sz="4000" b="1" dirty="0">
                <a:solidFill>
                  <a:srgbClr val="FF0000"/>
                </a:solidFill>
                <a:effectLst>
                  <a:outerShdw blurRad="38100" dist="38100" dir="2700000" algn="tl">
                    <a:srgbClr val="000000">
                      <a:alpha val="43137"/>
                    </a:srgbClr>
                  </a:outerShdw>
                </a:effectLst>
              </a:rPr>
              <a:t>afraid</a:t>
            </a:r>
            <a:r>
              <a:rPr lang="en-US" sz="4000" b="1" dirty="0">
                <a:solidFill>
                  <a:schemeClr val="bg1"/>
                </a:solidFill>
                <a:effectLst>
                  <a:outerShdw blurRad="38100" dist="38100" dir="2700000" algn="tl">
                    <a:srgbClr val="000000">
                      <a:alpha val="43137"/>
                    </a:srgbClr>
                  </a:outerShdw>
                </a:effectLst>
              </a:rPr>
              <a:t> to </a:t>
            </a:r>
          </a:p>
          <a:p>
            <a:pPr>
              <a:lnSpc>
                <a:spcPct val="120000"/>
              </a:lnSpc>
            </a:pPr>
            <a:r>
              <a:rPr lang="en-US" sz="4000" b="1" dirty="0">
                <a:solidFill>
                  <a:schemeClr val="bg1"/>
                </a:solidFill>
                <a:effectLst>
                  <a:outerShdw blurRad="38100" dist="38100" dir="2700000" algn="tl">
                    <a:srgbClr val="000000">
                      <a:alpha val="43137"/>
                    </a:srgbClr>
                  </a:outerShdw>
                </a:effectLst>
              </a:rPr>
              <a:t>address </a:t>
            </a:r>
            <a:r>
              <a:rPr lang="en-US" sz="4000" b="1" dirty="0">
                <a:solidFill>
                  <a:srgbClr val="FF0000"/>
                </a:solidFill>
                <a:effectLst>
                  <a:outerShdw blurRad="38100" dist="38100" dir="2700000" algn="tl">
                    <a:srgbClr val="000000">
                      <a:alpha val="43137"/>
                    </a:srgbClr>
                  </a:outerShdw>
                </a:effectLst>
              </a:rPr>
              <a:t>problems</a:t>
            </a:r>
            <a:r>
              <a:rPr lang="en-US" sz="4000" b="1" dirty="0">
                <a:solidFill>
                  <a:schemeClr val="bg1"/>
                </a:solidFill>
                <a:effectLst>
                  <a:outerShdw blurRad="38100" dist="38100" dir="2700000" algn="tl">
                    <a:srgbClr val="000000">
                      <a:alpha val="43137"/>
                    </a:srgbClr>
                  </a:outerShdw>
                </a:effectLst>
              </a:rPr>
              <a:t>. </a:t>
            </a:r>
          </a:p>
        </p:txBody>
      </p:sp>
      <p:grpSp>
        <p:nvGrpSpPr>
          <p:cNvPr id="8" name="Group 7">
            <a:extLst>
              <a:ext uri="{FF2B5EF4-FFF2-40B4-BE49-F238E27FC236}">
                <a16:creationId xmlns:a16="http://schemas.microsoft.com/office/drawing/2014/main" id="{30168C23-183B-16AF-38FB-D53A50C2E7B2}"/>
              </a:ext>
            </a:extLst>
          </p:cNvPr>
          <p:cNvGrpSpPr/>
          <p:nvPr/>
        </p:nvGrpSpPr>
        <p:grpSpPr>
          <a:xfrm>
            <a:off x="5356697" y="1731523"/>
            <a:ext cx="6835303" cy="5126477"/>
            <a:chOff x="2383404" y="588523"/>
            <a:chExt cx="6835303" cy="5126477"/>
          </a:xfrm>
        </p:grpSpPr>
        <p:pic>
          <p:nvPicPr>
            <p:cNvPr id="1028" name="Picture 4" descr="800+ Free Problem Solving &amp; Problem Photos - Pixabay">
              <a:extLst>
                <a:ext uri="{FF2B5EF4-FFF2-40B4-BE49-F238E27FC236}">
                  <a16:creationId xmlns:a16="http://schemas.microsoft.com/office/drawing/2014/main" id="{9D668321-0B78-BDFB-1503-4C6854CFB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3404" y="588523"/>
              <a:ext cx="6835303" cy="51264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B7E364A-98A7-BF50-F115-5742B12618EA}"/>
                </a:ext>
              </a:extLst>
            </p:cNvPr>
            <p:cNvSpPr txBox="1"/>
            <p:nvPr/>
          </p:nvSpPr>
          <p:spPr>
            <a:xfrm>
              <a:off x="6821198" y="5376446"/>
              <a:ext cx="2135571" cy="338554"/>
            </a:xfrm>
            <a:prstGeom prst="rect">
              <a:avLst/>
            </a:prstGeom>
            <a:noFill/>
          </p:spPr>
          <p:txBody>
            <a:bodyPr wrap="square">
              <a:spAutoFit/>
            </a:bodyPr>
            <a:lstStyle/>
            <a:p>
              <a:pPr algn="r"/>
              <a:r>
                <a:rPr lang="en-US" sz="1600" dirty="0">
                  <a:solidFill>
                    <a:schemeClr val="bg1"/>
                  </a:solidFill>
                  <a:effectLst>
                    <a:outerShdw blurRad="38100" dist="38100" dir="2700000" algn="tl">
                      <a:srgbClr val="000000">
                        <a:alpha val="43137"/>
                      </a:srgbClr>
                    </a:outerShdw>
                  </a:effectLst>
                </a:rPr>
                <a:t>pixabay.com</a:t>
              </a:r>
              <a:endParaRPr lang="en-US" sz="1600" dirty="0"/>
            </a:p>
          </p:txBody>
        </p:sp>
      </p:grpSp>
    </p:spTree>
    <p:extLst>
      <p:ext uri="{BB962C8B-B14F-4D97-AF65-F5344CB8AC3E}">
        <p14:creationId xmlns:p14="http://schemas.microsoft.com/office/powerpoint/2010/main" val="1603080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CC179-749E-6C3C-6D25-F4D197FC208F}"/>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F37D239-A5BA-64BE-FCD3-F256F4664C0F}"/>
              </a:ext>
            </a:extLst>
          </p:cNvPr>
          <p:cNvSpPr txBox="1"/>
          <p:nvPr/>
        </p:nvSpPr>
        <p:spPr>
          <a:xfrm>
            <a:off x="138533" y="1948790"/>
            <a:ext cx="11201480" cy="579582"/>
          </a:xfrm>
          <a:prstGeom prst="rect">
            <a:avLst/>
          </a:prstGeom>
          <a:noFill/>
        </p:spPr>
        <p:txBody>
          <a:bodyPr wrap="square">
            <a:spAutoFit/>
          </a:bodyPr>
          <a:lstStyle/>
          <a:p>
            <a:pPr>
              <a:lnSpc>
                <a:spcPct val="120000"/>
              </a:lnSpc>
            </a:pPr>
            <a:r>
              <a:rPr lang="en-US" sz="2800" b="1" dirty="0">
                <a:solidFill>
                  <a:schemeClr val="accent1">
                    <a:lumMod val="20000"/>
                    <a:lumOff val="80000"/>
                  </a:schemeClr>
                </a:solidFill>
                <a:effectLst>
                  <a:outerShdw blurRad="38100" dist="38100" dir="2700000" algn="tl">
                    <a:srgbClr val="000000">
                      <a:alpha val="43137"/>
                    </a:srgbClr>
                  </a:outerShdw>
                </a:effectLst>
              </a:rPr>
              <a:t>Why did I not share the Gospel with that gas station attendant? </a:t>
            </a:r>
          </a:p>
        </p:txBody>
      </p:sp>
      <p:sp>
        <p:nvSpPr>
          <p:cNvPr id="10" name="TextBox 9">
            <a:extLst>
              <a:ext uri="{FF2B5EF4-FFF2-40B4-BE49-F238E27FC236}">
                <a16:creationId xmlns:a16="http://schemas.microsoft.com/office/drawing/2014/main" id="{203D2901-1BA1-EE65-C49D-283DB0B29BA9}"/>
              </a:ext>
            </a:extLst>
          </p:cNvPr>
          <p:cNvSpPr txBox="1"/>
          <p:nvPr/>
        </p:nvSpPr>
        <p:spPr>
          <a:xfrm>
            <a:off x="138533" y="3207244"/>
            <a:ext cx="8198066" cy="579582"/>
          </a:xfrm>
          <a:prstGeom prst="rect">
            <a:avLst/>
          </a:prstGeom>
          <a:noFill/>
        </p:spPr>
        <p:txBody>
          <a:bodyPr wrap="square">
            <a:spAutoFit/>
          </a:bodyPr>
          <a:lstStyle/>
          <a:p>
            <a:pPr>
              <a:lnSpc>
                <a:spcPct val="120000"/>
              </a:lnSpc>
            </a:pPr>
            <a:r>
              <a:rPr lang="en-US" sz="2800" b="1" dirty="0">
                <a:solidFill>
                  <a:schemeClr val="accent1">
                    <a:lumMod val="20000"/>
                    <a:lumOff val="80000"/>
                  </a:schemeClr>
                </a:solidFill>
                <a:effectLst>
                  <a:outerShdw blurRad="38100" dist="38100" dir="2700000" algn="tl">
                    <a:srgbClr val="000000">
                      <a:alpha val="43137"/>
                    </a:srgbClr>
                  </a:outerShdw>
                </a:effectLst>
              </a:rPr>
              <a:t>Why do people dodge going to the mission field?</a:t>
            </a:r>
          </a:p>
        </p:txBody>
      </p:sp>
      <p:sp>
        <p:nvSpPr>
          <p:cNvPr id="5" name="TextBox 4">
            <a:extLst>
              <a:ext uri="{FF2B5EF4-FFF2-40B4-BE49-F238E27FC236}">
                <a16:creationId xmlns:a16="http://schemas.microsoft.com/office/drawing/2014/main" id="{B3855384-95FF-C99B-B9F8-974185B5DDBB}"/>
              </a:ext>
            </a:extLst>
          </p:cNvPr>
          <p:cNvSpPr txBox="1"/>
          <p:nvPr/>
        </p:nvSpPr>
        <p:spPr>
          <a:xfrm>
            <a:off x="342818" y="232589"/>
            <a:ext cx="11525330" cy="954107"/>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rPr>
              <a:t>Paul did not shy away from problems. He dealt with sin and other difficulties in ministry when necessary.</a:t>
            </a:r>
            <a:endParaRPr lang="en-US" sz="2800" dirty="0"/>
          </a:p>
        </p:txBody>
      </p:sp>
      <p:sp>
        <p:nvSpPr>
          <p:cNvPr id="7" name="TextBox 6">
            <a:extLst>
              <a:ext uri="{FF2B5EF4-FFF2-40B4-BE49-F238E27FC236}">
                <a16:creationId xmlns:a16="http://schemas.microsoft.com/office/drawing/2014/main" id="{BDB031A5-D05E-EB4C-EBAF-C5D43C8546E5}"/>
              </a:ext>
            </a:extLst>
          </p:cNvPr>
          <p:cNvSpPr txBox="1"/>
          <p:nvPr/>
        </p:nvSpPr>
        <p:spPr>
          <a:xfrm>
            <a:off x="342818" y="1307064"/>
            <a:ext cx="10096500" cy="523220"/>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rPr>
              <a:t>Have you ever thought about why we avoid problems? </a:t>
            </a:r>
            <a:endParaRPr lang="en-US" sz="2800" dirty="0"/>
          </a:p>
        </p:txBody>
      </p:sp>
      <p:sp>
        <p:nvSpPr>
          <p:cNvPr id="13" name="TextBox 12">
            <a:extLst>
              <a:ext uri="{FF2B5EF4-FFF2-40B4-BE49-F238E27FC236}">
                <a16:creationId xmlns:a16="http://schemas.microsoft.com/office/drawing/2014/main" id="{72091A9C-1AF6-64D7-1029-9A644A6E96BF}"/>
              </a:ext>
            </a:extLst>
          </p:cNvPr>
          <p:cNvSpPr txBox="1"/>
          <p:nvPr/>
        </p:nvSpPr>
        <p:spPr>
          <a:xfrm>
            <a:off x="138533" y="2578948"/>
            <a:ext cx="8965294" cy="579582"/>
          </a:xfrm>
          <a:prstGeom prst="rect">
            <a:avLst/>
          </a:prstGeom>
          <a:noFill/>
        </p:spPr>
        <p:txBody>
          <a:bodyPr wrap="square">
            <a:spAutoFit/>
          </a:bodyPr>
          <a:lstStyle/>
          <a:p>
            <a:pPr>
              <a:lnSpc>
                <a:spcPct val="120000"/>
              </a:lnSpc>
            </a:pPr>
            <a:r>
              <a:rPr lang="en-US" sz="2800" b="1" dirty="0">
                <a:solidFill>
                  <a:schemeClr val="accent1">
                    <a:lumMod val="20000"/>
                    <a:lumOff val="80000"/>
                  </a:schemeClr>
                </a:solidFill>
                <a:effectLst>
                  <a:outerShdw blurRad="38100" dist="38100" dir="2700000" algn="tl">
                    <a:srgbClr val="000000">
                      <a:alpha val="43137"/>
                    </a:srgbClr>
                  </a:outerShdw>
                </a:effectLst>
              </a:rPr>
              <a:t>Why did I avoid conflict with that colleague? </a:t>
            </a:r>
          </a:p>
        </p:txBody>
      </p:sp>
      <p:pic>
        <p:nvPicPr>
          <p:cNvPr id="3" name="Picture 4" descr="800+ Free Problem Solving &amp; Problem Photos - Pixabay">
            <a:extLst>
              <a:ext uri="{FF2B5EF4-FFF2-40B4-BE49-F238E27FC236}">
                <a16:creationId xmlns:a16="http://schemas.microsoft.com/office/drawing/2014/main" id="{0AE1B8DD-38E0-7276-EB26-8575E4C60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88" y="2650601"/>
            <a:ext cx="4149311" cy="311198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A52BA5D-0A65-EFA3-F60B-0F36C29AF232}"/>
              </a:ext>
            </a:extLst>
          </p:cNvPr>
          <p:cNvSpPr txBox="1"/>
          <p:nvPr/>
        </p:nvSpPr>
        <p:spPr>
          <a:xfrm>
            <a:off x="255470" y="5762585"/>
            <a:ext cx="11700025" cy="954107"/>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rPr>
              <a:t>It’s because number one is on the throne. We’re looking out for ourselves and our own comfort. We don’t want to suffer. </a:t>
            </a:r>
            <a:endParaRPr lang="en-US" sz="2800" dirty="0"/>
          </a:p>
        </p:txBody>
      </p:sp>
    </p:spTree>
    <p:extLst>
      <p:ext uri="{BB962C8B-B14F-4D97-AF65-F5344CB8AC3E}">
        <p14:creationId xmlns:p14="http://schemas.microsoft.com/office/powerpoint/2010/main" val="80596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5" grpId="0"/>
      <p:bldP spid="13"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D7B5E-6B7B-8C8C-A81C-8B4AB3020D9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0E3814B1-8A7A-D6D5-11DC-7A4289BB4DC0}"/>
              </a:ext>
            </a:extLst>
          </p:cNvPr>
          <p:cNvSpPr txBox="1"/>
          <p:nvPr/>
        </p:nvSpPr>
        <p:spPr>
          <a:xfrm>
            <a:off x="266541" y="277676"/>
            <a:ext cx="10630058" cy="579582"/>
          </a:xfrm>
          <a:prstGeom prst="rect">
            <a:avLst/>
          </a:prstGeom>
          <a:noFill/>
        </p:spPr>
        <p:txBody>
          <a:bodyPr wrap="square">
            <a:spAutoFit/>
          </a:bodyPr>
          <a:lstStyle/>
          <a:p>
            <a:pPr>
              <a:lnSpc>
                <a:spcPct val="120000"/>
              </a:lnSpc>
            </a:pPr>
            <a:r>
              <a:rPr lang="en-US" sz="2800" b="1" dirty="0">
                <a:solidFill>
                  <a:schemeClr val="accent1">
                    <a:lumMod val="20000"/>
                    <a:lumOff val="80000"/>
                  </a:schemeClr>
                </a:solidFill>
                <a:effectLst>
                  <a:outerShdw blurRad="38100" dist="38100" dir="2700000" algn="tl">
                    <a:srgbClr val="000000">
                      <a:alpha val="43137"/>
                    </a:srgbClr>
                  </a:outerShdw>
                </a:effectLst>
              </a:rPr>
              <a:t>Paul had self in the right position.   Look at Acts 19:28-31.</a:t>
            </a:r>
          </a:p>
        </p:txBody>
      </p:sp>
      <p:sp>
        <p:nvSpPr>
          <p:cNvPr id="10" name="TextBox 9">
            <a:extLst>
              <a:ext uri="{FF2B5EF4-FFF2-40B4-BE49-F238E27FC236}">
                <a16:creationId xmlns:a16="http://schemas.microsoft.com/office/drawing/2014/main" id="{D1748538-5C3D-4E98-5B89-0CEC88F35430}"/>
              </a:ext>
            </a:extLst>
          </p:cNvPr>
          <p:cNvSpPr txBox="1"/>
          <p:nvPr/>
        </p:nvSpPr>
        <p:spPr>
          <a:xfrm>
            <a:off x="266541" y="5244289"/>
            <a:ext cx="11725434" cy="1613711"/>
          </a:xfrm>
          <a:prstGeom prst="rect">
            <a:avLst/>
          </a:prstGeom>
          <a:noFill/>
        </p:spPr>
        <p:txBody>
          <a:bodyPr wrap="square">
            <a:spAutoFit/>
          </a:bodyPr>
          <a:lstStyle/>
          <a:p>
            <a:pPr>
              <a:lnSpc>
                <a:spcPct val="120000"/>
              </a:lnSpc>
            </a:pPr>
            <a:r>
              <a:rPr lang="en-US" sz="2800" b="1" dirty="0">
                <a:solidFill>
                  <a:schemeClr val="accent1">
                    <a:lumMod val="20000"/>
                    <a:lumOff val="80000"/>
                  </a:schemeClr>
                </a:solidFill>
                <a:effectLst>
                  <a:outerShdw blurRad="38100" dist="38100" dir="2700000" algn="tl">
                    <a:srgbClr val="000000">
                      <a:alpha val="43137"/>
                    </a:srgbClr>
                  </a:outerShdw>
                </a:effectLst>
              </a:rPr>
              <a:t>“none</a:t>
            </a:r>
            <a:r>
              <a:rPr lang="en-US" dirty="0"/>
              <a:t> </a:t>
            </a:r>
            <a:r>
              <a:rPr lang="en-US" sz="2800" b="1" dirty="0">
                <a:solidFill>
                  <a:schemeClr val="accent1">
                    <a:lumMod val="20000"/>
                    <a:lumOff val="80000"/>
                  </a:schemeClr>
                </a:solidFill>
                <a:effectLst>
                  <a:outerShdw blurRad="38100" dist="38100" dir="2700000" algn="tl">
                    <a:srgbClr val="000000">
                      <a:alpha val="43137"/>
                    </a:srgbClr>
                  </a:outerShdw>
                </a:effectLst>
              </a:rPr>
              <a:t>of these things move me, neither count I my life dear unto myself, so that I might finish my course with joy, and the ministry, which I have received of the Lord Jesus, to testify the gospel of the grace of God.”</a:t>
            </a:r>
          </a:p>
        </p:txBody>
      </p:sp>
      <p:sp>
        <p:nvSpPr>
          <p:cNvPr id="5" name="TextBox 4">
            <a:extLst>
              <a:ext uri="{FF2B5EF4-FFF2-40B4-BE49-F238E27FC236}">
                <a16:creationId xmlns:a16="http://schemas.microsoft.com/office/drawing/2014/main" id="{818AEA90-C072-562B-5446-0CBA155CFED2}"/>
              </a:ext>
            </a:extLst>
          </p:cNvPr>
          <p:cNvSpPr txBox="1"/>
          <p:nvPr/>
        </p:nvSpPr>
        <p:spPr>
          <a:xfrm>
            <a:off x="266541" y="1418837"/>
            <a:ext cx="10767709" cy="954107"/>
          </a:xfrm>
          <a:prstGeom prst="rect">
            <a:avLst/>
          </a:prstGeom>
          <a:noFill/>
        </p:spPr>
        <p:txBody>
          <a:bodyPr wrap="square">
            <a:spAutoFit/>
          </a:bodyPr>
          <a:lstStyle/>
          <a:p>
            <a:r>
              <a:rPr lang="en-US" sz="2800" b="1" dirty="0">
                <a:solidFill>
                  <a:schemeClr val="accent1">
                    <a:lumMod val="20000"/>
                    <a:lumOff val="80000"/>
                  </a:schemeClr>
                </a:solidFill>
                <a:effectLst>
                  <a:outerShdw blurRad="38100" dist="38100" dir="2700000" algn="tl">
                    <a:srgbClr val="000000">
                      <a:alpha val="43137"/>
                    </a:srgbClr>
                  </a:outerShdw>
                </a:effectLst>
              </a:rPr>
              <a:t>He wanted to face the crowd knowing that physical harm could come to him.</a:t>
            </a:r>
            <a:endParaRPr lang="en-US" sz="2800" dirty="0">
              <a:solidFill>
                <a:schemeClr val="accent1">
                  <a:lumMod val="20000"/>
                  <a:lumOff val="80000"/>
                </a:schemeClr>
              </a:solidFill>
            </a:endParaRPr>
          </a:p>
        </p:txBody>
      </p:sp>
      <p:sp>
        <p:nvSpPr>
          <p:cNvPr id="7" name="TextBox 6">
            <a:extLst>
              <a:ext uri="{FF2B5EF4-FFF2-40B4-BE49-F238E27FC236}">
                <a16:creationId xmlns:a16="http://schemas.microsoft.com/office/drawing/2014/main" id="{0140F7D2-A7DB-CE22-23E5-4E3D5FBED00C}"/>
              </a:ext>
            </a:extLst>
          </p:cNvPr>
          <p:cNvSpPr txBox="1"/>
          <p:nvPr/>
        </p:nvSpPr>
        <p:spPr>
          <a:xfrm>
            <a:off x="266541" y="3069953"/>
            <a:ext cx="2155646" cy="523220"/>
          </a:xfrm>
          <a:prstGeom prst="rect">
            <a:avLst/>
          </a:prstGeom>
          <a:noFill/>
        </p:spPr>
        <p:txBody>
          <a:bodyPr wrap="square">
            <a:spAutoFit/>
          </a:bodyPr>
          <a:lstStyle/>
          <a:p>
            <a:r>
              <a:rPr lang="en-US" sz="2800" b="1" dirty="0">
                <a:solidFill>
                  <a:schemeClr val="accent1">
                    <a:lumMod val="20000"/>
                    <a:lumOff val="80000"/>
                  </a:schemeClr>
                </a:solidFill>
                <a:effectLst>
                  <a:outerShdw blurRad="38100" dist="38100" dir="2700000" algn="tl">
                    <a:srgbClr val="000000">
                      <a:alpha val="43137"/>
                    </a:srgbClr>
                  </a:outerShdw>
                </a:effectLst>
              </a:rPr>
              <a:t>Read 23:1—</a:t>
            </a:r>
            <a:endParaRPr lang="en-US" sz="2800" dirty="0">
              <a:solidFill>
                <a:schemeClr val="accent1">
                  <a:lumMod val="20000"/>
                  <a:lumOff val="80000"/>
                </a:schemeClr>
              </a:solidFill>
            </a:endParaRPr>
          </a:p>
        </p:txBody>
      </p:sp>
      <p:sp>
        <p:nvSpPr>
          <p:cNvPr id="11" name="TextBox 10">
            <a:extLst>
              <a:ext uri="{FF2B5EF4-FFF2-40B4-BE49-F238E27FC236}">
                <a16:creationId xmlns:a16="http://schemas.microsoft.com/office/drawing/2014/main" id="{1B4A71B9-9892-65EC-8131-CE17076644B9}"/>
              </a:ext>
            </a:extLst>
          </p:cNvPr>
          <p:cNvSpPr txBox="1"/>
          <p:nvPr/>
        </p:nvSpPr>
        <p:spPr>
          <a:xfrm>
            <a:off x="2194818" y="3069953"/>
            <a:ext cx="5486559" cy="523220"/>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rPr>
              <a:t>He stared them down! Why?</a:t>
            </a:r>
            <a:endParaRPr lang="en-US" sz="2800" dirty="0"/>
          </a:p>
        </p:txBody>
      </p:sp>
      <p:sp>
        <p:nvSpPr>
          <p:cNvPr id="12" name="TextBox 11">
            <a:extLst>
              <a:ext uri="{FF2B5EF4-FFF2-40B4-BE49-F238E27FC236}">
                <a16:creationId xmlns:a16="http://schemas.microsoft.com/office/drawing/2014/main" id="{1D6CA078-A02E-57FD-61C6-5F51F64B6BE5}"/>
              </a:ext>
            </a:extLst>
          </p:cNvPr>
          <p:cNvSpPr txBox="1"/>
          <p:nvPr/>
        </p:nvSpPr>
        <p:spPr>
          <a:xfrm>
            <a:off x="266541" y="4159490"/>
            <a:ext cx="4972209" cy="523220"/>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rPr>
              <a:t>The answer is in Acts 20:24—</a:t>
            </a:r>
            <a:endParaRPr lang="en-US" sz="2800" dirty="0"/>
          </a:p>
        </p:txBody>
      </p:sp>
      <p:pic>
        <p:nvPicPr>
          <p:cNvPr id="4" name="Picture 4" descr="800+ Free Problem Solving &amp; Problem Photos - Pixabay">
            <a:extLst>
              <a:ext uri="{FF2B5EF4-FFF2-40B4-BE49-F238E27FC236}">
                <a16:creationId xmlns:a16="http://schemas.microsoft.com/office/drawing/2014/main" id="{5EC03C6F-66CC-97D0-5229-0B6168733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2688" y="2103601"/>
            <a:ext cx="4149311" cy="3111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307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7"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09D35-FA11-8438-27F3-CBB91D96D31B}"/>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8C921106-39C8-AC24-5B74-D39E98A84AE9}"/>
              </a:ext>
            </a:extLst>
          </p:cNvPr>
          <p:cNvSpPr txBox="1"/>
          <p:nvPr/>
        </p:nvSpPr>
        <p:spPr>
          <a:xfrm>
            <a:off x="19878" y="277676"/>
            <a:ext cx="12192000" cy="579582"/>
          </a:xfrm>
          <a:prstGeom prst="rect">
            <a:avLst/>
          </a:prstGeom>
          <a:noFill/>
        </p:spPr>
        <p:txBody>
          <a:bodyPr wrap="square">
            <a:spAutoFit/>
          </a:bodyPr>
          <a:lstStyle/>
          <a:p>
            <a:pPr>
              <a:lnSpc>
                <a:spcPct val="120000"/>
              </a:lnSpc>
            </a:pPr>
            <a:r>
              <a:rPr lang="en-US" sz="2800" b="1" dirty="0">
                <a:solidFill>
                  <a:schemeClr val="accent1">
                    <a:lumMod val="20000"/>
                    <a:lumOff val="80000"/>
                  </a:schemeClr>
                </a:solidFill>
                <a:effectLst>
                  <a:outerShdw blurRad="38100" dist="38100" dir="2700000" algn="tl">
                    <a:srgbClr val="000000">
                      <a:alpha val="43137"/>
                    </a:srgbClr>
                  </a:outerShdw>
                </a:effectLst>
              </a:rPr>
              <a:t>Facing difficulties courageously helps us demote self and promote Christ. </a:t>
            </a:r>
          </a:p>
        </p:txBody>
      </p:sp>
      <p:sp>
        <p:nvSpPr>
          <p:cNvPr id="10" name="TextBox 9">
            <a:extLst>
              <a:ext uri="{FF2B5EF4-FFF2-40B4-BE49-F238E27FC236}">
                <a16:creationId xmlns:a16="http://schemas.microsoft.com/office/drawing/2014/main" id="{B990D5B4-ACC3-F6E1-283F-3FF13BCCAEB4}"/>
              </a:ext>
            </a:extLst>
          </p:cNvPr>
          <p:cNvSpPr txBox="1"/>
          <p:nvPr/>
        </p:nvSpPr>
        <p:spPr>
          <a:xfrm>
            <a:off x="152245" y="5203469"/>
            <a:ext cx="11865588" cy="1613711"/>
          </a:xfrm>
          <a:prstGeom prst="rect">
            <a:avLst/>
          </a:prstGeom>
          <a:noFill/>
        </p:spPr>
        <p:txBody>
          <a:bodyPr wrap="square">
            <a:spAutoFit/>
          </a:bodyPr>
          <a:lstStyle/>
          <a:p>
            <a:pPr>
              <a:lnSpc>
                <a:spcPct val="120000"/>
              </a:lnSpc>
            </a:pPr>
            <a:r>
              <a:rPr lang="en-US" sz="2800" b="1" dirty="0">
                <a:solidFill>
                  <a:schemeClr val="accent1">
                    <a:lumMod val="20000"/>
                    <a:lumOff val="80000"/>
                  </a:schemeClr>
                </a:solidFill>
                <a:effectLst>
                  <a:outerShdw blurRad="38100" dist="38100" dir="2700000" algn="tl">
                    <a:srgbClr val="000000">
                      <a:alpha val="43137"/>
                    </a:srgbClr>
                  </a:outerShdw>
                </a:effectLst>
              </a:rPr>
              <a:t>“none</a:t>
            </a:r>
            <a:r>
              <a:rPr lang="en-US" sz="2800" dirty="0"/>
              <a:t> </a:t>
            </a:r>
            <a:r>
              <a:rPr lang="en-US" sz="2800" b="1" dirty="0">
                <a:solidFill>
                  <a:schemeClr val="accent1">
                    <a:lumMod val="20000"/>
                    <a:lumOff val="80000"/>
                  </a:schemeClr>
                </a:solidFill>
                <a:effectLst>
                  <a:outerShdw blurRad="38100" dist="38100" dir="2700000" algn="tl">
                    <a:srgbClr val="000000">
                      <a:alpha val="43137"/>
                    </a:srgbClr>
                  </a:outerShdw>
                </a:effectLst>
              </a:rPr>
              <a:t>of these things move me, neither count I my life dear unto myself, so that I might finish my course with joy, and the ministry, which I have received of the Lord Jesus, to testify the gospel of the grace of God.”</a:t>
            </a:r>
          </a:p>
        </p:txBody>
      </p:sp>
      <p:sp>
        <p:nvSpPr>
          <p:cNvPr id="5" name="TextBox 4">
            <a:extLst>
              <a:ext uri="{FF2B5EF4-FFF2-40B4-BE49-F238E27FC236}">
                <a16:creationId xmlns:a16="http://schemas.microsoft.com/office/drawing/2014/main" id="{274560C2-A33C-D3A3-3701-E20CE56DFC1F}"/>
              </a:ext>
            </a:extLst>
          </p:cNvPr>
          <p:cNvSpPr txBox="1"/>
          <p:nvPr/>
        </p:nvSpPr>
        <p:spPr>
          <a:xfrm>
            <a:off x="266540" y="2246764"/>
            <a:ext cx="10767709" cy="954107"/>
          </a:xfrm>
          <a:prstGeom prst="rect">
            <a:avLst/>
          </a:prstGeom>
          <a:noFill/>
        </p:spPr>
        <p:txBody>
          <a:bodyPr wrap="square">
            <a:spAutoFit/>
          </a:bodyPr>
          <a:lstStyle/>
          <a:p>
            <a:r>
              <a:rPr lang="en-US" sz="2800" b="1" dirty="0">
                <a:solidFill>
                  <a:schemeClr val="accent1">
                    <a:lumMod val="20000"/>
                    <a:lumOff val="80000"/>
                  </a:schemeClr>
                </a:solidFill>
                <a:effectLst>
                  <a:outerShdw blurRad="38100" dist="38100" dir="2700000" algn="tl">
                    <a:srgbClr val="000000">
                      <a:alpha val="43137"/>
                    </a:srgbClr>
                  </a:outerShdw>
                </a:effectLst>
              </a:rPr>
              <a:t>Confronting about sin helps others to demote 		            self and promote Christ. </a:t>
            </a:r>
            <a:endParaRPr lang="en-US" sz="2800" dirty="0">
              <a:solidFill>
                <a:schemeClr val="accent1">
                  <a:lumMod val="20000"/>
                  <a:lumOff val="80000"/>
                </a:schemeClr>
              </a:solidFill>
            </a:endParaRPr>
          </a:p>
        </p:txBody>
      </p:sp>
      <p:sp>
        <p:nvSpPr>
          <p:cNvPr id="11" name="TextBox 10">
            <a:extLst>
              <a:ext uri="{FF2B5EF4-FFF2-40B4-BE49-F238E27FC236}">
                <a16:creationId xmlns:a16="http://schemas.microsoft.com/office/drawing/2014/main" id="{62E507F7-6B28-1122-8683-3921D62D2BF9}"/>
              </a:ext>
            </a:extLst>
          </p:cNvPr>
          <p:cNvSpPr txBox="1"/>
          <p:nvPr/>
        </p:nvSpPr>
        <p:spPr>
          <a:xfrm>
            <a:off x="1025237" y="1292657"/>
            <a:ext cx="7017451" cy="523220"/>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rPr>
              <a:t>Acts 19:28-31; 21:30-40; 23:1-5; 25:8-11</a:t>
            </a:r>
            <a:endParaRPr lang="en-US" sz="2800" dirty="0"/>
          </a:p>
        </p:txBody>
      </p:sp>
      <p:sp>
        <p:nvSpPr>
          <p:cNvPr id="12" name="TextBox 11">
            <a:extLst>
              <a:ext uri="{FF2B5EF4-FFF2-40B4-BE49-F238E27FC236}">
                <a16:creationId xmlns:a16="http://schemas.microsoft.com/office/drawing/2014/main" id="{59325386-73FA-8AFA-7266-130B41C0ABB9}"/>
              </a:ext>
            </a:extLst>
          </p:cNvPr>
          <p:cNvSpPr txBox="1"/>
          <p:nvPr/>
        </p:nvSpPr>
        <p:spPr>
          <a:xfrm>
            <a:off x="266540" y="3631758"/>
            <a:ext cx="7473962" cy="523220"/>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rPr>
              <a:t>Acts 15:2; 1 Cor 3:1-9; 5:1-12: 6:1-8; 11:17-18</a:t>
            </a:r>
            <a:endParaRPr lang="en-US" sz="2800" dirty="0"/>
          </a:p>
        </p:txBody>
      </p:sp>
      <p:pic>
        <p:nvPicPr>
          <p:cNvPr id="4" name="Picture 4" descr="800+ Free Problem Solving &amp; Problem Photos - Pixabay">
            <a:extLst>
              <a:ext uri="{FF2B5EF4-FFF2-40B4-BE49-F238E27FC236}">
                <a16:creationId xmlns:a16="http://schemas.microsoft.com/office/drawing/2014/main" id="{08D77A51-A2AF-29B3-B597-615C64BAB0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2688" y="1641460"/>
            <a:ext cx="4149311" cy="3111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249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71DB1-161F-5568-E7B7-AAF4507AC04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79D1AEE-6C56-299E-9B23-CE2BAF34C96B}"/>
              </a:ext>
            </a:extLst>
          </p:cNvPr>
          <p:cNvSpPr txBox="1"/>
          <p:nvPr/>
        </p:nvSpPr>
        <p:spPr>
          <a:xfrm>
            <a:off x="266541" y="1179669"/>
            <a:ext cx="11553984" cy="579582"/>
          </a:xfrm>
          <a:prstGeom prst="rect">
            <a:avLst/>
          </a:prstGeom>
          <a:noFill/>
        </p:spPr>
        <p:txBody>
          <a:bodyPr wrap="square">
            <a:spAutoFit/>
          </a:bodyPr>
          <a:lstStyle/>
          <a:p>
            <a:pPr>
              <a:lnSpc>
                <a:spcPct val="120000"/>
              </a:lnSpc>
            </a:pPr>
            <a:r>
              <a:rPr lang="en-US" sz="2800" b="1" dirty="0">
                <a:solidFill>
                  <a:schemeClr val="accent1">
                    <a:lumMod val="20000"/>
                    <a:lumOff val="80000"/>
                  </a:schemeClr>
                </a:solidFill>
                <a:effectLst>
                  <a:outerShdw blurRad="38100" dist="38100" dir="2700000" algn="tl">
                    <a:srgbClr val="000000">
                      <a:alpha val="43137"/>
                    </a:srgbClr>
                  </a:outerShdw>
                </a:effectLst>
              </a:rPr>
              <a:t>Confronting others about sin helps them </a:t>
            </a:r>
            <a:r>
              <a:rPr lang="en-US" sz="2800" b="1" dirty="0">
                <a:solidFill>
                  <a:schemeClr val="bg1"/>
                </a:solidFill>
                <a:effectLst>
                  <a:outerShdw blurRad="38100" dist="38100" dir="2700000" algn="tl">
                    <a:srgbClr val="000000">
                      <a:alpha val="43137"/>
                    </a:srgbClr>
                  </a:outerShdw>
                </a:effectLst>
              </a:rPr>
              <a:t>demote</a:t>
            </a:r>
            <a:r>
              <a:rPr lang="en-US" sz="2800" b="1" dirty="0">
                <a:solidFill>
                  <a:schemeClr val="accent1">
                    <a:lumMod val="20000"/>
                    <a:lumOff val="80000"/>
                  </a:schemeClr>
                </a:solidFill>
                <a:effectLst>
                  <a:outerShdw blurRad="38100" dist="38100" dir="2700000" algn="tl">
                    <a:srgbClr val="000000">
                      <a:alpha val="43137"/>
                    </a:srgbClr>
                  </a:outerShdw>
                </a:effectLst>
              </a:rPr>
              <a:t> and </a:t>
            </a:r>
            <a:r>
              <a:rPr lang="en-US" sz="2800" b="1" dirty="0">
                <a:solidFill>
                  <a:schemeClr val="bg1"/>
                </a:solidFill>
                <a:effectLst>
                  <a:outerShdw blurRad="38100" dist="38100" dir="2700000" algn="tl">
                    <a:srgbClr val="000000">
                      <a:alpha val="43137"/>
                    </a:srgbClr>
                  </a:outerShdw>
                </a:effectLst>
              </a:rPr>
              <a:t>promote</a:t>
            </a:r>
            <a:r>
              <a:rPr lang="en-US" sz="2800" b="1" dirty="0">
                <a:solidFill>
                  <a:schemeClr val="accent1">
                    <a:lumMod val="20000"/>
                    <a:lumOff val="80000"/>
                  </a:schemeClr>
                </a:solidFill>
                <a:effectLst>
                  <a:outerShdw blurRad="38100" dist="38100" dir="2700000" algn="tl">
                    <a:srgbClr val="000000">
                      <a:alpha val="43137"/>
                    </a:srgbClr>
                  </a:outerShdw>
                </a:effectLst>
              </a:rPr>
              <a:t> as well.</a:t>
            </a:r>
          </a:p>
        </p:txBody>
      </p:sp>
      <p:sp>
        <p:nvSpPr>
          <p:cNvPr id="10" name="TextBox 9">
            <a:extLst>
              <a:ext uri="{FF2B5EF4-FFF2-40B4-BE49-F238E27FC236}">
                <a16:creationId xmlns:a16="http://schemas.microsoft.com/office/drawing/2014/main" id="{6E02C1CB-9836-74B0-1FFB-5B5EF0838E7A}"/>
              </a:ext>
            </a:extLst>
          </p:cNvPr>
          <p:cNvSpPr txBox="1"/>
          <p:nvPr/>
        </p:nvSpPr>
        <p:spPr>
          <a:xfrm>
            <a:off x="266541" y="5244289"/>
            <a:ext cx="11725434" cy="1096647"/>
          </a:xfrm>
          <a:prstGeom prst="rect">
            <a:avLst/>
          </a:prstGeom>
          <a:noFill/>
        </p:spPr>
        <p:txBody>
          <a:bodyPr wrap="square">
            <a:spAutoFit/>
          </a:bodyPr>
          <a:lstStyle/>
          <a:p>
            <a:pPr>
              <a:lnSpc>
                <a:spcPct val="120000"/>
              </a:lnSpc>
            </a:pPr>
            <a:r>
              <a:rPr lang="en-US" sz="2800" b="1" dirty="0">
                <a:solidFill>
                  <a:schemeClr val="accent1">
                    <a:lumMod val="20000"/>
                    <a:lumOff val="80000"/>
                  </a:schemeClr>
                </a:solidFill>
                <a:effectLst>
                  <a:outerShdw blurRad="38100" dist="38100" dir="2700000" algn="tl">
                    <a:srgbClr val="000000">
                      <a:alpha val="43137"/>
                    </a:srgbClr>
                  </a:outerShdw>
                </a:effectLst>
              </a:rPr>
              <a:t>Here’s a </a:t>
            </a:r>
            <a:r>
              <a:rPr lang="en-US" sz="2800" b="1">
                <a:solidFill>
                  <a:schemeClr val="accent1">
                    <a:lumMod val="20000"/>
                    <a:lumOff val="80000"/>
                  </a:schemeClr>
                </a:solidFill>
                <a:effectLst>
                  <a:outerShdw blurRad="38100" dist="38100" dir="2700000" algn="tl">
                    <a:srgbClr val="000000">
                      <a:alpha val="43137"/>
                    </a:srgbClr>
                  </a:outerShdw>
                </a:effectLst>
              </a:rPr>
              <a:t>little formula</a:t>
            </a:r>
            <a:endParaRPr lang="en-US" sz="2800" b="1" dirty="0">
              <a:solidFill>
                <a:schemeClr val="accent1">
                  <a:lumMod val="20000"/>
                  <a:lumOff val="80000"/>
                </a:schemeClr>
              </a:solidFill>
              <a:effectLst>
                <a:outerShdw blurRad="38100" dist="38100" dir="2700000" algn="tl">
                  <a:srgbClr val="000000">
                    <a:alpha val="43137"/>
                  </a:srgbClr>
                </a:outerShdw>
              </a:effectLst>
            </a:endParaRPr>
          </a:p>
          <a:p>
            <a:pPr>
              <a:lnSpc>
                <a:spcPct val="120000"/>
              </a:lnSpc>
            </a:pPr>
            <a:r>
              <a:rPr lang="en-US" sz="2800" b="1" dirty="0">
                <a:solidFill>
                  <a:schemeClr val="accent1">
                    <a:lumMod val="20000"/>
                    <a:lumOff val="80000"/>
                  </a:schemeClr>
                </a:solidFill>
                <a:effectLst>
                  <a:outerShdw blurRad="38100" dist="38100" dir="2700000" algn="tl">
                    <a:srgbClr val="000000">
                      <a:alpha val="43137"/>
                    </a:srgbClr>
                  </a:outerShdw>
                </a:effectLst>
              </a:rPr>
              <a:t>that helps with confronting. It’s called . . .</a:t>
            </a:r>
          </a:p>
        </p:txBody>
      </p:sp>
      <p:sp>
        <p:nvSpPr>
          <p:cNvPr id="5" name="TextBox 4">
            <a:extLst>
              <a:ext uri="{FF2B5EF4-FFF2-40B4-BE49-F238E27FC236}">
                <a16:creationId xmlns:a16="http://schemas.microsoft.com/office/drawing/2014/main" id="{7BAEBE79-196F-C93B-2A23-EC4178CFE60E}"/>
              </a:ext>
            </a:extLst>
          </p:cNvPr>
          <p:cNvSpPr txBox="1"/>
          <p:nvPr/>
        </p:nvSpPr>
        <p:spPr>
          <a:xfrm>
            <a:off x="266541" y="1943316"/>
            <a:ext cx="10767709" cy="523220"/>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rPr>
              <a:t>Paul confronted unbelievers about their sin—Acts 13:6-11.</a:t>
            </a:r>
            <a:endParaRPr lang="en-US" sz="2800" dirty="0">
              <a:solidFill>
                <a:schemeClr val="bg1"/>
              </a:solidFill>
            </a:endParaRPr>
          </a:p>
        </p:txBody>
      </p:sp>
      <p:sp>
        <p:nvSpPr>
          <p:cNvPr id="7" name="TextBox 6">
            <a:extLst>
              <a:ext uri="{FF2B5EF4-FFF2-40B4-BE49-F238E27FC236}">
                <a16:creationId xmlns:a16="http://schemas.microsoft.com/office/drawing/2014/main" id="{1AF5AE20-FF66-2CBC-C693-88640C532022}"/>
              </a:ext>
            </a:extLst>
          </p:cNvPr>
          <p:cNvSpPr txBox="1"/>
          <p:nvPr/>
        </p:nvSpPr>
        <p:spPr>
          <a:xfrm>
            <a:off x="266541" y="3074691"/>
            <a:ext cx="7563009" cy="954107"/>
          </a:xfrm>
          <a:prstGeom prst="rect">
            <a:avLst/>
          </a:prstGeom>
          <a:noFill/>
        </p:spPr>
        <p:txBody>
          <a:bodyPr wrap="square">
            <a:spAutoFit/>
          </a:bodyPr>
          <a:lstStyle/>
          <a:p>
            <a:r>
              <a:rPr lang="en-US" sz="2800" b="1" dirty="0">
                <a:solidFill>
                  <a:schemeClr val="accent1">
                    <a:lumMod val="20000"/>
                    <a:lumOff val="80000"/>
                  </a:schemeClr>
                </a:solidFill>
                <a:effectLst>
                  <a:outerShdw blurRad="38100" dist="38100" dir="2700000" algn="tl">
                    <a:srgbClr val="000000">
                      <a:alpha val="43137"/>
                    </a:srgbClr>
                  </a:outerShdw>
                </a:effectLst>
              </a:rPr>
              <a:t>(Sometimes we’re hesitant to do this because we don’t want to lose our contact with them.)</a:t>
            </a:r>
            <a:endParaRPr lang="en-US" sz="2800" dirty="0">
              <a:solidFill>
                <a:schemeClr val="accent1">
                  <a:lumMod val="20000"/>
                  <a:lumOff val="80000"/>
                </a:schemeClr>
              </a:solidFill>
            </a:endParaRPr>
          </a:p>
        </p:txBody>
      </p:sp>
      <p:sp>
        <p:nvSpPr>
          <p:cNvPr id="12" name="TextBox 11">
            <a:extLst>
              <a:ext uri="{FF2B5EF4-FFF2-40B4-BE49-F238E27FC236}">
                <a16:creationId xmlns:a16="http://schemas.microsoft.com/office/drawing/2014/main" id="{3E04B538-E0CA-213B-9C94-A7D0F24D1A5A}"/>
              </a:ext>
            </a:extLst>
          </p:cNvPr>
          <p:cNvSpPr txBox="1"/>
          <p:nvPr/>
        </p:nvSpPr>
        <p:spPr>
          <a:xfrm>
            <a:off x="266541" y="4159490"/>
            <a:ext cx="7686834" cy="954107"/>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rPr>
              <a:t>Paul confronted church folks—even big wigs when necessary (Gal 2:11-16).</a:t>
            </a:r>
            <a:endParaRPr lang="en-US" sz="2800" dirty="0"/>
          </a:p>
        </p:txBody>
      </p:sp>
      <p:pic>
        <p:nvPicPr>
          <p:cNvPr id="4" name="Picture 4" descr="800+ Free Problem Solving &amp; Problem Photos - Pixabay">
            <a:extLst>
              <a:ext uri="{FF2B5EF4-FFF2-40B4-BE49-F238E27FC236}">
                <a16:creationId xmlns:a16="http://schemas.microsoft.com/office/drawing/2014/main" id="{6501464B-10BC-8ABC-A684-188821230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88" y="2650601"/>
            <a:ext cx="4149311" cy="3111983"/>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Caret Up with solid fill">
            <a:extLst>
              <a:ext uri="{FF2B5EF4-FFF2-40B4-BE49-F238E27FC236}">
                <a16:creationId xmlns:a16="http://schemas.microsoft.com/office/drawing/2014/main" id="{E440E33B-9985-B15F-ED7D-A8978B16C5D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9913236" y="833326"/>
            <a:ext cx="914400" cy="914400"/>
          </a:xfrm>
          <a:prstGeom prst="rect">
            <a:avLst/>
          </a:prstGeom>
        </p:spPr>
      </p:pic>
      <p:sp>
        <p:nvSpPr>
          <p:cNvPr id="15" name="TextBox 14">
            <a:extLst>
              <a:ext uri="{FF2B5EF4-FFF2-40B4-BE49-F238E27FC236}">
                <a16:creationId xmlns:a16="http://schemas.microsoft.com/office/drawing/2014/main" id="{90FD4BD9-32E9-B3A5-CD4A-D5994FE497BA}"/>
              </a:ext>
            </a:extLst>
          </p:cNvPr>
          <p:cNvSpPr txBox="1"/>
          <p:nvPr/>
        </p:nvSpPr>
        <p:spPr>
          <a:xfrm>
            <a:off x="7829550" y="656449"/>
            <a:ext cx="1044972" cy="523220"/>
          </a:xfrm>
          <a:prstGeom prst="rect">
            <a:avLst/>
          </a:prstGeom>
          <a:noFill/>
        </p:spPr>
        <p:txBody>
          <a:bodyPr wrap="square">
            <a:spAutoFit/>
          </a:bodyPr>
          <a:lstStyle/>
          <a:p>
            <a:r>
              <a:rPr lang="en-US" sz="2800" b="1" dirty="0">
                <a:solidFill>
                  <a:schemeClr val="accent1">
                    <a:lumMod val="20000"/>
                    <a:lumOff val="80000"/>
                  </a:schemeClr>
                </a:solidFill>
                <a:effectLst>
                  <a:outerShdw blurRad="38100" dist="38100" dir="2700000" algn="tl">
                    <a:srgbClr val="000000">
                      <a:alpha val="43137"/>
                    </a:srgbClr>
                  </a:outerShdw>
                </a:effectLst>
              </a:rPr>
              <a:t>self </a:t>
            </a:r>
            <a:endParaRPr lang="en-US" sz="2800" dirty="0"/>
          </a:p>
        </p:txBody>
      </p:sp>
      <p:sp>
        <p:nvSpPr>
          <p:cNvPr id="16" name="TextBox 15">
            <a:extLst>
              <a:ext uri="{FF2B5EF4-FFF2-40B4-BE49-F238E27FC236}">
                <a16:creationId xmlns:a16="http://schemas.microsoft.com/office/drawing/2014/main" id="{95CB72FB-4B88-99FE-ACEE-478EBDE292D4}"/>
              </a:ext>
            </a:extLst>
          </p:cNvPr>
          <p:cNvSpPr txBox="1"/>
          <p:nvPr/>
        </p:nvSpPr>
        <p:spPr>
          <a:xfrm>
            <a:off x="9753600" y="644925"/>
            <a:ext cx="1225293" cy="523220"/>
          </a:xfrm>
          <a:prstGeom prst="rect">
            <a:avLst/>
          </a:prstGeom>
          <a:noFill/>
        </p:spPr>
        <p:txBody>
          <a:bodyPr wrap="square">
            <a:spAutoFit/>
          </a:bodyPr>
          <a:lstStyle/>
          <a:p>
            <a:r>
              <a:rPr lang="en-US" sz="2800" b="1" dirty="0">
                <a:solidFill>
                  <a:schemeClr val="accent1">
                    <a:lumMod val="20000"/>
                    <a:lumOff val="80000"/>
                  </a:schemeClr>
                </a:solidFill>
                <a:effectLst>
                  <a:outerShdw blurRad="38100" dist="38100" dir="2700000" algn="tl">
                    <a:srgbClr val="000000">
                      <a:alpha val="43137"/>
                    </a:srgbClr>
                  </a:outerShdw>
                </a:effectLst>
              </a:rPr>
              <a:t>Christ </a:t>
            </a:r>
            <a:endParaRPr lang="en-US" sz="2800" dirty="0"/>
          </a:p>
        </p:txBody>
      </p:sp>
      <p:pic>
        <p:nvPicPr>
          <p:cNvPr id="2" name="Graphic 1" descr="Caret Up with solid fill">
            <a:extLst>
              <a:ext uri="{FF2B5EF4-FFF2-40B4-BE49-F238E27FC236}">
                <a16:creationId xmlns:a16="http://schemas.microsoft.com/office/drawing/2014/main" id="{2606FC0D-2E6D-8989-EA66-9B29E97BC0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7763253" y="830212"/>
            <a:ext cx="914400" cy="914400"/>
          </a:xfrm>
          <a:prstGeom prst="rect">
            <a:avLst/>
          </a:prstGeom>
        </p:spPr>
      </p:pic>
    </p:spTree>
    <p:extLst>
      <p:ext uri="{BB962C8B-B14F-4D97-AF65-F5344CB8AC3E}">
        <p14:creationId xmlns:p14="http://schemas.microsoft.com/office/powerpoint/2010/main" val="4093980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ppt_x"/>
                                          </p:val>
                                        </p:tav>
                                        <p:tav tm="100000">
                                          <p:val>
                                            <p:strVal val="#ppt_x"/>
                                          </p:val>
                                        </p:tav>
                                      </p:tavLst>
                                    </p:anim>
                                    <p:anim calcmode="lin" valueType="num">
                                      <p:cBhvr additive="base">
                                        <p:cTn id="12"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1000" fill="hold"/>
                                        <p:tgtEl>
                                          <p:spTgt spid="13"/>
                                        </p:tgtEl>
                                        <p:attrNameLst>
                                          <p:attrName>ppt_x</p:attrName>
                                        </p:attrNameLst>
                                      </p:cBhvr>
                                      <p:tavLst>
                                        <p:tav tm="0">
                                          <p:val>
                                            <p:strVal val="#ppt_x"/>
                                          </p:val>
                                        </p:tav>
                                        <p:tav tm="100000">
                                          <p:val>
                                            <p:strVal val="#ppt_x"/>
                                          </p:val>
                                        </p:tav>
                                      </p:tavLst>
                                    </p:anim>
                                    <p:anim calcmode="lin" valueType="num">
                                      <p:cBhvr additive="base">
                                        <p:cTn id="18" dur="1000" fill="hold"/>
                                        <p:tgtEl>
                                          <p:spTgt spid="13"/>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1000" fill="hold"/>
                                        <p:tgtEl>
                                          <p:spTgt spid="16"/>
                                        </p:tgtEl>
                                        <p:attrNameLst>
                                          <p:attrName>ppt_x</p:attrName>
                                        </p:attrNameLst>
                                      </p:cBhvr>
                                      <p:tavLst>
                                        <p:tav tm="0">
                                          <p:val>
                                            <p:strVal val="#ppt_x"/>
                                          </p:val>
                                        </p:tav>
                                        <p:tav tm="100000">
                                          <p:val>
                                            <p:strVal val="#ppt_x"/>
                                          </p:val>
                                        </p:tav>
                                      </p:tavLst>
                                    </p:anim>
                                    <p:anim calcmode="lin" valueType="num">
                                      <p:cBhvr additive="base">
                                        <p:cTn id="22" dur="10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7" grpId="0"/>
      <p:bldP spid="12"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A9774-FD83-D7DC-8391-0E0DFCE03215}"/>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7B1C2BF3-6B5B-5EF1-F409-E1D0527E8924}"/>
              </a:ext>
            </a:extLst>
          </p:cNvPr>
          <p:cNvSpPr txBox="1"/>
          <p:nvPr/>
        </p:nvSpPr>
        <p:spPr>
          <a:xfrm>
            <a:off x="266541" y="373932"/>
            <a:ext cx="1689850" cy="718787"/>
          </a:xfrm>
          <a:prstGeom prst="rect">
            <a:avLst/>
          </a:prstGeom>
          <a:noFill/>
        </p:spPr>
        <p:txBody>
          <a:bodyPr wrap="square">
            <a:spAutoFit/>
          </a:bodyPr>
          <a:lstStyle/>
          <a:p>
            <a:pPr>
              <a:lnSpc>
                <a:spcPct val="120000"/>
              </a:lnSpc>
            </a:pPr>
            <a:r>
              <a:rPr lang="en-US" sz="3600" b="1" dirty="0">
                <a:solidFill>
                  <a:schemeClr val="accent1">
                    <a:lumMod val="20000"/>
                    <a:lumOff val="80000"/>
                  </a:schemeClr>
                </a:solidFill>
                <a:effectLst>
                  <a:outerShdw blurRad="38100" dist="38100" dir="2700000" algn="tl">
                    <a:srgbClr val="000000">
                      <a:alpha val="43137"/>
                    </a:srgbClr>
                  </a:outerShdw>
                </a:effectLst>
              </a:rPr>
              <a:t>O. I. C. </a:t>
            </a:r>
          </a:p>
        </p:txBody>
      </p:sp>
      <p:sp>
        <p:nvSpPr>
          <p:cNvPr id="5" name="TextBox 4">
            <a:extLst>
              <a:ext uri="{FF2B5EF4-FFF2-40B4-BE49-F238E27FC236}">
                <a16:creationId xmlns:a16="http://schemas.microsoft.com/office/drawing/2014/main" id="{707C1CD1-D1E5-5BB5-5C0E-CAE7345F55CA}"/>
              </a:ext>
            </a:extLst>
          </p:cNvPr>
          <p:cNvSpPr txBox="1"/>
          <p:nvPr/>
        </p:nvSpPr>
        <p:spPr>
          <a:xfrm>
            <a:off x="266541" y="1382936"/>
            <a:ext cx="10767709" cy="523220"/>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rPr>
              <a:t>Share an Observation (O) with non-threatening language.</a:t>
            </a:r>
            <a:endParaRPr lang="en-US" sz="2800" dirty="0">
              <a:solidFill>
                <a:schemeClr val="bg1"/>
              </a:solidFill>
            </a:endParaRPr>
          </a:p>
        </p:txBody>
      </p:sp>
      <p:sp>
        <p:nvSpPr>
          <p:cNvPr id="7" name="TextBox 6">
            <a:extLst>
              <a:ext uri="{FF2B5EF4-FFF2-40B4-BE49-F238E27FC236}">
                <a16:creationId xmlns:a16="http://schemas.microsoft.com/office/drawing/2014/main" id="{9DD8E652-9DEC-85C8-196D-950188B2D791}"/>
              </a:ext>
            </a:extLst>
          </p:cNvPr>
          <p:cNvSpPr txBox="1"/>
          <p:nvPr/>
        </p:nvSpPr>
        <p:spPr>
          <a:xfrm>
            <a:off x="259453" y="2226511"/>
            <a:ext cx="7563009" cy="523220"/>
          </a:xfrm>
          <a:prstGeom prst="rect">
            <a:avLst/>
          </a:prstGeom>
          <a:noFill/>
        </p:spPr>
        <p:txBody>
          <a:bodyPr wrap="square">
            <a:spAutoFit/>
          </a:bodyPr>
          <a:lstStyle/>
          <a:p>
            <a:r>
              <a:rPr lang="en-US" sz="2800" b="1" dirty="0">
                <a:solidFill>
                  <a:schemeClr val="accent1">
                    <a:lumMod val="20000"/>
                    <a:lumOff val="80000"/>
                  </a:schemeClr>
                </a:solidFill>
                <a:effectLst>
                  <a:outerShdw blurRad="38100" dist="38100" dir="2700000" algn="tl">
                    <a:srgbClr val="000000">
                      <a:alpha val="43137"/>
                    </a:srgbClr>
                  </a:outerShdw>
                </a:effectLst>
              </a:rPr>
              <a:t>“I’ve noticed that . . .”</a:t>
            </a:r>
            <a:endParaRPr lang="en-US" sz="2800" dirty="0">
              <a:solidFill>
                <a:schemeClr val="accent1">
                  <a:lumMod val="20000"/>
                  <a:lumOff val="80000"/>
                </a:schemeClr>
              </a:solidFill>
            </a:endParaRPr>
          </a:p>
        </p:txBody>
      </p:sp>
      <p:pic>
        <p:nvPicPr>
          <p:cNvPr id="4" name="Picture 4" descr="800+ Free Problem Solving &amp; Problem Photos - Pixabay">
            <a:extLst>
              <a:ext uri="{FF2B5EF4-FFF2-40B4-BE49-F238E27FC236}">
                <a16:creationId xmlns:a16="http://schemas.microsoft.com/office/drawing/2014/main" id="{205E32BB-02E0-460B-63D1-450E237F33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2688" y="2650601"/>
            <a:ext cx="4149311" cy="31119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147DFA8-6E7F-0C31-D752-86407FF6CB16}"/>
              </a:ext>
            </a:extLst>
          </p:cNvPr>
          <p:cNvSpPr txBox="1"/>
          <p:nvPr/>
        </p:nvSpPr>
        <p:spPr>
          <a:xfrm>
            <a:off x="266541" y="3070086"/>
            <a:ext cx="10767709" cy="523220"/>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rPr>
              <a:t>Follow up with an Interpretation (I).</a:t>
            </a:r>
            <a:endParaRPr lang="en-US" sz="2800" dirty="0">
              <a:solidFill>
                <a:schemeClr val="bg1"/>
              </a:solidFill>
            </a:endParaRPr>
          </a:p>
        </p:txBody>
      </p:sp>
      <p:sp>
        <p:nvSpPr>
          <p:cNvPr id="3" name="TextBox 2">
            <a:extLst>
              <a:ext uri="{FF2B5EF4-FFF2-40B4-BE49-F238E27FC236}">
                <a16:creationId xmlns:a16="http://schemas.microsoft.com/office/drawing/2014/main" id="{CDA50B95-11FB-2C57-E03B-BA0DB46F294E}"/>
              </a:ext>
            </a:extLst>
          </p:cNvPr>
          <p:cNvSpPr txBox="1"/>
          <p:nvPr/>
        </p:nvSpPr>
        <p:spPr>
          <a:xfrm>
            <a:off x="266541" y="3913661"/>
            <a:ext cx="7563009" cy="523220"/>
          </a:xfrm>
          <a:prstGeom prst="rect">
            <a:avLst/>
          </a:prstGeom>
          <a:noFill/>
        </p:spPr>
        <p:txBody>
          <a:bodyPr wrap="square">
            <a:spAutoFit/>
          </a:bodyPr>
          <a:lstStyle/>
          <a:p>
            <a:r>
              <a:rPr lang="en-US" sz="2800" b="1" dirty="0">
                <a:solidFill>
                  <a:schemeClr val="accent1">
                    <a:lumMod val="20000"/>
                    <a:lumOff val="80000"/>
                  </a:schemeClr>
                </a:solidFill>
                <a:effectLst>
                  <a:outerShdw blurRad="38100" dist="38100" dir="2700000" algn="tl">
                    <a:srgbClr val="000000">
                      <a:alpha val="43137"/>
                    </a:srgbClr>
                  </a:outerShdw>
                </a:effectLst>
              </a:rPr>
              <a:t>“I interpret that to mean . . .”</a:t>
            </a:r>
            <a:endParaRPr lang="en-US" sz="2800" dirty="0">
              <a:solidFill>
                <a:schemeClr val="accent1">
                  <a:lumMod val="20000"/>
                  <a:lumOff val="80000"/>
                </a:schemeClr>
              </a:solidFill>
            </a:endParaRPr>
          </a:p>
        </p:txBody>
      </p:sp>
      <p:sp>
        <p:nvSpPr>
          <p:cNvPr id="6" name="TextBox 5">
            <a:extLst>
              <a:ext uri="{FF2B5EF4-FFF2-40B4-BE49-F238E27FC236}">
                <a16:creationId xmlns:a16="http://schemas.microsoft.com/office/drawing/2014/main" id="{879CA26D-E8AB-FB3E-0D4F-F204687E9FD6}"/>
              </a:ext>
            </a:extLst>
          </p:cNvPr>
          <p:cNvSpPr txBox="1"/>
          <p:nvPr/>
        </p:nvSpPr>
        <p:spPr>
          <a:xfrm>
            <a:off x="266541" y="4716144"/>
            <a:ext cx="10767709" cy="523220"/>
          </a:xfrm>
          <a:prstGeom prst="rect">
            <a:avLst/>
          </a:prstGeom>
          <a:noFill/>
        </p:spPr>
        <p:txBody>
          <a:bodyPr wrap="square">
            <a:spAutoFit/>
          </a:bodyPr>
          <a:lstStyle/>
          <a:p>
            <a:r>
              <a:rPr lang="en-US" sz="2800" b="1" dirty="0">
                <a:solidFill>
                  <a:schemeClr val="bg1"/>
                </a:solidFill>
                <a:effectLst>
                  <a:outerShdw blurRad="38100" dist="38100" dir="2700000" algn="tl">
                    <a:srgbClr val="000000">
                      <a:alpha val="43137"/>
                    </a:srgbClr>
                  </a:outerShdw>
                </a:effectLst>
              </a:rPr>
              <a:t>Follow with  Clarification (C).</a:t>
            </a:r>
            <a:endParaRPr lang="en-US" sz="2800" dirty="0">
              <a:solidFill>
                <a:schemeClr val="bg1"/>
              </a:solidFill>
            </a:endParaRPr>
          </a:p>
        </p:txBody>
      </p:sp>
      <p:sp>
        <p:nvSpPr>
          <p:cNvPr id="11" name="TextBox 10">
            <a:extLst>
              <a:ext uri="{FF2B5EF4-FFF2-40B4-BE49-F238E27FC236}">
                <a16:creationId xmlns:a16="http://schemas.microsoft.com/office/drawing/2014/main" id="{D5F3527A-D11E-EF8A-5B50-170DA0F49CB8}"/>
              </a:ext>
            </a:extLst>
          </p:cNvPr>
          <p:cNvSpPr txBox="1"/>
          <p:nvPr/>
        </p:nvSpPr>
        <p:spPr>
          <a:xfrm>
            <a:off x="259453" y="5559719"/>
            <a:ext cx="7563009" cy="523220"/>
          </a:xfrm>
          <a:prstGeom prst="rect">
            <a:avLst/>
          </a:prstGeom>
          <a:noFill/>
        </p:spPr>
        <p:txBody>
          <a:bodyPr wrap="square">
            <a:spAutoFit/>
          </a:bodyPr>
          <a:lstStyle/>
          <a:p>
            <a:r>
              <a:rPr lang="en-US" sz="2800" b="1" dirty="0">
                <a:solidFill>
                  <a:schemeClr val="accent1">
                    <a:lumMod val="20000"/>
                    <a:lumOff val="80000"/>
                  </a:schemeClr>
                </a:solidFill>
                <a:effectLst>
                  <a:outerShdw blurRad="38100" dist="38100" dir="2700000" algn="tl">
                    <a:srgbClr val="000000">
                      <a:alpha val="43137"/>
                    </a:srgbClr>
                  </a:outerShdw>
                </a:effectLst>
              </a:rPr>
              <a:t>“Could you clarify that for me?”</a:t>
            </a:r>
            <a:endParaRPr lang="en-US" sz="2800" dirty="0">
              <a:solidFill>
                <a:schemeClr val="accent1">
                  <a:lumMod val="20000"/>
                  <a:lumOff val="80000"/>
                </a:schemeClr>
              </a:solidFill>
            </a:endParaRPr>
          </a:p>
        </p:txBody>
      </p:sp>
      <p:sp>
        <p:nvSpPr>
          <p:cNvPr id="14" name="TextBox 13">
            <a:extLst>
              <a:ext uri="{FF2B5EF4-FFF2-40B4-BE49-F238E27FC236}">
                <a16:creationId xmlns:a16="http://schemas.microsoft.com/office/drawing/2014/main" id="{0F40405B-56C2-7739-749D-C7D0BDE2608C}"/>
              </a:ext>
            </a:extLst>
          </p:cNvPr>
          <p:cNvSpPr txBox="1"/>
          <p:nvPr/>
        </p:nvSpPr>
        <p:spPr>
          <a:xfrm>
            <a:off x="4652209" y="280031"/>
            <a:ext cx="5613990" cy="646331"/>
          </a:xfrm>
          <a:prstGeom prst="rect">
            <a:avLst/>
          </a:prstGeom>
          <a:noFill/>
        </p:spPr>
        <p:txBody>
          <a:bodyPr wrap="square">
            <a:spAutoFit/>
          </a:bodyPr>
          <a:lstStyle/>
          <a:p>
            <a:r>
              <a:rPr lang="en-US" sz="3600" b="1" dirty="0">
                <a:solidFill>
                  <a:schemeClr val="bg1"/>
                </a:solidFill>
                <a:effectLst>
                  <a:outerShdw blurRad="38100" dist="38100" dir="2700000" algn="tl">
                    <a:srgbClr val="000000">
                      <a:alpha val="43137"/>
                    </a:srgbClr>
                  </a:outerShdw>
                </a:effectLst>
              </a:rPr>
              <a:t>“Oh, I see!” (O. I. C.)</a:t>
            </a:r>
            <a:endParaRPr lang="en-US" sz="3600" dirty="0">
              <a:solidFill>
                <a:schemeClr val="bg1"/>
              </a:solidFill>
            </a:endParaRPr>
          </a:p>
        </p:txBody>
      </p:sp>
    </p:spTree>
    <p:extLst>
      <p:ext uri="{BB962C8B-B14F-4D97-AF65-F5344CB8AC3E}">
        <p14:creationId xmlns:p14="http://schemas.microsoft.com/office/powerpoint/2010/main" val="164883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fltVal val="0"/>
                                          </p:val>
                                        </p:tav>
                                        <p:tav tm="100000">
                                          <p:val>
                                            <p:strVal val="#ppt_w"/>
                                          </p:val>
                                        </p:tav>
                                      </p:tavLst>
                                    </p:anim>
                                    <p:anim calcmode="lin" valueType="num">
                                      <p:cBhvr>
                                        <p:cTn id="38" dur="1000" fill="hold"/>
                                        <p:tgtEl>
                                          <p:spTgt spid="14"/>
                                        </p:tgtEl>
                                        <p:attrNameLst>
                                          <p:attrName>ppt_h</p:attrName>
                                        </p:attrNameLst>
                                      </p:cBhvr>
                                      <p:tavLst>
                                        <p:tav tm="0">
                                          <p:val>
                                            <p:fltVal val="0"/>
                                          </p:val>
                                        </p:tav>
                                        <p:tav tm="100000">
                                          <p:val>
                                            <p:strVal val="#ppt_h"/>
                                          </p:val>
                                        </p:tav>
                                      </p:tavLst>
                                    </p:anim>
                                    <p:anim calcmode="lin" valueType="num">
                                      <p:cBhvr>
                                        <p:cTn id="39" dur="1000" fill="hold"/>
                                        <p:tgtEl>
                                          <p:spTgt spid="14"/>
                                        </p:tgtEl>
                                        <p:attrNameLst>
                                          <p:attrName>style.rotation</p:attrName>
                                        </p:attrNameLst>
                                      </p:cBhvr>
                                      <p:tavLst>
                                        <p:tav tm="0">
                                          <p:val>
                                            <p:fltVal val="90"/>
                                          </p:val>
                                        </p:tav>
                                        <p:tav tm="100000">
                                          <p:val>
                                            <p:fltVal val="0"/>
                                          </p:val>
                                        </p:tav>
                                      </p:tavLst>
                                    </p:anim>
                                    <p:animEffect transition="in" filter="fade">
                                      <p:cBhvr>
                                        <p:cTn id="4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 grpId="0"/>
      <p:bldP spid="3" grpId="0"/>
      <p:bldP spid="6" grpId="0"/>
      <p:bldP spid="11"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15490-7F04-2315-B759-7248B0CE6D8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3B1D55A-FE50-33DF-8938-42F4E300F6A6}"/>
              </a:ext>
            </a:extLst>
          </p:cNvPr>
          <p:cNvSpPr txBox="1"/>
          <p:nvPr/>
        </p:nvSpPr>
        <p:spPr>
          <a:xfrm>
            <a:off x="86995" y="1595292"/>
            <a:ext cx="11277600" cy="788421"/>
          </a:xfrm>
          <a:prstGeom prst="rect">
            <a:avLst/>
          </a:prstGeom>
          <a:noFill/>
        </p:spPr>
        <p:txBody>
          <a:bodyPr wrap="square">
            <a:spAutoFit/>
          </a:bodyPr>
          <a:lstStyle/>
          <a:p>
            <a:pPr>
              <a:lnSpc>
                <a:spcPct val="120000"/>
              </a:lnSpc>
            </a:pPr>
            <a:r>
              <a:rPr lang="en-US" sz="4000" b="1" dirty="0">
                <a:solidFill>
                  <a:schemeClr val="bg1"/>
                </a:solidFill>
                <a:effectLst>
                  <a:outerShdw blurRad="38100" dist="38100" dir="2700000" algn="tl">
                    <a:srgbClr val="000000">
                      <a:alpha val="43137"/>
                    </a:srgbClr>
                  </a:outerShdw>
                </a:effectLst>
              </a:rPr>
              <a:t>Be </a:t>
            </a:r>
            <a:r>
              <a:rPr lang="en-US" sz="4000" b="1" dirty="0">
                <a:solidFill>
                  <a:srgbClr val="FF0000"/>
                </a:solidFill>
                <a:effectLst>
                  <a:outerShdw blurRad="38100" dist="38100" dir="2700000" algn="tl">
                    <a:srgbClr val="000000">
                      <a:alpha val="43137"/>
                    </a:srgbClr>
                  </a:outerShdw>
                </a:effectLst>
              </a:rPr>
              <a:t>unselfish</a:t>
            </a:r>
            <a:r>
              <a:rPr lang="en-US" sz="4000" b="1" dirty="0">
                <a:solidFill>
                  <a:schemeClr val="bg1"/>
                </a:solidFill>
                <a:effectLst>
                  <a:outerShdw blurRad="38100" dist="38100" dir="2700000" algn="tl">
                    <a:srgbClr val="000000">
                      <a:alpha val="43137"/>
                    </a:srgbClr>
                  </a:outerShdw>
                </a:effectLst>
              </a:rPr>
              <a:t> in all your dealings.</a:t>
            </a:r>
          </a:p>
        </p:txBody>
      </p:sp>
      <p:grpSp>
        <p:nvGrpSpPr>
          <p:cNvPr id="9" name="Group 8">
            <a:extLst>
              <a:ext uri="{FF2B5EF4-FFF2-40B4-BE49-F238E27FC236}">
                <a16:creationId xmlns:a16="http://schemas.microsoft.com/office/drawing/2014/main" id="{89E4389D-E83F-5AC8-711D-5FA3030086D0}"/>
              </a:ext>
            </a:extLst>
          </p:cNvPr>
          <p:cNvGrpSpPr/>
          <p:nvPr/>
        </p:nvGrpSpPr>
        <p:grpSpPr>
          <a:xfrm>
            <a:off x="6528400" y="3105150"/>
            <a:ext cx="5663600" cy="3752850"/>
            <a:chOff x="6528400" y="3105150"/>
            <a:chExt cx="5663600" cy="3752850"/>
          </a:xfrm>
        </p:grpSpPr>
        <p:pic>
          <p:nvPicPr>
            <p:cNvPr id="5" name="Picture 4">
              <a:extLst>
                <a:ext uri="{FF2B5EF4-FFF2-40B4-BE49-F238E27FC236}">
                  <a16:creationId xmlns:a16="http://schemas.microsoft.com/office/drawing/2014/main" id="{5A34D5DC-9E8D-B228-D06A-23D6A45A37B3}"/>
                </a:ext>
              </a:extLst>
            </p:cNvPr>
            <p:cNvPicPr>
              <a:picLocks noChangeAspect="1"/>
            </p:cNvPicPr>
            <p:nvPr/>
          </p:nvPicPr>
          <p:blipFill>
            <a:blip r:embed="rId2"/>
            <a:srcRect l="23022" t="45833" r="25416" b="8612"/>
            <a:stretch>
              <a:fillRect/>
            </a:stretch>
          </p:blipFill>
          <p:spPr>
            <a:xfrm>
              <a:off x="6528400" y="3105150"/>
              <a:ext cx="5663600" cy="3752850"/>
            </a:xfrm>
            <a:prstGeom prst="rect">
              <a:avLst/>
            </a:prstGeom>
          </p:spPr>
        </p:pic>
        <p:sp>
          <p:nvSpPr>
            <p:cNvPr id="7" name="TextBox 6">
              <a:extLst>
                <a:ext uri="{FF2B5EF4-FFF2-40B4-BE49-F238E27FC236}">
                  <a16:creationId xmlns:a16="http://schemas.microsoft.com/office/drawing/2014/main" id="{0BF7C3D0-6485-42FA-7F54-9847B7C0AE8A}"/>
                </a:ext>
              </a:extLst>
            </p:cNvPr>
            <p:cNvSpPr txBox="1"/>
            <p:nvPr/>
          </p:nvSpPr>
          <p:spPr>
            <a:xfrm>
              <a:off x="8153684" y="6519446"/>
              <a:ext cx="2135571" cy="338554"/>
            </a:xfrm>
            <a:prstGeom prst="rect">
              <a:avLst/>
            </a:prstGeom>
            <a:noFill/>
          </p:spPr>
          <p:txBody>
            <a:bodyPr wrap="square">
              <a:spAutoFit/>
            </a:bodyPr>
            <a:lstStyle/>
            <a:p>
              <a:pPr algn="r"/>
              <a:r>
                <a:rPr lang="en-US" sz="1600" dirty="0">
                  <a:solidFill>
                    <a:schemeClr val="bg1"/>
                  </a:solidFill>
                  <a:effectLst>
                    <a:outerShdw blurRad="38100" dist="38100" dir="2700000" algn="tl">
                      <a:srgbClr val="000000">
                        <a:alpha val="43137"/>
                      </a:srgbClr>
                    </a:outerShdw>
                  </a:effectLst>
                </a:rPr>
                <a:t>slideserve.com</a:t>
              </a:r>
              <a:endParaRPr lang="en-US" sz="1600" dirty="0"/>
            </a:p>
          </p:txBody>
        </p:sp>
      </p:grpSp>
    </p:spTree>
    <p:extLst>
      <p:ext uri="{BB962C8B-B14F-4D97-AF65-F5344CB8AC3E}">
        <p14:creationId xmlns:p14="http://schemas.microsoft.com/office/powerpoint/2010/main" val="20356712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1C94E-3D2B-3A76-5BA0-2BE737CA359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96BD7D2-BE7D-F821-F34E-0A1CB338E761}"/>
              </a:ext>
            </a:extLst>
          </p:cNvPr>
          <p:cNvSpPr txBox="1"/>
          <p:nvPr/>
        </p:nvSpPr>
        <p:spPr>
          <a:xfrm>
            <a:off x="371475" y="70280"/>
            <a:ext cx="11590676" cy="2422010"/>
          </a:xfrm>
          <a:prstGeom prst="rect">
            <a:avLst/>
          </a:prstGeom>
          <a:noFill/>
        </p:spPr>
        <p:txBody>
          <a:bodyPr wrap="square">
            <a:spAutoFit/>
          </a:bodyPr>
          <a:lstStyle/>
          <a:p>
            <a:pPr>
              <a:lnSpc>
                <a:spcPct val="120000"/>
              </a:lnSpc>
            </a:pPr>
            <a:r>
              <a:rPr lang="en-US" sz="3200" b="1" dirty="0">
                <a:solidFill>
                  <a:schemeClr val="bg1"/>
                </a:solidFill>
                <a:effectLst>
                  <a:outerShdw blurRad="38100" dist="38100" dir="2700000" algn="tl">
                    <a:srgbClr val="000000">
                      <a:alpha val="43137"/>
                    </a:srgbClr>
                  </a:outerShdw>
                </a:effectLst>
              </a:rPr>
              <a:t>By being an example in this area, we can help others </a:t>
            </a:r>
            <a:r>
              <a:rPr lang="en-US" sz="3200" b="1" dirty="0">
                <a:solidFill>
                  <a:srgbClr val="FF0000"/>
                </a:solidFill>
                <a:effectLst>
                  <a:outerShdw blurRad="38100" dist="38100" dir="2700000" algn="tl">
                    <a:srgbClr val="000000">
                      <a:alpha val="43137"/>
                    </a:srgbClr>
                  </a:outerShdw>
                </a:effectLst>
              </a:rPr>
              <a:t>minimize</a:t>
            </a:r>
            <a:r>
              <a:rPr lang="en-US" sz="3200" b="1" dirty="0">
                <a:solidFill>
                  <a:schemeClr val="bg1"/>
                </a:solidFill>
                <a:effectLst>
                  <a:outerShdw blurRad="38100" dist="38100" dir="2700000" algn="tl">
                    <a:srgbClr val="000000">
                      <a:alpha val="43137"/>
                    </a:srgbClr>
                  </a:outerShdw>
                </a:effectLst>
              </a:rPr>
              <a:t> self and the world’s hold on them. </a:t>
            </a:r>
          </a:p>
          <a:p>
            <a:pPr>
              <a:lnSpc>
                <a:spcPct val="120000"/>
              </a:lnSpc>
            </a:pPr>
            <a:r>
              <a:rPr lang="en-US" sz="3200" b="1" dirty="0">
                <a:solidFill>
                  <a:schemeClr val="bg1"/>
                </a:solidFill>
                <a:effectLst>
                  <a:outerShdw blurRad="38100" dist="38100" dir="2700000" algn="tl">
                    <a:srgbClr val="000000">
                      <a:alpha val="43137"/>
                    </a:srgbClr>
                  </a:outerShdw>
                </a:effectLst>
              </a:rPr>
              <a:t>Follow the directions on your worksheet to learn how Paul was unselfish in his dealings.</a:t>
            </a:r>
          </a:p>
        </p:txBody>
      </p:sp>
      <p:grpSp>
        <p:nvGrpSpPr>
          <p:cNvPr id="2" name="Group 1">
            <a:extLst>
              <a:ext uri="{FF2B5EF4-FFF2-40B4-BE49-F238E27FC236}">
                <a16:creationId xmlns:a16="http://schemas.microsoft.com/office/drawing/2014/main" id="{48DF8D45-A736-A851-0597-EAFB28DF703F}"/>
              </a:ext>
            </a:extLst>
          </p:cNvPr>
          <p:cNvGrpSpPr/>
          <p:nvPr/>
        </p:nvGrpSpPr>
        <p:grpSpPr>
          <a:xfrm>
            <a:off x="6528400" y="3105150"/>
            <a:ext cx="5663600" cy="3752850"/>
            <a:chOff x="6528400" y="3105150"/>
            <a:chExt cx="5663600" cy="3752850"/>
          </a:xfrm>
        </p:grpSpPr>
        <p:pic>
          <p:nvPicPr>
            <p:cNvPr id="6" name="Picture 5">
              <a:extLst>
                <a:ext uri="{FF2B5EF4-FFF2-40B4-BE49-F238E27FC236}">
                  <a16:creationId xmlns:a16="http://schemas.microsoft.com/office/drawing/2014/main" id="{D3D79259-21F7-D1EF-7C8C-725D53A756EA}"/>
                </a:ext>
              </a:extLst>
            </p:cNvPr>
            <p:cNvPicPr>
              <a:picLocks noChangeAspect="1"/>
            </p:cNvPicPr>
            <p:nvPr/>
          </p:nvPicPr>
          <p:blipFill>
            <a:blip r:embed="rId2"/>
            <a:srcRect l="23022" t="45833" r="25416" b="8612"/>
            <a:stretch>
              <a:fillRect/>
            </a:stretch>
          </p:blipFill>
          <p:spPr>
            <a:xfrm>
              <a:off x="6528400" y="3105150"/>
              <a:ext cx="5663600" cy="3752850"/>
            </a:xfrm>
            <a:prstGeom prst="rect">
              <a:avLst/>
            </a:prstGeom>
          </p:spPr>
        </p:pic>
        <p:sp>
          <p:nvSpPr>
            <p:cNvPr id="7" name="TextBox 6">
              <a:extLst>
                <a:ext uri="{FF2B5EF4-FFF2-40B4-BE49-F238E27FC236}">
                  <a16:creationId xmlns:a16="http://schemas.microsoft.com/office/drawing/2014/main" id="{26055C57-E11E-DF55-38FA-FA62AA7EB25E}"/>
                </a:ext>
              </a:extLst>
            </p:cNvPr>
            <p:cNvSpPr txBox="1"/>
            <p:nvPr/>
          </p:nvSpPr>
          <p:spPr>
            <a:xfrm>
              <a:off x="8153684" y="6519446"/>
              <a:ext cx="2135571" cy="338554"/>
            </a:xfrm>
            <a:prstGeom prst="rect">
              <a:avLst/>
            </a:prstGeom>
            <a:noFill/>
          </p:spPr>
          <p:txBody>
            <a:bodyPr wrap="square">
              <a:spAutoFit/>
            </a:bodyPr>
            <a:lstStyle/>
            <a:p>
              <a:pPr algn="r"/>
              <a:r>
                <a:rPr lang="en-US" sz="1600" dirty="0">
                  <a:solidFill>
                    <a:schemeClr val="bg1"/>
                  </a:solidFill>
                  <a:effectLst>
                    <a:outerShdw blurRad="38100" dist="38100" dir="2700000" algn="tl">
                      <a:srgbClr val="000000">
                        <a:alpha val="43137"/>
                      </a:srgbClr>
                    </a:outerShdw>
                  </a:effectLst>
                </a:rPr>
                <a:t>slideserve.com</a:t>
              </a:r>
              <a:endParaRPr lang="en-US" sz="1600" dirty="0"/>
            </a:p>
          </p:txBody>
        </p:sp>
      </p:grpSp>
    </p:spTree>
    <p:extLst>
      <p:ext uri="{BB962C8B-B14F-4D97-AF65-F5344CB8AC3E}">
        <p14:creationId xmlns:p14="http://schemas.microsoft.com/office/powerpoint/2010/main" val="343700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D7223-5AA0-32E7-367B-EFFCFFFDB4B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5CF861A-8A00-F039-2BFE-5DD94BFA4B4D}"/>
              </a:ext>
            </a:extLst>
          </p:cNvPr>
          <p:cNvSpPr txBox="1"/>
          <p:nvPr/>
        </p:nvSpPr>
        <p:spPr>
          <a:xfrm>
            <a:off x="371475" y="70280"/>
            <a:ext cx="11590676" cy="4638001"/>
          </a:xfrm>
          <a:prstGeom prst="rect">
            <a:avLst/>
          </a:prstGeom>
          <a:noFill/>
        </p:spPr>
        <p:txBody>
          <a:bodyPr wrap="square">
            <a:spAutoFit/>
          </a:bodyPr>
          <a:lstStyle/>
          <a:p>
            <a:pPr>
              <a:lnSpc>
                <a:spcPct val="120000"/>
              </a:lnSpc>
            </a:pPr>
            <a:r>
              <a:rPr lang="en-US" sz="3200" b="1" dirty="0">
                <a:solidFill>
                  <a:schemeClr val="bg1"/>
                </a:solidFill>
                <a:effectLst>
                  <a:outerShdw blurRad="38100" dist="38100" dir="2700000" algn="tl">
                    <a:srgbClr val="000000">
                      <a:alpha val="43137"/>
                    </a:srgbClr>
                  </a:outerShdw>
                </a:effectLst>
              </a:rPr>
              <a:t>Read 1 Cor. 10:31-33 and/or Philippians 1:12-26.</a:t>
            </a:r>
          </a:p>
          <a:p>
            <a:pPr>
              <a:lnSpc>
                <a:spcPct val="120000"/>
              </a:lnSpc>
            </a:pPr>
            <a:endParaRPr lang="en-US" sz="1400" b="1" dirty="0">
              <a:solidFill>
                <a:schemeClr val="bg1"/>
              </a:solidFill>
              <a:effectLst>
                <a:outerShdw blurRad="38100" dist="38100" dir="2700000" algn="tl">
                  <a:srgbClr val="000000">
                    <a:alpha val="43137"/>
                  </a:srgbClr>
                </a:outerShdw>
              </a:effectLst>
            </a:endParaRPr>
          </a:p>
          <a:p>
            <a:pPr>
              <a:lnSpc>
                <a:spcPct val="120000"/>
              </a:lnSpc>
            </a:pPr>
            <a:r>
              <a:rPr lang="en-US" sz="3200" b="1" dirty="0">
                <a:solidFill>
                  <a:schemeClr val="bg1"/>
                </a:solidFill>
                <a:effectLst>
                  <a:outerShdw blurRad="38100" dist="38100" dir="2700000" algn="tl">
                    <a:srgbClr val="000000">
                      <a:alpha val="43137"/>
                    </a:srgbClr>
                  </a:outerShdw>
                </a:effectLst>
              </a:rPr>
              <a:t>Answer the questions:</a:t>
            </a:r>
          </a:p>
          <a:p>
            <a:pPr>
              <a:lnSpc>
                <a:spcPct val="120000"/>
              </a:lnSpc>
            </a:pPr>
            <a:endParaRPr lang="en-US" sz="1400" b="1" dirty="0">
              <a:solidFill>
                <a:schemeClr val="bg1"/>
              </a:solidFill>
              <a:effectLst>
                <a:outerShdw blurRad="38100" dist="38100" dir="2700000" algn="tl">
                  <a:srgbClr val="000000">
                    <a:alpha val="43137"/>
                  </a:srgbClr>
                </a:outerShdw>
              </a:effectLst>
            </a:endParaRPr>
          </a:p>
          <a:p>
            <a:pPr>
              <a:lnSpc>
                <a:spcPct val="120000"/>
              </a:lnSpc>
            </a:pPr>
            <a:r>
              <a:rPr lang="en-US" sz="3200" b="1" dirty="0">
                <a:solidFill>
                  <a:schemeClr val="bg1"/>
                </a:solidFill>
                <a:effectLst>
                  <a:outerShdw blurRad="38100" dist="38100" dir="2700000" algn="tl">
                    <a:srgbClr val="000000">
                      <a:alpha val="43137"/>
                    </a:srgbClr>
                  </a:outerShdw>
                </a:effectLst>
              </a:rPr>
              <a:t>What was Paul’s motivation? </a:t>
            </a:r>
          </a:p>
          <a:p>
            <a:pPr>
              <a:lnSpc>
                <a:spcPct val="120000"/>
              </a:lnSpc>
            </a:pPr>
            <a:endParaRPr lang="en-US" sz="1400" b="1" dirty="0">
              <a:solidFill>
                <a:schemeClr val="bg1"/>
              </a:solidFill>
              <a:effectLst>
                <a:outerShdw blurRad="38100" dist="38100" dir="2700000" algn="tl">
                  <a:srgbClr val="000000">
                    <a:alpha val="43137"/>
                  </a:srgbClr>
                </a:outerShdw>
              </a:effectLst>
            </a:endParaRPr>
          </a:p>
          <a:p>
            <a:pPr>
              <a:lnSpc>
                <a:spcPct val="120000"/>
              </a:lnSpc>
            </a:pPr>
            <a:r>
              <a:rPr lang="en-US" sz="3200" b="1" dirty="0">
                <a:solidFill>
                  <a:schemeClr val="bg1"/>
                </a:solidFill>
                <a:effectLst>
                  <a:outerShdw blurRad="38100" dist="38100" dir="2700000" algn="tl">
                    <a:srgbClr val="000000">
                      <a:alpha val="43137"/>
                    </a:srgbClr>
                  </a:outerShdw>
                </a:effectLst>
              </a:rPr>
              <a:t>What did he do? What happened to him?</a:t>
            </a:r>
          </a:p>
          <a:p>
            <a:pPr>
              <a:lnSpc>
                <a:spcPct val="120000"/>
              </a:lnSpc>
            </a:pPr>
            <a:endParaRPr lang="en-US" sz="1400" b="1" dirty="0">
              <a:solidFill>
                <a:schemeClr val="bg1"/>
              </a:solidFill>
              <a:effectLst>
                <a:outerShdw blurRad="38100" dist="38100" dir="2700000" algn="tl">
                  <a:srgbClr val="000000">
                    <a:alpha val="43137"/>
                  </a:srgbClr>
                </a:outerShdw>
              </a:effectLst>
            </a:endParaRPr>
          </a:p>
          <a:p>
            <a:pPr>
              <a:lnSpc>
                <a:spcPct val="120000"/>
              </a:lnSpc>
            </a:pPr>
            <a:r>
              <a:rPr lang="en-US" sz="3200" b="1" dirty="0">
                <a:solidFill>
                  <a:schemeClr val="bg1"/>
                </a:solidFill>
                <a:effectLst>
                  <a:outerShdw blurRad="38100" dist="38100" dir="2700000" algn="tl">
                    <a:srgbClr val="000000">
                      <a:alpha val="43137"/>
                    </a:srgbClr>
                  </a:outerShdw>
                </a:effectLst>
              </a:rPr>
              <a:t>What are some modern-day 				            applications for us?</a:t>
            </a:r>
          </a:p>
        </p:txBody>
      </p:sp>
      <p:grpSp>
        <p:nvGrpSpPr>
          <p:cNvPr id="2" name="Group 1">
            <a:extLst>
              <a:ext uri="{FF2B5EF4-FFF2-40B4-BE49-F238E27FC236}">
                <a16:creationId xmlns:a16="http://schemas.microsoft.com/office/drawing/2014/main" id="{A6D7F792-51A0-076B-A7E0-F994990DBEFE}"/>
              </a:ext>
            </a:extLst>
          </p:cNvPr>
          <p:cNvGrpSpPr/>
          <p:nvPr/>
        </p:nvGrpSpPr>
        <p:grpSpPr>
          <a:xfrm>
            <a:off x="6776356" y="3306536"/>
            <a:ext cx="5415643" cy="3551464"/>
            <a:chOff x="6528400" y="3105150"/>
            <a:chExt cx="5663600" cy="3752850"/>
          </a:xfrm>
        </p:grpSpPr>
        <p:pic>
          <p:nvPicPr>
            <p:cNvPr id="6" name="Picture 5">
              <a:extLst>
                <a:ext uri="{FF2B5EF4-FFF2-40B4-BE49-F238E27FC236}">
                  <a16:creationId xmlns:a16="http://schemas.microsoft.com/office/drawing/2014/main" id="{5AC35774-A42D-9EF1-827E-F895F065C4EA}"/>
                </a:ext>
              </a:extLst>
            </p:cNvPr>
            <p:cNvPicPr>
              <a:picLocks noChangeAspect="1"/>
            </p:cNvPicPr>
            <p:nvPr/>
          </p:nvPicPr>
          <p:blipFill>
            <a:blip r:embed="rId2"/>
            <a:srcRect l="23022" t="45833" r="25416" b="8612"/>
            <a:stretch>
              <a:fillRect/>
            </a:stretch>
          </p:blipFill>
          <p:spPr>
            <a:xfrm>
              <a:off x="6528400" y="3105150"/>
              <a:ext cx="5663600" cy="3752850"/>
            </a:xfrm>
            <a:prstGeom prst="rect">
              <a:avLst/>
            </a:prstGeom>
          </p:spPr>
        </p:pic>
        <p:sp>
          <p:nvSpPr>
            <p:cNvPr id="7" name="TextBox 6">
              <a:extLst>
                <a:ext uri="{FF2B5EF4-FFF2-40B4-BE49-F238E27FC236}">
                  <a16:creationId xmlns:a16="http://schemas.microsoft.com/office/drawing/2014/main" id="{DD7804A5-F9E6-174B-478B-7AE045DED8E5}"/>
                </a:ext>
              </a:extLst>
            </p:cNvPr>
            <p:cNvSpPr txBox="1"/>
            <p:nvPr/>
          </p:nvSpPr>
          <p:spPr>
            <a:xfrm>
              <a:off x="8153684" y="6519446"/>
              <a:ext cx="2135571" cy="338554"/>
            </a:xfrm>
            <a:prstGeom prst="rect">
              <a:avLst/>
            </a:prstGeom>
            <a:noFill/>
          </p:spPr>
          <p:txBody>
            <a:bodyPr wrap="square">
              <a:spAutoFit/>
            </a:bodyPr>
            <a:lstStyle/>
            <a:p>
              <a:pPr algn="r"/>
              <a:r>
                <a:rPr lang="en-US" sz="1600" dirty="0">
                  <a:solidFill>
                    <a:schemeClr val="bg1"/>
                  </a:solidFill>
                  <a:effectLst>
                    <a:outerShdw blurRad="38100" dist="38100" dir="2700000" algn="tl">
                      <a:srgbClr val="000000">
                        <a:alpha val="43137"/>
                      </a:srgbClr>
                    </a:outerShdw>
                  </a:effectLst>
                </a:rPr>
                <a:t>slideserve.com</a:t>
              </a:r>
              <a:endParaRPr lang="en-US" sz="1600" dirty="0"/>
            </a:p>
          </p:txBody>
        </p:sp>
      </p:grpSp>
    </p:spTree>
    <p:extLst>
      <p:ext uri="{BB962C8B-B14F-4D97-AF65-F5344CB8AC3E}">
        <p14:creationId xmlns:p14="http://schemas.microsoft.com/office/powerpoint/2010/main" val="344093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7FCEF-2D12-D4D9-D330-675831B0389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8C2735C-8D2E-5F27-10AE-90747B0461AF}"/>
              </a:ext>
            </a:extLst>
          </p:cNvPr>
          <p:cNvSpPr txBox="1"/>
          <p:nvPr/>
        </p:nvSpPr>
        <p:spPr>
          <a:xfrm>
            <a:off x="371475" y="1740693"/>
            <a:ext cx="11277600" cy="788421"/>
          </a:xfrm>
          <a:prstGeom prst="rect">
            <a:avLst/>
          </a:prstGeom>
          <a:noFill/>
        </p:spPr>
        <p:txBody>
          <a:bodyPr wrap="square">
            <a:spAutoFit/>
          </a:bodyPr>
          <a:lstStyle/>
          <a:p>
            <a:pPr>
              <a:lnSpc>
                <a:spcPct val="120000"/>
              </a:lnSpc>
            </a:pPr>
            <a:r>
              <a:rPr lang="en-US" sz="4000" b="1" dirty="0">
                <a:solidFill>
                  <a:schemeClr val="bg1"/>
                </a:solidFill>
                <a:effectLst>
                  <a:outerShdw blurRad="38100" dist="38100" dir="2700000" algn="tl">
                    <a:srgbClr val="000000">
                      <a:alpha val="43137"/>
                    </a:srgbClr>
                  </a:outerShdw>
                </a:effectLst>
              </a:rPr>
              <a:t>Develop a </a:t>
            </a:r>
            <a:r>
              <a:rPr lang="en-US" sz="4000" b="1" dirty="0">
                <a:solidFill>
                  <a:srgbClr val="FF0000"/>
                </a:solidFill>
                <a:effectLst>
                  <a:outerShdw blurRad="38100" dist="38100" dir="2700000" algn="tl">
                    <a:srgbClr val="000000">
                      <a:alpha val="43137"/>
                    </a:srgbClr>
                  </a:outerShdw>
                </a:effectLst>
              </a:rPr>
              <a:t>learning</a:t>
            </a:r>
            <a:r>
              <a:rPr lang="en-US" sz="4000" b="1" dirty="0">
                <a:solidFill>
                  <a:schemeClr val="bg1"/>
                </a:solidFill>
                <a:effectLst>
                  <a:outerShdw blurRad="38100" dist="38100" dir="2700000" algn="tl">
                    <a:srgbClr val="000000">
                      <a:alpha val="43137"/>
                    </a:srgbClr>
                  </a:outerShdw>
                </a:effectLst>
              </a:rPr>
              <a:t> spirit.</a:t>
            </a:r>
          </a:p>
        </p:txBody>
      </p:sp>
      <p:pic>
        <p:nvPicPr>
          <p:cNvPr id="7" name="Picture 6">
            <a:extLst>
              <a:ext uri="{FF2B5EF4-FFF2-40B4-BE49-F238E27FC236}">
                <a16:creationId xmlns:a16="http://schemas.microsoft.com/office/drawing/2014/main" id="{C4F924D8-4354-D281-3858-621504B4C57A}"/>
              </a:ext>
            </a:extLst>
          </p:cNvPr>
          <p:cNvPicPr>
            <a:picLocks noChangeAspect="1"/>
          </p:cNvPicPr>
          <p:nvPr/>
        </p:nvPicPr>
        <p:blipFill>
          <a:blip r:embed="rId2"/>
          <a:stretch>
            <a:fillRect/>
          </a:stretch>
        </p:blipFill>
        <p:spPr>
          <a:xfrm>
            <a:off x="5672138" y="2826181"/>
            <a:ext cx="6096000" cy="3448050"/>
          </a:xfrm>
          <a:prstGeom prst="rect">
            <a:avLst/>
          </a:prstGeom>
        </p:spPr>
      </p:pic>
      <p:grpSp>
        <p:nvGrpSpPr>
          <p:cNvPr id="8" name="Group 7">
            <a:extLst>
              <a:ext uri="{FF2B5EF4-FFF2-40B4-BE49-F238E27FC236}">
                <a16:creationId xmlns:a16="http://schemas.microsoft.com/office/drawing/2014/main" id="{BC973BDE-B370-9022-606C-6A87E8DD2DFA}"/>
              </a:ext>
            </a:extLst>
          </p:cNvPr>
          <p:cNvGrpSpPr/>
          <p:nvPr/>
        </p:nvGrpSpPr>
        <p:grpSpPr>
          <a:xfrm>
            <a:off x="371475" y="2740456"/>
            <a:ext cx="5300663" cy="3533775"/>
            <a:chOff x="371475" y="2740456"/>
            <a:chExt cx="5300663" cy="3533775"/>
          </a:xfrm>
        </p:grpSpPr>
        <p:pic>
          <p:nvPicPr>
            <p:cNvPr id="5" name="Picture 4">
              <a:extLst>
                <a:ext uri="{FF2B5EF4-FFF2-40B4-BE49-F238E27FC236}">
                  <a16:creationId xmlns:a16="http://schemas.microsoft.com/office/drawing/2014/main" id="{3A4196D5-A2F9-9D2C-C7AC-64D90D838DCC}"/>
                </a:ext>
              </a:extLst>
            </p:cNvPr>
            <p:cNvPicPr>
              <a:picLocks noChangeAspect="1"/>
            </p:cNvPicPr>
            <p:nvPr/>
          </p:nvPicPr>
          <p:blipFill>
            <a:blip r:embed="rId3"/>
            <a:stretch>
              <a:fillRect/>
            </a:stretch>
          </p:blipFill>
          <p:spPr>
            <a:xfrm>
              <a:off x="371475" y="2740456"/>
              <a:ext cx="5300663" cy="3533775"/>
            </a:xfrm>
            <a:prstGeom prst="rect">
              <a:avLst/>
            </a:prstGeom>
          </p:spPr>
        </p:pic>
        <p:sp>
          <p:nvSpPr>
            <p:cNvPr id="3" name="TextBox 2">
              <a:extLst>
                <a:ext uri="{FF2B5EF4-FFF2-40B4-BE49-F238E27FC236}">
                  <a16:creationId xmlns:a16="http://schemas.microsoft.com/office/drawing/2014/main" id="{E3C703F3-9087-2244-9A6F-FE77E3B69A50}"/>
                </a:ext>
              </a:extLst>
            </p:cNvPr>
            <p:cNvSpPr txBox="1"/>
            <p:nvPr/>
          </p:nvSpPr>
          <p:spPr>
            <a:xfrm>
              <a:off x="3536567" y="5935677"/>
              <a:ext cx="2135571" cy="338554"/>
            </a:xfrm>
            <a:prstGeom prst="rect">
              <a:avLst/>
            </a:prstGeom>
            <a:noFill/>
          </p:spPr>
          <p:txBody>
            <a:bodyPr wrap="square">
              <a:spAutoFit/>
            </a:bodyPr>
            <a:lstStyle/>
            <a:p>
              <a:pPr algn="r"/>
              <a:r>
                <a:rPr lang="en-US" sz="1600" dirty="0">
                  <a:solidFill>
                    <a:schemeClr val="bg1"/>
                  </a:solidFill>
                  <a:effectLst>
                    <a:outerShdw blurRad="38100" dist="38100" dir="2700000" algn="tl">
                      <a:srgbClr val="000000">
                        <a:alpha val="43137"/>
                      </a:srgbClr>
                    </a:outerShdw>
                  </a:effectLst>
                </a:rPr>
                <a:t>pixabay.com</a:t>
              </a:r>
              <a:endParaRPr lang="en-US" sz="1600" dirty="0"/>
            </a:p>
          </p:txBody>
        </p:sp>
      </p:grpSp>
    </p:spTree>
    <p:extLst>
      <p:ext uri="{BB962C8B-B14F-4D97-AF65-F5344CB8AC3E}">
        <p14:creationId xmlns:p14="http://schemas.microsoft.com/office/powerpoint/2010/main" val="94091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19911-C628-85DD-A227-57BEC0216A71}"/>
            </a:ext>
          </a:extLst>
        </p:cNvPr>
        <p:cNvGrpSpPr/>
        <p:nvPr/>
      </p:nvGrpSpPr>
      <p:grpSpPr>
        <a:xfrm>
          <a:off x="0" y="0"/>
          <a:ext cx="0" cy="0"/>
          <a:chOff x="0" y="0"/>
          <a:chExt cx="0" cy="0"/>
        </a:xfrm>
      </p:grpSpPr>
      <p:sp>
        <p:nvSpPr>
          <p:cNvPr id="2055" name="Rectangle 2054">
            <a:extLst>
              <a:ext uri="{FF2B5EF4-FFF2-40B4-BE49-F238E27FC236}">
                <a16:creationId xmlns:a16="http://schemas.microsoft.com/office/drawing/2014/main" id="{B3D0183F-9668-6982-89D4-E4B00D79A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Open Bible Wallpapers - Top Free Open Bible Backgrounds - WallpaperAccess">
            <a:extLst>
              <a:ext uri="{FF2B5EF4-FFF2-40B4-BE49-F238E27FC236}">
                <a16:creationId xmlns:a16="http://schemas.microsoft.com/office/drawing/2014/main" id="{E5DA939F-CAD4-D2E1-B5EC-5FA796E1752A}"/>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20265" b="4735"/>
          <a:stretch>
            <a:fillRect/>
          </a:stretch>
        </p:blipFill>
        <p:spPr bwMode="auto">
          <a:xfrm>
            <a:off x="20" y="1016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5A46FA6-6C5B-6295-94B6-DF45773FF66B}"/>
              </a:ext>
            </a:extLst>
          </p:cNvPr>
          <p:cNvSpPr>
            <a:spLocks noGrp="1"/>
          </p:cNvSpPr>
          <p:nvPr>
            <p:ph type="title"/>
          </p:nvPr>
        </p:nvSpPr>
        <p:spPr>
          <a:xfrm>
            <a:off x="789271" y="1687349"/>
            <a:ext cx="10546386" cy="3232935"/>
          </a:xfrm>
        </p:spPr>
        <p:txBody>
          <a:bodyPr vert="horz" lIns="91440" tIns="45720" rIns="91440" bIns="45720" rtlCol="0" anchor="b">
            <a:normAutofit fontScale="90000"/>
          </a:bodyPr>
          <a:lstStyle/>
          <a:p>
            <a:pPr algn="ctr">
              <a:lnSpc>
                <a:spcPct val="100000"/>
              </a:lnSpc>
            </a:pPr>
            <a:r>
              <a:rPr lang="en-US" sz="4200" b="1" dirty="0">
                <a:solidFill>
                  <a:srgbClr val="FFFFFF"/>
                </a:solidFill>
                <a:effectLst>
                  <a:outerShdw blurRad="38100" dist="38100" dir="2700000" algn="tl">
                    <a:srgbClr val="000000">
                      <a:alpha val="43137"/>
                    </a:srgbClr>
                  </a:outerShdw>
                </a:effectLst>
              </a:rPr>
              <a:t>And being found in human form, he humbled himself by becoming obedient to the point of death, even death on a cross. Therefore, God has highly exalted him and bestowed on him the name that is above every name.</a:t>
            </a:r>
          </a:p>
        </p:txBody>
      </p:sp>
      <p:sp>
        <p:nvSpPr>
          <p:cNvPr id="4" name="TextBox 3">
            <a:extLst>
              <a:ext uri="{FF2B5EF4-FFF2-40B4-BE49-F238E27FC236}">
                <a16:creationId xmlns:a16="http://schemas.microsoft.com/office/drawing/2014/main" id="{9CF01F8E-60CB-8942-1506-95D05BA1C808}"/>
              </a:ext>
            </a:extLst>
          </p:cNvPr>
          <p:cNvSpPr txBox="1"/>
          <p:nvPr/>
        </p:nvSpPr>
        <p:spPr>
          <a:xfrm>
            <a:off x="1524000" y="5648479"/>
            <a:ext cx="9144000" cy="1098395"/>
          </a:xfrm>
          <a:prstGeom prst="rect">
            <a:avLst/>
          </a:prstGeom>
        </p:spPr>
        <p:txBody>
          <a:bodyPr vert="horz" lIns="91440" tIns="45720" rIns="91440" bIns="45720" rtlCol="0">
            <a:normAutofit/>
          </a:bodyPr>
          <a:lstStyle/>
          <a:p>
            <a:pPr algn="ctr">
              <a:lnSpc>
                <a:spcPct val="90000"/>
              </a:lnSpc>
              <a:spcBef>
                <a:spcPts val="1000"/>
              </a:spcBef>
            </a:pPr>
            <a:r>
              <a:rPr lang="en-US" sz="2400" b="1" dirty="0">
                <a:solidFill>
                  <a:srgbClr val="FFFFFF"/>
                </a:solidFill>
                <a:effectLst>
                  <a:outerShdw blurRad="38100" dist="38100" dir="2700000" algn="tl">
                    <a:srgbClr val="000000">
                      <a:alpha val="43137"/>
                    </a:srgbClr>
                  </a:outerShdw>
                </a:effectLst>
              </a:rPr>
              <a:t>Philippians 2:8-9</a:t>
            </a:r>
            <a:endParaRPr lang="en-US" sz="2400" dirty="0">
              <a:solidFill>
                <a:srgbClr val="FFFFFF"/>
              </a:solidFill>
            </a:endParaRPr>
          </a:p>
        </p:txBody>
      </p:sp>
    </p:spTree>
    <p:extLst>
      <p:ext uri="{BB962C8B-B14F-4D97-AF65-F5344CB8AC3E}">
        <p14:creationId xmlns:p14="http://schemas.microsoft.com/office/powerpoint/2010/main" val="15664074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7865D-A575-A52D-6A21-A5D0FF25887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70906E1-8169-4DD4-C73B-2E46249FF076}"/>
              </a:ext>
            </a:extLst>
          </p:cNvPr>
          <p:cNvSpPr txBox="1"/>
          <p:nvPr/>
        </p:nvSpPr>
        <p:spPr>
          <a:xfrm>
            <a:off x="457200" y="100293"/>
            <a:ext cx="11734800" cy="1831079"/>
          </a:xfrm>
          <a:prstGeom prst="rect">
            <a:avLst/>
          </a:prstGeom>
          <a:noFill/>
        </p:spPr>
        <p:txBody>
          <a:bodyPr wrap="square">
            <a:spAutoFit/>
          </a:bodyPr>
          <a:lstStyle/>
          <a:p>
            <a:pPr>
              <a:lnSpc>
                <a:spcPct val="120000"/>
              </a:lnSpc>
            </a:pPr>
            <a:r>
              <a:rPr lang="en-US" sz="3200" b="1" dirty="0">
                <a:solidFill>
                  <a:schemeClr val="bg1"/>
                </a:solidFill>
                <a:effectLst>
                  <a:outerShdw blurRad="38100" dist="38100" dir="2700000" algn="tl">
                    <a:srgbClr val="000000">
                      <a:alpha val="43137"/>
                    </a:srgbClr>
                  </a:outerShdw>
                </a:effectLst>
              </a:rPr>
              <a:t>Paul was trained by Gamaliel and had already experienced fruit, yet he humbled himself and learned from Barnabas—a lay preacher. (Look at Acts 11:26, 30; 13:1-3.)</a:t>
            </a:r>
          </a:p>
        </p:txBody>
      </p:sp>
      <p:pic>
        <p:nvPicPr>
          <p:cNvPr id="6" name="Picture 5">
            <a:extLst>
              <a:ext uri="{FF2B5EF4-FFF2-40B4-BE49-F238E27FC236}">
                <a16:creationId xmlns:a16="http://schemas.microsoft.com/office/drawing/2014/main" id="{B91755E2-0B9A-1121-3A86-D52AB2EFBF7C}"/>
              </a:ext>
            </a:extLst>
          </p:cNvPr>
          <p:cNvPicPr>
            <a:picLocks noChangeAspect="1"/>
          </p:cNvPicPr>
          <p:nvPr/>
        </p:nvPicPr>
        <p:blipFill>
          <a:blip r:embed="rId2"/>
          <a:stretch>
            <a:fillRect/>
          </a:stretch>
        </p:blipFill>
        <p:spPr>
          <a:xfrm>
            <a:off x="7734300" y="3886200"/>
            <a:ext cx="4457700" cy="2971800"/>
          </a:xfrm>
          <a:prstGeom prst="rect">
            <a:avLst/>
          </a:prstGeom>
        </p:spPr>
      </p:pic>
    </p:spTree>
    <p:extLst>
      <p:ext uri="{BB962C8B-B14F-4D97-AF65-F5344CB8AC3E}">
        <p14:creationId xmlns:p14="http://schemas.microsoft.com/office/powerpoint/2010/main" val="860789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8E13A-BA06-4081-0933-0582FCEA558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1B750BF-B499-E4EF-BB47-F7BA003AFFD6}"/>
              </a:ext>
            </a:extLst>
          </p:cNvPr>
          <p:cNvSpPr txBox="1"/>
          <p:nvPr/>
        </p:nvSpPr>
        <p:spPr>
          <a:xfrm>
            <a:off x="457200" y="100293"/>
            <a:ext cx="11734800" cy="1831079"/>
          </a:xfrm>
          <a:prstGeom prst="rect">
            <a:avLst/>
          </a:prstGeom>
          <a:noFill/>
        </p:spPr>
        <p:txBody>
          <a:bodyPr wrap="square">
            <a:spAutoFit/>
          </a:bodyPr>
          <a:lstStyle/>
          <a:p>
            <a:pPr>
              <a:lnSpc>
                <a:spcPct val="120000"/>
              </a:lnSpc>
            </a:pPr>
            <a:r>
              <a:rPr lang="en-US" sz="3200" b="1" dirty="0">
                <a:solidFill>
                  <a:schemeClr val="bg1"/>
                </a:solidFill>
                <a:effectLst>
                  <a:outerShdw blurRad="38100" dist="38100" dir="2700000" algn="tl">
                    <a:srgbClr val="000000">
                      <a:alpha val="43137"/>
                    </a:srgbClr>
                  </a:outerShdw>
                </a:effectLst>
              </a:rPr>
              <a:t>Remember John the Baptist’s credo: </a:t>
            </a:r>
          </a:p>
          <a:p>
            <a:pPr>
              <a:lnSpc>
                <a:spcPct val="120000"/>
              </a:lnSpc>
            </a:pPr>
            <a:endParaRPr lang="en-US" sz="3200" b="1" dirty="0">
              <a:solidFill>
                <a:schemeClr val="bg1"/>
              </a:solidFill>
              <a:effectLst>
                <a:outerShdw blurRad="38100" dist="38100" dir="2700000" algn="tl">
                  <a:srgbClr val="000000">
                    <a:alpha val="43137"/>
                  </a:srgbClr>
                </a:outerShdw>
              </a:effectLst>
            </a:endParaRPr>
          </a:p>
          <a:p>
            <a:pPr>
              <a:lnSpc>
                <a:spcPct val="120000"/>
              </a:lnSpc>
            </a:pPr>
            <a:r>
              <a:rPr lang="en-US" sz="3200" b="1" dirty="0">
                <a:solidFill>
                  <a:srgbClr val="15DBCA"/>
                </a:solidFill>
                <a:effectLst>
                  <a:outerShdw blurRad="38100" dist="38100" dir="2700000" algn="tl">
                    <a:srgbClr val="000000">
                      <a:alpha val="43137"/>
                    </a:srgbClr>
                  </a:outerShdw>
                </a:effectLst>
              </a:rPr>
              <a:t>“He must increase, I must decrease.”</a:t>
            </a:r>
          </a:p>
        </p:txBody>
      </p:sp>
      <p:pic>
        <p:nvPicPr>
          <p:cNvPr id="2" name="Picture 1">
            <a:extLst>
              <a:ext uri="{FF2B5EF4-FFF2-40B4-BE49-F238E27FC236}">
                <a16:creationId xmlns:a16="http://schemas.microsoft.com/office/drawing/2014/main" id="{15C20D84-86C7-7840-B7F0-CE3B982A66D9}"/>
              </a:ext>
            </a:extLst>
          </p:cNvPr>
          <p:cNvPicPr>
            <a:picLocks noChangeAspect="1"/>
          </p:cNvPicPr>
          <p:nvPr/>
        </p:nvPicPr>
        <p:blipFill>
          <a:blip r:embed="rId2"/>
          <a:stretch>
            <a:fillRect/>
          </a:stretch>
        </p:blipFill>
        <p:spPr>
          <a:xfrm>
            <a:off x="6934200" y="3884056"/>
            <a:ext cx="5257800" cy="2973943"/>
          </a:xfrm>
          <a:prstGeom prst="rect">
            <a:avLst/>
          </a:prstGeom>
        </p:spPr>
      </p:pic>
    </p:spTree>
    <p:extLst>
      <p:ext uri="{BB962C8B-B14F-4D97-AF65-F5344CB8AC3E}">
        <p14:creationId xmlns:p14="http://schemas.microsoft.com/office/powerpoint/2010/main" val="25955283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D1130-FDFB-8C94-6C8C-C693311E2EC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EA0BF06-4677-C768-2CD5-9CE18B5F2725}"/>
              </a:ext>
            </a:extLst>
          </p:cNvPr>
          <p:cNvSpPr txBox="1"/>
          <p:nvPr/>
        </p:nvSpPr>
        <p:spPr>
          <a:xfrm>
            <a:off x="457200" y="280184"/>
            <a:ext cx="11734800" cy="3012941"/>
          </a:xfrm>
          <a:prstGeom prst="rect">
            <a:avLst/>
          </a:prstGeom>
          <a:noFill/>
        </p:spPr>
        <p:txBody>
          <a:bodyPr wrap="square">
            <a:spAutoFit/>
          </a:bodyPr>
          <a:lstStyle/>
          <a:p>
            <a:pPr>
              <a:lnSpc>
                <a:spcPct val="120000"/>
              </a:lnSpc>
            </a:pPr>
            <a:r>
              <a:rPr lang="en-US" sz="3200" b="1" dirty="0">
                <a:solidFill>
                  <a:srgbClr val="15DBCA"/>
                </a:solidFill>
                <a:effectLst>
                  <a:outerShdw blurRad="38100" dist="38100" dir="2700000" algn="tl">
                    <a:srgbClr val="000000">
                      <a:alpha val="43137"/>
                    </a:srgbClr>
                  </a:outerShdw>
                </a:effectLst>
              </a:rPr>
              <a:t>And how about Barnabas—he was enjoying the lead role, but after Acts 14 the roles flip-flopped. That may have been hard to take, but he didn’t appear to have a problem with it.</a:t>
            </a:r>
          </a:p>
          <a:p>
            <a:pPr>
              <a:lnSpc>
                <a:spcPct val="120000"/>
              </a:lnSpc>
            </a:pPr>
            <a:endParaRPr lang="en-US" sz="3200" b="1" dirty="0">
              <a:solidFill>
                <a:schemeClr val="bg1"/>
              </a:solidFill>
              <a:effectLst>
                <a:outerShdw blurRad="38100" dist="38100" dir="2700000" algn="tl">
                  <a:srgbClr val="000000">
                    <a:alpha val="43137"/>
                  </a:srgbClr>
                </a:outerShdw>
              </a:effectLst>
            </a:endParaRPr>
          </a:p>
          <a:p>
            <a:pPr>
              <a:lnSpc>
                <a:spcPct val="120000"/>
              </a:lnSpc>
            </a:pPr>
            <a:r>
              <a:rPr lang="en-US" sz="3200" b="1" dirty="0">
                <a:solidFill>
                  <a:schemeClr val="bg1"/>
                </a:solidFill>
                <a:effectLst>
                  <a:outerShdw blurRad="38100" dist="38100" dir="2700000" algn="tl">
                    <a:srgbClr val="000000">
                      <a:alpha val="43137"/>
                    </a:srgbClr>
                  </a:outerShdw>
                </a:effectLst>
              </a:rPr>
              <a:t>We need to develop a humble, learning spirit like those two.</a:t>
            </a:r>
          </a:p>
        </p:txBody>
      </p:sp>
      <p:pic>
        <p:nvPicPr>
          <p:cNvPr id="5" name="Picture 4">
            <a:extLst>
              <a:ext uri="{FF2B5EF4-FFF2-40B4-BE49-F238E27FC236}">
                <a16:creationId xmlns:a16="http://schemas.microsoft.com/office/drawing/2014/main" id="{080043AD-0D94-B579-8D9A-65640B8C878D}"/>
              </a:ext>
            </a:extLst>
          </p:cNvPr>
          <p:cNvPicPr>
            <a:picLocks noChangeAspect="1"/>
          </p:cNvPicPr>
          <p:nvPr/>
        </p:nvPicPr>
        <p:blipFill>
          <a:blip r:embed="rId2"/>
          <a:stretch>
            <a:fillRect/>
          </a:stretch>
        </p:blipFill>
        <p:spPr>
          <a:xfrm>
            <a:off x="6934200" y="3884056"/>
            <a:ext cx="5257800" cy="2973943"/>
          </a:xfrm>
          <a:prstGeom prst="rect">
            <a:avLst/>
          </a:prstGeom>
        </p:spPr>
      </p:pic>
    </p:spTree>
    <p:extLst>
      <p:ext uri="{BB962C8B-B14F-4D97-AF65-F5344CB8AC3E}">
        <p14:creationId xmlns:p14="http://schemas.microsoft.com/office/powerpoint/2010/main" val="339361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B4B8E-13CE-99B9-4F6E-4F5255BF84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1985D91-DBBC-3171-CE30-63DBE56CEAE2}"/>
              </a:ext>
            </a:extLst>
          </p:cNvPr>
          <p:cNvSpPr txBox="1"/>
          <p:nvPr/>
        </p:nvSpPr>
        <p:spPr>
          <a:xfrm>
            <a:off x="457200" y="100293"/>
            <a:ext cx="11734800" cy="3345339"/>
          </a:xfrm>
          <a:prstGeom prst="rect">
            <a:avLst/>
          </a:prstGeom>
          <a:noFill/>
        </p:spPr>
        <p:txBody>
          <a:bodyPr wrap="square">
            <a:spAutoFit/>
          </a:bodyPr>
          <a:lstStyle/>
          <a:p>
            <a:pPr>
              <a:lnSpc>
                <a:spcPct val="120000"/>
              </a:lnSpc>
            </a:pPr>
            <a:r>
              <a:rPr lang="en-US" sz="3200" b="1" dirty="0">
                <a:solidFill>
                  <a:schemeClr val="bg1"/>
                </a:solidFill>
                <a:effectLst>
                  <a:outerShdw blurRad="38100" dist="38100" dir="2700000" algn="tl">
                    <a:srgbClr val="000000">
                      <a:alpha val="43137"/>
                    </a:srgbClr>
                  </a:outerShdw>
                </a:effectLst>
              </a:rPr>
              <a:t>Be </a:t>
            </a:r>
            <a:r>
              <a:rPr lang="en-US" sz="3200" b="1" dirty="0">
                <a:solidFill>
                  <a:srgbClr val="FF0000"/>
                </a:solidFill>
                <a:effectLst>
                  <a:outerShdw blurRad="38100" dist="38100" dir="2700000" algn="tl">
                    <a:srgbClr val="000000">
                      <a:alpha val="43137"/>
                    </a:srgbClr>
                  </a:outerShdw>
                </a:effectLst>
              </a:rPr>
              <a:t>open</a:t>
            </a:r>
            <a:r>
              <a:rPr lang="en-US" sz="3200" b="1" dirty="0">
                <a:solidFill>
                  <a:schemeClr val="bg1"/>
                </a:solidFill>
                <a:effectLst>
                  <a:outerShdw blurRad="38100" dist="38100" dir="2700000" algn="tl">
                    <a:srgbClr val="000000">
                      <a:alpha val="43137"/>
                    </a:srgbClr>
                  </a:outerShdw>
                </a:effectLst>
              </a:rPr>
              <a:t>, </a:t>
            </a:r>
            <a:r>
              <a:rPr lang="en-US" sz="3200" b="1" dirty="0">
                <a:solidFill>
                  <a:srgbClr val="FF0000"/>
                </a:solidFill>
                <a:effectLst>
                  <a:outerShdw blurRad="38100" dist="38100" dir="2700000" algn="tl">
                    <a:srgbClr val="000000">
                      <a:alpha val="43137"/>
                    </a:srgbClr>
                  </a:outerShdw>
                </a:effectLst>
              </a:rPr>
              <a:t>transparent</a:t>
            </a:r>
            <a:r>
              <a:rPr lang="en-US" sz="3200" b="1" dirty="0">
                <a:solidFill>
                  <a:schemeClr val="bg1"/>
                </a:solidFill>
                <a:effectLst>
                  <a:outerShdw blurRad="38100" dist="38100" dir="2700000" algn="tl">
                    <a:srgbClr val="000000">
                      <a:alpha val="43137"/>
                    </a:srgbClr>
                  </a:outerShdw>
                </a:effectLst>
              </a:rPr>
              <a:t> about your own struggles. </a:t>
            </a:r>
          </a:p>
          <a:p>
            <a:pPr>
              <a:lnSpc>
                <a:spcPct val="120000"/>
              </a:lnSpc>
            </a:pPr>
            <a:endParaRPr lang="en-US" b="1" dirty="0">
              <a:solidFill>
                <a:schemeClr val="bg1"/>
              </a:solidFill>
              <a:effectLst>
                <a:outerShdw blurRad="38100" dist="38100" dir="2700000" algn="tl">
                  <a:srgbClr val="000000">
                    <a:alpha val="43137"/>
                  </a:srgbClr>
                </a:outerShdw>
              </a:effectLst>
            </a:endParaRPr>
          </a:p>
          <a:p>
            <a:pPr>
              <a:lnSpc>
                <a:spcPct val="120000"/>
              </a:lnSpc>
            </a:pPr>
            <a:r>
              <a:rPr lang="en-US" sz="3200" b="1" dirty="0">
                <a:solidFill>
                  <a:schemeClr val="bg1"/>
                </a:solidFill>
                <a:effectLst>
                  <a:outerShdw blurRad="38100" dist="38100" dir="2700000" algn="tl">
                    <a:srgbClr val="000000">
                      <a:alpha val="43137"/>
                    </a:srgbClr>
                  </a:outerShdw>
                </a:effectLst>
              </a:rPr>
              <a:t>Finally, it is so important that we admit (first to ourselves!) that we are weak creatures. Even as the great spiritual leader that Paul was, he admitted he had 					         struggles (Rom 7:14-24).</a:t>
            </a:r>
            <a:endParaRPr lang="en-US" sz="2800" b="1" dirty="0">
              <a:solidFill>
                <a:schemeClr val="bg1"/>
              </a:solidFill>
              <a:effectLst>
                <a:outerShdw blurRad="38100" dist="38100" dir="2700000" algn="tl">
                  <a:srgbClr val="000000">
                    <a:alpha val="43137"/>
                  </a:srgbClr>
                </a:outerShdw>
              </a:effectLst>
            </a:endParaRPr>
          </a:p>
        </p:txBody>
      </p:sp>
      <p:pic>
        <p:nvPicPr>
          <p:cNvPr id="2050" name="Picture 2" descr="10,000+ Free Utmost Transparency &amp; Transparency Images - Pixabay">
            <a:extLst>
              <a:ext uri="{FF2B5EF4-FFF2-40B4-BE49-F238E27FC236}">
                <a16:creationId xmlns:a16="http://schemas.microsoft.com/office/drawing/2014/main" id="{D8A434C9-3712-82B6-1275-A9C78D9CB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2487" y="2686923"/>
            <a:ext cx="6259513" cy="41710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DCEF2A1-D471-F84E-3B34-60014CDAF415}"/>
              </a:ext>
            </a:extLst>
          </p:cNvPr>
          <p:cNvSpPr txBox="1"/>
          <p:nvPr/>
        </p:nvSpPr>
        <p:spPr>
          <a:xfrm>
            <a:off x="10031123" y="6485574"/>
            <a:ext cx="2135571" cy="338554"/>
          </a:xfrm>
          <a:prstGeom prst="rect">
            <a:avLst/>
          </a:prstGeom>
          <a:noFill/>
        </p:spPr>
        <p:txBody>
          <a:bodyPr wrap="square">
            <a:spAutoFit/>
          </a:bodyPr>
          <a:lstStyle/>
          <a:p>
            <a:pPr algn="r"/>
            <a:r>
              <a:rPr lang="en-US" sz="1600" dirty="0">
                <a:solidFill>
                  <a:schemeClr val="bg1"/>
                </a:solidFill>
                <a:effectLst>
                  <a:outerShdw blurRad="38100" dist="38100" dir="2700000" algn="tl">
                    <a:srgbClr val="000000">
                      <a:alpha val="43137"/>
                    </a:srgbClr>
                  </a:outerShdw>
                </a:effectLst>
              </a:rPr>
              <a:t>pixabay.com</a:t>
            </a:r>
            <a:endParaRPr lang="en-US" sz="1600" dirty="0"/>
          </a:p>
        </p:txBody>
      </p:sp>
    </p:spTree>
    <p:extLst>
      <p:ext uri="{BB962C8B-B14F-4D97-AF65-F5344CB8AC3E}">
        <p14:creationId xmlns:p14="http://schemas.microsoft.com/office/powerpoint/2010/main" val="239616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CA99C-E1C9-9707-7C1B-3F59C14B24D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0F16FDE-FADE-D6B5-62B8-9DA6A0BEA990}"/>
              </a:ext>
            </a:extLst>
          </p:cNvPr>
          <p:cNvSpPr txBox="1"/>
          <p:nvPr/>
        </p:nvSpPr>
        <p:spPr>
          <a:xfrm>
            <a:off x="457200" y="100293"/>
            <a:ext cx="11734800" cy="4194803"/>
          </a:xfrm>
          <a:prstGeom prst="rect">
            <a:avLst/>
          </a:prstGeom>
          <a:noFill/>
        </p:spPr>
        <p:txBody>
          <a:bodyPr wrap="square">
            <a:spAutoFit/>
          </a:bodyPr>
          <a:lstStyle/>
          <a:p>
            <a:pPr>
              <a:lnSpc>
                <a:spcPct val="120000"/>
              </a:lnSpc>
            </a:pPr>
            <a:r>
              <a:rPr lang="en-US" sz="3200" b="1" dirty="0">
                <a:solidFill>
                  <a:schemeClr val="bg1"/>
                </a:solidFill>
                <a:effectLst>
                  <a:outerShdw blurRad="38100" dist="38100" dir="2700000" algn="tl">
                    <a:srgbClr val="000000">
                      <a:alpha val="43137"/>
                    </a:srgbClr>
                  </a:outerShdw>
                </a:effectLst>
              </a:rPr>
              <a:t>Having a person with whom we can be transparent and accountable is a must. </a:t>
            </a:r>
          </a:p>
          <a:p>
            <a:pPr>
              <a:lnSpc>
                <a:spcPct val="120000"/>
              </a:lnSpc>
            </a:pPr>
            <a:r>
              <a:rPr lang="en-US" sz="3200" b="1" dirty="0">
                <a:solidFill>
                  <a:schemeClr val="bg1"/>
                </a:solidFill>
                <a:effectLst>
                  <a:outerShdw blurRad="38100" dist="38100" dir="2700000" algn="tl">
                    <a:srgbClr val="000000">
                      <a:alpha val="43137"/>
                    </a:srgbClr>
                  </a:outerShdw>
                </a:effectLst>
              </a:rPr>
              <a:t>Who is your accountability partner? </a:t>
            </a:r>
          </a:p>
          <a:p>
            <a:pPr>
              <a:lnSpc>
                <a:spcPct val="120000"/>
              </a:lnSpc>
            </a:pPr>
            <a:r>
              <a:rPr lang="en-US" sz="3200" b="1" dirty="0">
                <a:solidFill>
                  <a:schemeClr val="bg1"/>
                </a:solidFill>
                <a:effectLst>
                  <a:outerShdw blurRad="38100" dist="38100" dir="2700000" algn="tl">
                    <a:srgbClr val="000000">
                      <a:alpha val="43137"/>
                    </a:srgbClr>
                  </a:outerShdw>
                </a:effectLst>
              </a:rPr>
              <a:t>Admitting our weaknesses emphasizes the first principle under </a:t>
            </a:r>
            <a:r>
              <a:rPr lang="en-US" sz="3200" b="1" dirty="0">
                <a:solidFill>
                  <a:srgbClr val="FFFF00"/>
                </a:solidFill>
                <a:effectLst>
                  <a:outerShdw blurRad="38100" dist="38100" dir="2700000" algn="tl">
                    <a:srgbClr val="000000">
                      <a:alpha val="43137"/>
                    </a:srgbClr>
                  </a:outerShdw>
                </a:effectLst>
              </a:rPr>
              <a:t>Maximize Service</a:t>
            </a:r>
            <a:r>
              <a:rPr lang="en-US" sz="3200" b="1" dirty="0">
                <a:solidFill>
                  <a:schemeClr val="bg1"/>
                </a:solidFill>
                <a:effectLst>
                  <a:outerShdw blurRad="38100" dist="38100" dir="2700000" algn="tl">
                    <a:srgbClr val="000000">
                      <a:alpha val="43137"/>
                    </a:srgbClr>
                  </a:outerShdw>
                </a:effectLst>
              </a:rPr>
              <a:t>—						           the final category of principles. </a:t>
            </a:r>
          </a:p>
          <a:p>
            <a:pPr>
              <a:lnSpc>
                <a:spcPct val="120000"/>
              </a:lnSpc>
            </a:pPr>
            <a:r>
              <a:rPr lang="en-US" sz="3200" b="1" dirty="0">
                <a:solidFill>
                  <a:schemeClr val="bg1"/>
                </a:solidFill>
                <a:effectLst>
                  <a:outerShdw blurRad="38100" dist="38100" dir="2700000" algn="tl">
                    <a:srgbClr val="000000">
                      <a:alpha val="43137"/>
                    </a:srgbClr>
                  </a:outerShdw>
                </a:effectLst>
              </a:rPr>
              <a:t>We’ll look that next time.</a:t>
            </a:r>
            <a:endParaRPr lang="en-US" sz="2800" b="1" dirty="0">
              <a:solidFill>
                <a:schemeClr val="bg1"/>
              </a:solidFill>
              <a:effectLst>
                <a:outerShdw blurRad="38100" dist="38100" dir="2700000" algn="tl">
                  <a:srgbClr val="000000">
                    <a:alpha val="43137"/>
                  </a:srgbClr>
                </a:outerShdw>
              </a:effectLst>
            </a:endParaRPr>
          </a:p>
        </p:txBody>
      </p:sp>
      <p:pic>
        <p:nvPicPr>
          <p:cNvPr id="2050" name="Picture 2" descr="10,000+ Free Utmost Transparency &amp; Transparency Images - Pixabay">
            <a:extLst>
              <a:ext uri="{FF2B5EF4-FFF2-40B4-BE49-F238E27FC236}">
                <a16:creationId xmlns:a16="http://schemas.microsoft.com/office/drawing/2014/main" id="{D7943A10-EC0D-48B1-A6C6-60C4E85C2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5075" y="2958727"/>
            <a:ext cx="5851619" cy="389927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75C0521-5A79-FED9-41FB-7E14F8A26900}"/>
              </a:ext>
            </a:extLst>
          </p:cNvPr>
          <p:cNvSpPr txBox="1"/>
          <p:nvPr/>
        </p:nvSpPr>
        <p:spPr>
          <a:xfrm>
            <a:off x="10031123" y="6485574"/>
            <a:ext cx="2135571" cy="338554"/>
          </a:xfrm>
          <a:prstGeom prst="rect">
            <a:avLst/>
          </a:prstGeom>
          <a:noFill/>
        </p:spPr>
        <p:txBody>
          <a:bodyPr wrap="square">
            <a:spAutoFit/>
          </a:bodyPr>
          <a:lstStyle/>
          <a:p>
            <a:pPr algn="r"/>
            <a:r>
              <a:rPr lang="en-US" sz="1600" dirty="0">
                <a:solidFill>
                  <a:schemeClr val="bg1"/>
                </a:solidFill>
                <a:effectLst>
                  <a:outerShdw blurRad="38100" dist="38100" dir="2700000" algn="tl">
                    <a:srgbClr val="000000">
                      <a:alpha val="43137"/>
                    </a:srgbClr>
                  </a:outerShdw>
                </a:effectLst>
              </a:rPr>
              <a:t>pixabay.com</a:t>
            </a:r>
            <a:endParaRPr lang="en-US" sz="1600" dirty="0"/>
          </a:p>
        </p:txBody>
      </p:sp>
    </p:spTree>
    <p:extLst>
      <p:ext uri="{BB962C8B-B14F-4D97-AF65-F5344CB8AC3E}">
        <p14:creationId xmlns:p14="http://schemas.microsoft.com/office/powerpoint/2010/main" val="50833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6E4018-F2CF-2E0B-7D7D-C7FC6885D58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C3C2C13-51AF-F4F1-6CF9-F20ABB10981D}"/>
              </a:ext>
            </a:extLst>
          </p:cNvPr>
          <p:cNvSpPr txBox="1"/>
          <p:nvPr/>
        </p:nvSpPr>
        <p:spPr>
          <a:xfrm>
            <a:off x="457200" y="100293"/>
            <a:ext cx="11734800" cy="4268669"/>
          </a:xfrm>
          <a:prstGeom prst="rect">
            <a:avLst/>
          </a:prstGeom>
          <a:noFill/>
        </p:spPr>
        <p:txBody>
          <a:bodyPr wrap="square">
            <a:spAutoFit/>
          </a:bodyPr>
          <a:lstStyle/>
          <a:p>
            <a:pPr>
              <a:lnSpc>
                <a:spcPct val="120000"/>
              </a:lnSpc>
            </a:pPr>
            <a:r>
              <a:rPr lang="en-US" sz="3200" b="1" dirty="0">
                <a:solidFill>
                  <a:schemeClr val="bg1"/>
                </a:solidFill>
                <a:effectLst>
                  <a:outerShdw blurRad="38100" dist="38100" dir="2700000" algn="tl">
                    <a:srgbClr val="000000">
                      <a:alpha val="43137"/>
                    </a:srgbClr>
                  </a:outerShdw>
                </a:effectLst>
              </a:rPr>
              <a:t>So . . . are you </a:t>
            </a:r>
            <a:r>
              <a:rPr lang="en-US" sz="3200" b="1" dirty="0">
                <a:solidFill>
                  <a:srgbClr val="15DBCA"/>
                </a:solidFill>
                <a:effectLst>
                  <a:outerShdw blurRad="38100" dist="38100" dir="2700000" algn="tl">
                    <a:srgbClr val="000000">
                      <a:alpha val="43137"/>
                    </a:srgbClr>
                  </a:outerShdw>
                </a:effectLst>
              </a:rPr>
              <a:t>addressing problems</a:t>
            </a:r>
            <a:r>
              <a:rPr lang="en-US" sz="3200" b="1" dirty="0">
                <a:solidFill>
                  <a:schemeClr val="bg1"/>
                </a:solidFill>
                <a:effectLst>
                  <a:outerShdw blurRad="38100" dist="38100" dir="2700000" algn="tl">
                    <a:srgbClr val="000000">
                      <a:alpha val="43137"/>
                    </a:srgbClr>
                  </a:outerShdw>
                </a:effectLst>
              </a:rPr>
              <a:t>?</a:t>
            </a:r>
          </a:p>
          <a:p>
            <a:pPr>
              <a:lnSpc>
                <a:spcPct val="120000"/>
              </a:lnSpc>
            </a:pPr>
            <a:endParaRPr lang="en-US" b="1" dirty="0">
              <a:solidFill>
                <a:schemeClr val="bg1"/>
              </a:solidFill>
              <a:effectLst>
                <a:outerShdw blurRad="38100" dist="38100" dir="2700000" algn="tl">
                  <a:srgbClr val="000000">
                    <a:alpha val="43137"/>
                  </a:srgbClr>
                </a:outerShdw>
              </a:effectLst>
            </a:endParaRPr>
          </a:p>
          <a:p>
            <a:pPr>
              <a:lnSpc>
                <a:spcPct val="120000"/>
              </a:lnSpc>
            </a:pPr>
            <a:r>
              <a:rPr lang="en-US" sz="3200" b="1" dirty="0">
                <a:solidFill>
                  <a:schemeClr val="bg1"/>
                </a:solidFill>
                <a:effectLst>
                  <a:outerShdw blurRad="38100" dist="38100" dir="2700000" algn="tl">
                    <a:srgbClr val="000000">
                      <a:alpha val="43137"/>
                    </a:srgbClr>
                  </a:outerShdw>
                </a:effectLst>
              </a:rPr>
              <a:t>Are you being </a:t>
            </a:r>
            <a:r>
              <a:rPr lang="en-US" sz="3200" b="1" dirty="0">
                <a:solidFill>
                  <a:srgbClr val="15DBCA"/>
                </a:solidFill>
                <a:effectLst>
                  <a:outerShdw blurRad="38100" dist="38100" dir="2700000" algn="tl">
                    <a:srgbClr val="000000">
                      <a:alpha val="43137"/>
                    </a:srgbClr>
                  </a:outerShdw>
                </a:effectLst>
              </a:rPr>
              <a:t>unselfish</a:t>
            </a:r>
            <a:r>
              <a:rPr lang="en-US" sz="3200" b="1" dirty="0">
                <a:solidFill>
                  <a:schemeClr val="bg1"/>
                </a:solidFill>
                <a:effectLst>
                  <a:outerShdw blurRad="38100" dist="38100" dir="2700000" algn="tl">
                    <a:srgbClr val="000000">
                      <a:alpha val="43137"/>
                    </a:srgbClr>
                  </a:outerShdw>
                </a:effectLst>
              </a:rPr>
              <a:t>?</a:t>
            </a:r>
          </a:p>
          <a:p>
            <a:pPr>
              <a:lnSpc>
                <a:spcPct val="120000"/>
              </a:lnSpc>
            </a:pPr>
            <a:endParaRPr lang="en-US" b="1" dirty="0">
              <a:solidFill>
                <a:schemeClr val="bg1"/>
              </a:solidFill>
              <a:effectLst>
                <a:outerShdw blurRad="38100" dist="38100" dir="2700000" algn="tl">
                  <a:srgbClr val="000000">
                    <a:alpha val="43137"/>
                  </a:srgbClr>
                </a:outerShdw>
              </a:effectLst>
            </a:endParaRPr>
          </a:p>
          <a:p>
            <a:pPr>
              <a:lnSpc>
                <a:spcPct val="120000"/>
              </a:lnSpc>
            </a:pPr>
            <a:r>
              <a:rPr lang="en-US" sz="3200" b="1" dirty="0">
                <a:solidFill>
                  <a:schemeClr val="bg1"/>
                </a:solidFill>
                <a:effectLst>
                  <a:outerShdw blurRad="38100" dist="38100" dir="2700000" algn="tl">
                    <a:srgbClr val="000000">
                      <a:alpha val="43137"/>
                    </a:srgbClr>
                  </a:outerShdw>
                </a:effectLst>
              </a:rPr>
              <a:t>Are you developing a </a:t>
            </a:r>
            <a:r>
              <a:rPr lang="en-US" sz="3200" b="1" dirty="0">
                <a:solidFill>
                  <a:srgbClr val="15DBCA"/>
                </a:solidFill>
                <a:effectLst>
                  <a:outerShdw blurRad="38100" dist="38100" dir="2700000" algn="tl">
                    <a:srgbClr val="000000">
                      <a:alpha val="43137"/>
                    </a:srgbClr>
                  </a:outerShdw>
                </a:effectLst>
              </a:rPr>
              <a:t>learning spirit</a:t>
            </a:r>
            <a:r>
              <a:rPr lang="en-US" sz="3200" b="1" dirty="0">
                <a:solidFill>
                  <a:schemeClr val="bg1"/>
                </a:solidFill>
                <a:effectLst>
                  <a:outerShdw blurRad="38100" dist="38100" dir="2700000" algn="tl">
                    <a:srgbClr val="000000">
                      <a:alpha val="43137"/>
                    </a:srgbClr>
                  </a:outerShdw>
                </a:effectLst>
              </a:rPr>
              <a:t>?</a:t>
            </a:r>
          </a:p>
          <a:p>
            <a:pPr>
              <a:lnSpc>
                <a:spcPct val="120000"/>
              </a:lnSpc>
            </a:pPr>
            <a:endParaRPr lang="en-US" sz="3200" b="1" dirty="0">
              <a:solidFill>
                <a:schemeClr val="bg1"/>
              </a:solidFill>
              <a:effectLst>
                <a:outerShdw blurRad="38100" dist="38100" dir="2700000" algn="tl">
                  <a:srgbClr val="000000">
                    <a:alpha val="43137"/>
                  </a:srgbClr>
                </a:outerShdw>
              </a:effectLst>
            </a:endParaRPr>
          </a:p>
          <a:p>
            <a:pPr>
              <a:lnSpc>
                <a:spcPct val="120000"/>
              </a:lnSpc>
            </a:pPr>
            <a:r>
              <a:rPr lang="en-US" sz="3200" b="1" dirty="0">
                <a:solidFill>
                  <a:schemeClr val="bg1"/>
                </a:solidFill>
                <a:effectLst>
                  <a:outerShdw blurRad="38100" dist="38100" dir="2700000" algn="tl">
                    <a:srgbClr val="000000">
                      <a:alpha val="43137"/>
                    </a:srgbClr>
                  </a:outerShdw>
                </a:effectLst>
              </a:rPr>
              <a:t>Are you being </a:t>
            </a:r>
            <a:r>
              <a:rPr lang="en-US" sz="3200" b="1" dirty="0">
                <a:solidFill>
                  <a:srgbClr val="15DBCA"/>
                </a:solidFill>
                <a:effectLst>
                  <a:outerShdw blurRad="38100" dist="38100" dir="2700000" algn="tl">
                    <a:srgbClr val="000000">
                      <a:alpha val="43137"/>
                    </a:srgbClr>
                  </a:outerShdw>
                </a:effectLst>
              </a:rPr>
              <a:t>open</a:t>
            </a:r>
            <a:r>
              <a:rPr lang="en-US" sz="3200" b="1" dirty="0">
                <a:solidFill>
                  <a:schemeClr val="bg1"/>
                </a:solidFill>
                <a:effectLst>
                  <a:outerShdw blurRad="38100" dist="38100" dir="2700000" algn="tl">
                    <a:srgbClr val="000000">
                      <a:alpha val="43137"/>
                    </a:srgbClr>
                  </a:outerShdw>
                </a:effectLst>
              </a:rPr>
              <a:t> and </a:t>
            </a:r>
            <a:r>
              <a:rPr lang="en-US" sz="3200" b="1" dirty="0">
                <a:solidFill>
                  <a:srgbClr val="15DBCA"/>
                </a:solidFill>
                <a:effectLst>
                  <a:outerShdw blurRad="38100" dist="38100" dir="2700000" algn="tl">
                    <a:srgbClr val="000000">
                      <a:alpha val="43137"/>
                    </a:srgbClr>
                  </a:outerShdw>
                </a:effectLst>
              </a:rPr>
              <a:t>transparent</a:t>
            </a:r>
            <a:r>
              <a:rPr lang="en-US" sz="3200" b="1" dirty="0">
                <a:solidFill>
                  <a:schemeClr val="bg1"/>
                </a:solidFill>
                <a:effectLst>
                  <a:outerShdw blurRad="38100" dist="38100" dir="2700000" algn="tl">
                    <a:srgbClr val="000000">
                      <a:alpha val="43137"/>
                    </a:srgbClr>
                  </a:outerShdw>
                </a:effectLst>
              </a:rPr>
              <a:t> about your own struggles?</a:t>
            </a:r>
            <a:endParaRPr lang="en-US" b="1" dirty="0">
              <a:solidFill>
                <a:schemeClr val="bg1"/>
              </a:solidFill>
              <a:effectLst>
                <a:outerShdw blurRad="38100" dist="38100" dir="2700000" algn="tl">
                  <a:srgbClr val="000000">
                    <a:alpha val="43137"/>
                  </a:srgbClr>
                </a:outerShdw>
              </a:effectLst>
            </a:endParaRPr>
          </a:p>
          <a:p>
            <a:pPr>
              <a:lnSpc>
                <a:spcPct val="120000"/>
              </a:lnSpc>
            </a:pPr>
            <a:r>
              <a:rPr lang="en-US" sz="3200" b="1" dirty="0">
                <a:solidFill>
                  <a:schemeClr val="bg1"/>
                </a:solidFill>
                <a:effectLst>
                  <a:outerShdw blurRad="38100" dist="38100" dir="2700000" algn="tl">
                    <a:srgbClr val="000000">
                      <a:alpha val="43137"/>
                    </a:srgbClr>
                  </a:outerShdw>
                </a:effectLst>
              </a:rPr>
              <a:t>	</a:t>
            </a:r>
            <a:endParaRPr lang="en-US" sz="3200" b="1" dirty="0">
              <a:solidFill>
                <a:srgbClr val="15DBCA"/>
              </a:solidFill>
              <a:effectLst>
                <a:outerShdw blurRad="38100" dist="38100" dir="2700000" algn="tl">
                  <a:srgbClr val="000000">
                    <a:alpha val="43137"/>
                  </a:srgbClr>
                </a:outerShdw>
              </a:effectLst>
            </a:endParaRPr>
          </a:p>
        </p:txBody>
      </p:sp>
      <p:pic>
        <p:nvPicPr>
          <p:cNvPr id="6" name="Picture 2" descr="10,000+ Free Utmost Transparency &amp; Transparency Images - Pixabay">
            <a:extLst>
              <a:ext uri="{FF2B5EF4-FFF2-40B4-BE49-F238E27FC236}">
                <a16:creationId xmlns:a16="http://schemas.microsoft.com/office/drawing/2014/main" id="{07BED9C0-1F3C-EDC5-B6F0-58D920C8BF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8855" y="4147363"/>
            <a:ext cx="4067839" cy="27106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00B442C-D5D1-5A56-4EF7-81D603A26F39}"/>
              </a:ext>
            </a:extLst>
          </p:cNvPr>
          <p:cNvPicPr>
            <a:picLocks noChangeAspect="1"/>
          </p:cNvPicPr>
          <p:nvPr/>
        </p:nvPicPr>
        <p:blipFill>
          <a:blip r:embed="rId3"/>
          <a:srcRect l="-131" r="13468"/>
          <a:stretch>
            <a:fillRect/>
          </a:stretch>
        </p:blipFill>
        <p:spPr>
          <a:xfrm>
            <a:off x="3924634" y="4162542"/>
            <a:ext cx="4148916" cy="2707887"/>
          </a:xfrm>
          <a:prstGeom prst="rect">
            <a:avLst/>
          </a:prstGeom>
        </p:spPr>
      </p:pic>
      <p:pic>
        <p:nvPicPr>
          <p:cNvPr id="8" name="Picture 7">
            <a:extLst>
              <a:ext uri="{FF2B5EF4-FFF2-40B4-BE49-F238E27FC236}">
                <a16:creationId xmlns:a16="http://schemas.microsoft.com/office/drawing/2014/main" id="{5E44ED45-C5F2-4D16-37C1-293752C77735}"/>
              </a:ext>
            </a:extLst>
          </p:cNvPr>
          <p:cNvPicPr>
            <a:picLocks noChangeAspect="1"/>
          </p:cNvPicPr>
          <p:nvPr/>
        </p:nvPicPr>
        <p:blipFill>
          <a:blip r:embed="rId4"/>
          <a:srcRect l="24837" t="45833" r="25416" b="8612"/>
          <a:stretch>
            <a:fillRect/>
          </a:stretch>
        </p:blipFill>
        <p:spPr>
          <a:xfrm>
            <a:off x="-1" y="4162542"/>
            <a:ext cx="3924633" cy="2695458"/>
          </a:xfrm>
          <a:prstGeom prst="rect">
            <a:avLst/>
          </a:prstGeom>
        </p:spPr>
      </p:pic>
      <p:pic>
        <p:nvPicPr>
          <p:cNvPr id="9" name="Picture 4" descr="800+ Free Problem Solving &amp; Problem Photos - Pixabay">
            <a:extLst>
              <a:ext uri="{FF2B5EF4-FFF2-40B4-BE49-F238E27FC236}">
                <a16:creationId xmlns:a16="http://schemas.microsoft.com/office/drawing/2014/main" id="{90E7F75E-C9D5-572D-096A-EC689DAAC1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9421" y="0"/>
            <a:ext cx="3596323" cy="2697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fade">
                                      <p:cBhvr>
                                        <p:cTn id="1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19B8AC5-A3F2-6C14-9B56-38B0AAF303F3}"/>
              </a:ext>
            </a:extLst>
          </p:cNvPr>
          <p:cNvPicPr>
            <a:picLocks noChangeAspect="1"/>
          </p:cNvPicPr>
          <p:nvPr/>
        </p:nvPicPr>
        <p:blipFill>
          <a:blip r:embed="rId2"/>
          <a:stretch>
            <a:fillRect/>
          </a:stretch>
        </p:blipFill>
        <p:spPr>
          <a:xfrm>
            <a:off x="1324488" y="0"/>
            <a:ext cx="9543022" cy="6857998"/>
          </a:xfrm>
          <a:prstGeom prst="rect">
            <a:avLst/>
          </a:prstGeom>
        </p:spPr>
      </p:pic>
      <p:sp>
        <p:nvSpPr>
          <p:cNvPr id="4" name="TextBox 3">
            <a:extLst>
              <a:ext uri="{FF2B5EF4-FFF2-40B4-BE49-F238E27FC236}">
                <a16:creationId xmlns:a16="http://schemas.microsoft.com/office/drawing/2014/main" id="{55EF18E1-095A-D632-3203-8B31AA4104C9}"/>
              </a:ext>
            </a:extLst>
          </p:cNvPr>
          <p:cNvSpPr txBox="1"/>
          <p:nvPr/>
        </p:nvSpPr>
        <p:spPr>
          <a:xfrm>
            <a:off x="1324487" y="22177"/>
            <a:ext cx="9543023" cy="6217087"/>
          </a:xfrm>
          <a:prstGeom prst="rect">
            <a:avLst/>
          </a:prstGeom>
          <a:solidFill>
            <a:schemeClr val="bg1">
              <a:alpha val="18000"/>
            </a:schemeClr>
          </a:solidFill>
        </p:spPr>
        <p:txBody>
          <a:bodyPr wrap="square">
            <a:spAutoFit/>
          </a:bodyPr>
          <a:lstStyle/>
          <a:p>
            <a:endParaRPr lang="en-US" sz="3600" dirty="0"/>
          </a:p>
          <a:p>
            <a:endParaRPr lang="en-US" sz="3600" dirty="0"/>
          </a:p>
          <a:p>
            <a:endParaRPr lang="en-US" sz="3600" dirty="0"/>
          </a:p>
          <a:p>
            <a:endParaRPr lang="en-US" sz="3600" dirty="0"/>
          </a:p>
          <a:p>
            <a:endParaRPr lang="en-US" sz="3600" dirty="0"/>
          </a:p>
          <a:p>
            <a:endParaRPr lang="en-US" sz="1400" dirty="0"/>
          </a:p>
          <a:p>
            <a:r>
              <a:rPr lang="en-US" sz="3600"/>
              <a:t>“So </a:t>
            </a:r>
            <a:r>
              <a:rPr lang="en-US" sz="3600" dirty="0"/>
              <a:t>that at the name of Jesus every knee should bow, in heaven and on earth and under the earth, and every tongue confess that Jesus Christ is Lord, to the glory of God the </a:t>
            </a:r>
            <a:r>
              <a:rPr lang="en-US" sz="3600"/>
              <a:t>Father.”                      </a:t>
            </a:r>
            <a:endParaRPr lang="en-US" sz="3600" dirty="0"/>
          </a:p>
          <a:p>
            <a:r>
              <a:rPr lang="en-US" sz="3600" dirty="0"/>
              <a:t>					         </a:t>
            </a:r>
            <a:r>
              <a:rPr lang="en-US" sz="2800" dirty="0"/>
              <a:t>Philippians 2:10-11 </a:t>
            </a:r>
            <a:r>
              <a:rPr lang="en-US" sz="2400" dirty="0"/>
              <a:t>(ESV)</a:t>
            </a:r>
          </a:p>
          <a:p>
            <a:pPr algn="r"/>
            <a:endParaRPr lang="en-US" sz="2400" dirty="0"/>
          </a:p>
        </p:txBody>
      </p:sp>
    </p:spTree>
    <p:extLst>
      <p:ext uri="{BB962C8B-B14F-4D97-AF65-F5344CB8AC3E}">
        <p14:creationId xmlns:p14="http://schemas.microsoft.com/office/powerpoint/2010/main" val="3877296975"/>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0F16B-95EF-D79D-43D5-1ECDAAAF9CE2}"/>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F51189-D70E-BB21-9570-93562BFE0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etworking: o que é e qual a importância para sua carreira">
            <a:extLst>
              <a:ext uri="{FF2B5EF4-FFF2-40B4-BE49-F238E27FC236}">
                <a16:creationId xmlns:a16="http://schemas.microsoft.com/office/drawing/2014/main" id="{7F726CCB-86E8-0F37-4254-6F7EE44ED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890" y="0"/>
            <a:ext cx="10269682" cy="6849878"/>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 name="Freeform: Shape 9">
            <a:extLst>
              <a:ext uri="{FF2B5EF4-FFF2-40B4-BE49-F238E27FC236}">
                <a16:creationId xmlns:a16="http://schemas.microsoft.com/office/drawing/2014/main" id="{7964489A-8316-37D3-7FB6-6DF326B59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0821767B-357B-E886-8742-9FF29EBDE1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BCDBCF9-5ACE-40A5-8189-72351B2368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3885DA27-6877-441E-8DE2-2C16C11DEF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4" name="Group 3">
            <a:extLst>
              <a:ext uri="{FF2B5EF4-FFF2-40B4-BE49-F238E27FC236}">
                <a16:creationId xmlns:a16="http://schemas.microsoft.com/office/drawing/2014/main" id="{615CBBDA-16A4-F738-A686-FB0B0B32868C}"/>
              </a:ext>
            </a:extLst>
          </p:cNvPr>
          <p:cNvGrpSpPr/>
          <p:nvPr/>
        </p:nvGrpSpPr>
        <p:grpSpPr>
          <a:xfrm>
            <a:off x="-2509984" y="-288576"/>
            <a:ext cx="6939813" cy="7565456"/>
            <a:chOff x="-2509984" y="-288576"/>
            <a:chExt cx="6939813" cy="7565456"/>
          </a:xfrm>
        </p:grpSpPr>
        <p:sp>
          <p:nvSpPr>
            <p:cNvPr id="3" name="Oval 2">
              <a:extLst>
                <a:ext uri="{FF2B5EF4-FFF2-40B4-BE49-F238E27FC236}">
                  <a16:creationId xmlns:a16="http://schemas.microsoft.com/office/drawing/2014/main" id="{987B0EB6-D98C-B900-B545-58A70A1DA079}"/>
                </a:ext>
              </a:extLst>
            </p:cNvPr>
            <p:cNvSpPr/>
            <p:nvPr/>
          </p:nvSpPr>
          <p:spPr>
            <a:xfrm>
              <a:off x="-2509984" y="-288576"/>
              <a:ext cx="6939813" cy="7565456"/>
            </a:xfrm>
            <a:prstGeom prst="ellipse">
              <a:avLst/>
            </a:prstGeom>
            <a:solidFill>
              <a:srgbClr val="354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62098A3-3D30-FEF0-8BC4-0B66FC191794}"/>
                </a:ext>
              </a:extLst>
            </p:cNvPr>
            <p:cNvSpPr txBox="1"/>
            <p:nvPr/>
          </p:nvSpPr>
          <p:spPr>
            <a:xfrm>
              <a:off x="371093" y="548641"/>
              <a:ext cx="3685091" cy="5678904"/>
            </a:xfrm>
            <a:prstGeom prst="rect">
              <a:avLst/>
            </a:prstGeom>
          </p:spPr>
          <p:txBody>
            <a:bodyPr vert="horz" lIns="91440" tIns="45720" rIns="91440" bIns="45720" rtlCol="0" anchor="t">
              <a:normAutofit lnSpcReduction="10000"/>
            </a:bodyPr>
            <a:lstStyle/>
            <a:p>
              <a:pPr>
                <a:lnSpc>
                  <a:spcPct val="110000"/>
                </a:lnSpc>
                <a:spcAft>
                  <a:spcPts val="600"/>
                </a:spcAft>
              </a:pPr>
              <a:r>
                <a:rPr lang="en-US" sz="2800" b="1" dirty="0">
                  <a:solidFill>
                    <a:schemeClr val="bg1"/>
                  </a:solidFill>
                  <a:effectLst>
                    <a:outerShdw blurRad="38100" dist="38100" dir="2700000" algn="tl">
                      <a:srgbClr val="000000">
                        <a:alpha val="43137"/>
                      </a:srgbClr>
                    </a:outerShdw>
                  </a:effectLst>
                </a:rPr>
                <a:t>Get up and stand with two others (groups of three ) . . .</a:t>
              </a:r>
            </a:p>
            <a:p>
              <a:pPr>
                <a:lnSpc>
                  <a:spcPct val="110000"/>
                </a:lnSpc>
                <a:spcAft>
                  <a:spcPts val="600"/>
                </a:spcAft>
              </a:pPr>
              <a:endParaRPr lang="en-US" sz="2800" b="1" dirty="0">
                <a:solidFill>
                  <a:schemeClr val="bg1"/>
                </a:solidFill>
                <a:effectLst>
                  <a:outerShdw blurRad="38100" dist="38100" dir="2700000" algn="tl">
                    <a:srgbClr val="000000">
                      <a:alpha val="43137"/>
                    </a:srgbClr>
                  </a:outerShdw>
                </a:effectLst>
              </a:endParaRPr>
            </a:p>
            <a:p>
              <a:pPr>
                <a:lnSpc>
                  <a:spcPct val="110000"/>
                </a:lnSpc>
                <a:spcAft>
                  <a:spcPts val="600"/>
                </a:spcAft>
              </a:pPr>
              <a:r>
                <a:rPr lang="en-US" sz="2800" b="1" dirty="0">
                  <a:solidFill>
                    <a:schemeClr val="bg1"/>
                  </a:solidFill>
                  <a:effectLst>
                    <a:outerShdw blurRad="38100" dist="38100" dir="2700000" algn="tl">
                      <a:srgbClr val="000000">
                        <a:alpha val="43137"/>
                      </a:srgbClr>
                    </a:outerShdw>
                  </a:effectLst>
                </a:rPr>
                <a:t>Which of these four Minimizing Self  principles will you work on this week?</a:t>
              </a:r>
            </a:p>
            <a:p>
              <a:pPr>
                <a:lnSpc>
                  <a:spcPct val="110000"/>
                </a:lnSpc>
                <a:spcAft>
                  <a:spcPts val="600"/>
                </a:spcAft>
              </a:pPr>
              <a:endParaRPr lang="en-US" sz="2800" b="1" dirty="0">
                <a:solidFill>
                  <a:schemeClr val="bg1"/>
                </a:solidFill>
                <a:effectLst>
                  <a:outerShdw blurRad="38100" dist="38100" dir="2700000" algn="tl">
                    <a:srgbClr val="000000">
                      <a:alpha val="43137"/>
                    </a:srgbClr>
                  </a:outerShdw>
                </a:effectLst>
              </a:endParaRPr>
            </a:p>
            <a:p>
              <a:pPr>
                <a:lnSpc>
                  <a:spcPct val="110000"/>
                </a:lnSpc>
                <a:spcAft>
                  <a:spcPts val="600"/>
                </a:spcAft>
              </a:pPr>
              <a:r>
                <a:rPr lang="en-US" sz="2800" b="1" dirty="0">
                  <a:solidFill>
                    <a:schemeClr val="bg1"/>
                  </a:solidFill>
                  <a:effectLst>
                    <a:outerShdw blurRad="38100" dist="38100" dir="2700000" algn="tl">
                      <a:srgbClr val="000000">
                        <a:alpha val="43137"/>
                      </a:srgbClr>
                    </a:outerShdw>
                  </a:effectLst>
                </a:rPr>
                <a:t>Share and pray for each other before you leave.</a:t>
              </a:r>
            </a:p>
          </p:txBody>
        </p:sp>
      </p:grpSp>
      <p:sp>
        <p:nvSpPr>
          <p:cNvPr id="5" name="TextBox 4">
            <a:extLst>
              <a:ext uri="{FF2B5EF4-FFF2-40B4-BE49-F238E27FC236}">
                <a16:creationId xmlns:a16="http://schemas.microsoft.com/office/drawing/2014/main" id="{0F23F818-849E-797A-58F8-58088D130F9D}"/>
              </a:ext>
            </a:extLst>
          </p:cNvPr>
          <p:cNvSpPr txBox="1"/>
          <p:nvPr/>
        </p:nvSpPr>
        <p:spPr>
          <a:xfrm>
            <a:off x="5120479" y="6511324"/>
            <a:ext cx="2135571" cy="338554"/>
          </a:xfrm>
          <a:prstGeom prst="rect">
            <a:avLst/>
          </a:prstGeom>
          <a:noFill/>
        </p:spPr>
        <p:txBody>
          <a:bodyPr wrap="square">
            <a:spAutoFit/>
          </a:bodyPr>
          <a:lstStyle/>
          <a:p>
            <a:pPr algn="r"/>
            <a:r>
              <a:rPr lang="en-US" sz="1600" dirty="0">
                <a:solidFill>
                  <a:schemeClr val="bg1"/>
                </a:solidFill>
                <a:effectLst>
                  <a:outerShdw blurRad="38100" dist="38100" dir="2700000" algn="tl">
                    <a:srgbClr val="000000">
                      <a:alpha val="43137"/>
                    </a:srgbClr>
                  </a:outerShdw>
                </a:effectLst>
              </a:rPr>
              <a:t>Unicesumar.edu.br</a:t>
            </a:r>
            <a:endParaRPr lang="en-US" sz="1600" dirty="0"/>
          </a:p>
        </p:txBody>
      </p:sp>
    </p:spTree>
    <p:extLst>
      <p:ext uri="{BB962C8B-B14F-4D97-AF65-F5344CB8AC3E}">
        <p14:creationId xmlns:p14="http://schemas.microsoft.com/office/powerpoint/2010/main" val="7908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BA28C-90D1-5D7E-AFF4-9DEF20428CD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DDE241E-4D4E-23C3-D499-2017A36DB7C2}"/>
              </a:ext>
            </a:extLst>
          </p:cNvPr>
          <p:cNvSpPr txBox="1"/>
          <p:nvPr/>
        </p:nvSpPr>
        <p:spPr>
          <a:xfrm>
            <a:off x="3877933" y="0"/>
            <a:ext cx="4400549" cy="683970"/>
          </a:xfrm>
          <a:prstGeom prst="rect">
            <a:avLst/>
          </a:prstGeom>
          <a:noFill/>
        </p:spPr>
        <p:txBody>
          <a:bodyPr wrap="square">
            <a:spAutoFit/>
          </a:bodyPr>
          <a:lstStyle/>
          <a:p>
            <a:pPr>
              <a:lnSpc>
                <a:spcPct val="120000"/>
              </a:lnSpc>
            </a:pPr>
            <a:r>
              <a:rPr lang="en-US" sz="3400" b="1" dirty="0">
                <a:solidFill>
                  <a:srgbClr val="FFC000"/>
                </a:solidFill>
                <a:effectLst>
                  <a:outerShdw blurRad="38100" dist="38100" dir="2700000" algn="tl">
                    <a:srgbClr val="000000">
                      <a:alpha val="43137"/>
                    </a:srgbClr>
                  </a:outerShdw>
                </a:effectLst>
              </a:rPr>
              <a:t>Right</a:t>
            </a:r>
            <a:r>
              <a:rPr lang="en-US" sz="3400" b="1" dirty="0">
                <a:solidFill>
                  <a:schemeClr val="bg1"/>
                </a:solidFill>
                <a:effectLst>
                  <a:outerShdw blurRad="38100" dist="38100" dir="2700000" algn="tl">
                    <a:srgbClr val="000000">
                      <a:alpha val="43137"/>
                    </a:srgbClr>
                  </a:outerShdw>
                </a:effectLst>
              </a:rPr>
              <a:t>, </a:t>
            </a:r>
            <a:r>
              <a:rPr lang="en-US" sz="3400" b="1" dirty="0">
                <a:solidFill>
                  <a:srgbClr val="15DBCA"/>
                </a:solidFill>
                <a:effectLst>
                  <a:outerShdw blurRad="38100" dist="38100" dir="2700000" algn="tl">
                    <a:srgbClr val="000000">
                      <a:alpha val="43137"/>
                    </a:srgbClr>
                  </a:outerShdw>
                </a:effectLst>
              </a:rPr>
              <a:t>Left</a:t>
            </a:r>
            <a:r>
              <a:rPr lang="en-US" sz="3400" b="1" dirty="0">
                <a:solidFill>
                  <a:schemeClr val="bg1"/>
                </a:solidFill>
                <a:effectLst>
                  <a:outerShdw blurRad="38100" dist="38100" dir="2700000" algn="tl">
                    <a:srgbClr val="000000">
                      <a:alpha val="43137"/>
                    </a:srgbClr>
                  </a:outerShdw>
                </a:effectLst>
              </a:rPr>
              <a:t>, or Wrong!</a:t>
            </a:r>
          </a:p>
        </p:txBody>
      </p:sp>
      <p:sp>
        <p:nvSpPr>
          <p:cNvPr id="2" name="TextBox 1">
            <a:extLst>
              <a:ext uri="{FF2B5EF4-FFF2-40B4-BE49-F238E27FC236}">
                <a16:creationId xmlns:a16="http://schemas.microsoft.com/office/drawing/2014/main" id="{6786DA6B-06D0-D557-C3A1-06EA122F6932}"/>
              </a:ext>
            </a:extLst>
          </p:cNvPr>
          <p:cNvSpPr txBox="1"/>
          <p:nvPr/>
        </p:nvSpPr>
        <p:spPr>
          <a:xfrm>
            <a:off x="269215" y="839281"/>
            <a:ext cx="11617983" cy="3823291"/>
          </a:xfrm>
          <a:prstGeom prst="rect">
            <a:avLst/>
          </a:prstGeom>
          <a:noFill/>
        </p:spPr>
        <p:txBody>
          <a:bodyPr wrap="square">
            <a:spAutoFit/>
          </a:bodyPr>
          <a:lstStyle/>
          <a:p>
            <a:pPr>
              <a:lnSpc>
                <a:spcPct val="120000"/>
              </a:lnSpc>
            </a:pPr>
            <a:r>
              <a:rPr lang="en-US" sz="3400" b="1" dirty="0">
                <a:solidFill>
                  <a:schemeClr val="bg1"/>
                </a:solidFill>
                <a:effectLst>
                  <a:outerShdw blurRad="38100" dist="38100" dir="2700000" algn="tl">
                    <a:srgbClr val="000000">
                      <a:alpha val="43137"/>
                    </a:srgbClr>
                  </a:outerShdw>
                </a:effectLst>
              </a:rPr>
              <a:t>Everyone stand in a straight line.</a:t>
            </a:r>
          </a:p>
          <a:p>
            <a:pPr>
              <a:lnSpc>
                <a:spcPct val="120000"/>
              </a:lnSpc>
            </a:pPr>
            <a:r>
              <a:rPr lang="en-US" sz="3400" b="1" dirty="0">
                <a:solidFill>
                  <a:schemeClr val="bg1"/>
                </a:solidFill>
                <a:effectLst>
                  <a:outerShdw blurRad="38100" dist="38100" dir="2700000" algn="tl">
                    <a:srgbClr val="000000">
                      <a:alpha val="43137"/>
                    </a:srgbClr>
                  </a:outerShdw>
                </a:effectLst>
              </a:rPr>
              <a:t>Look at and listen to the principle.</a:t>
            </a:r>
          </a:p>
          <a:p>
            <a:pPr>
              <a:lnSpc>
                <a:spcPct val="120000"/>
              </a:lnSpc>
            </a:pPr>
            <a:r>
              <a:rPr lang="en-US" sz="3400" b="1" dirty="0">
                <a:solidFill>
                  <a:schemeClr val="bg1"/>
                </a:solidFill>
                <a:effectLst>
                  <a:outerShdw blurRad="38100" dist="38100" dir="2700000" algn="tl">
                    <a:srgbClr val="000000">
                      <a:alpha val="43137"/>
                    </a:srgbClr>
                  </a:outerShdw>
                </a:effectLst>
              </a:rPr>
              <a:t>Close your eyes and move one step to the right if you think it is a </a:t>
            </a:r>
            <a:r>
              <a:rPr lang="en-US" sz="3400" b="1" dirty="0">
                <a:solidFill>
                  <a:srgbClr val="FFC000"/>
                </a:solidFill>
                <a:effectLst>
                  <a:outerShdw blurRad="38100" dist="38100" dir="2700000" algn="tl">
                    <a:srgbClr val="000000">
                      <a:alpha val="43137"/>
                    </a:srgbClr>
                  </a:outerShdw>
                </a:effectLst>
              </a:rPr>
              <a:t>Mentalizing Saints</a:t>
            </a:r>
            <a:r>
              <a:rPr lang="en-US" sz="3400" b="1" dirty="0">
                <a:solidFill>
                  <a:schemeClr val="bg1"/>
                </a:solidFill>
                <a:effectLst>
                  <a:outerShdw blurRad="38100" dist="38100" dir="2700000" algn="tl">
                    <a:srgbClr val="000000">
                      <a:alpha val="43137"/>
                    </a:srgbClr>
                  </a:outerShdw>
                </a:effectLst>
              </a:rPr>
              <a:t> principle or one step to the left if you think it is a </a:t>
            </a:r>
            <a:r>
              <a:rPr lang="en-US" sz="3400" b="1" dirty="0">
                <a:solidFill>
                  <a:srgbClr val="15DBCA"/>
                </a:solidFill>
                <a:effectLst>
                  <a:outerShdw blurRad="38100" dist="38100" dir="2700000" algn="tl">
                    <a:srgbClr val="000000">
                      <a:alpha val="43137"/>
                    </a:srgbClr>
                  </a:outerShdw>
                </a:effectLst>
              </a:rPr>
              <a:t>Mobilizing Servants</a:t>
            </a:r>
            <a:r>
              <a:rPr lang="en-US" sz="3400" b="1" dirty="0">
                <a:solidFill>
                  <a:schemeClr val="bg1"/>
                </a:solidFill>
                <a:effectLst>
                  <a:outerShdw blurRad="38100" dist="38100" dir="2700000" algn="tl">
                    <a:srgbClr val="000000">
                      <a:alpha val="43137"/>
                    </a:srgbClr>
                  </a:outerShdw>
                </a:effectLst>
              </a:rPr>
              <a:t> principle.</a:t>
            </a:r>
          </a:p>
          <a:p>
            <a:pPr>
              <a:lnSpc>
                <a:spcPct val="120000"/>
              </a:lnSpc>
            </a:pPr>
            <a:r>
              <a:rPr lang="en-US" sz="3400" b="1" dirty="0">
                <a:solidFill>
                  <a:schemeClr val="bg1"/>
                </a:solidFill>
                <a:effectLst>
                  <a:outerShdw blurRad="38100" dist="38100" dir="2700000" algn="tl">
                    <a:srgbClr val="000000">
                      <a:alpha val="43137"/>
                    </a:srgbClr>
                  </a:outerShdw>
                </a:effectLst>
              </a:rPr>
              <a:t>Listen as a couple individuals tell why they chose R or L.</a:t>
            </a:r>
          </a:p>
        </p:txBody>
      </p:sp>
      <p:pic>
        <p:nvPicPr>
          <p:cNvPr id="13" name="Picture 12">
            <a:extLst>
              <a:ext uri="{FF2B5EF4-FFF2-40B4-BE49-F238E27FC236}">
                <a16:creationId xmlns:a16="http://schemas.microsoft.com/office/drawing/2014/main" id="{1CD03D0E-9D5C-6754-7C4A-339FCCA71C7D}"/>
              </a:ext>
            </a:extLst>
          </p:cNvPr>
          <p:cNvPicPr>
            <a:picLocks noChangeAspect="1"/>
          </p:cNvPicPr>
          <p:nvPr/>
        </p:nvPicPr>
        <p:blipFill>
          <a:blip r:embed="rId2"/>
          <a:srcRect l="7960" t="16999" b="13436"/>
          <a:stretch>
            <a:fillRect/>
          </a:stretch>
        </p:blipFill>
        <p:spPr>
          <a:xfrm>
            <a:off x="9126" y="4638675"/>
            <a:ext cx="12182873" cy="2219325"/>
          </a:xfrm>
          <a:prstGeom prst="rect">
            <a:avLst/>
          </a:prstGeom>
        </p:spPr>
      </p:pic>
    </p:spTree>
    <p:extLst>
      <p:ext uri="{BB962C8B-B14F-4D97-AF65-F5344CB8AC3E}">
        <p14:creationId xmlns:p14="http://schemas.microsoft.com/office/powerpoint/2010/main" val="468639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subTnLst>
                                    <p:animClr clrSpc="rgb" dir="cw">
                                      <p:cBhvr override="childStyle">
                                        <p:cTn dur="1" fill="hold" display="0" masterRel="nextClick" afterEffect="1"/>
                                        <p:tgtEl>
                                          <p:spTgt spid="2">
                                            <p:txEl>
                                              <p:pRg st="0" end="0"/>
                                            </p:txEl>
                                          </p:spTgt>
                                        </p:tgtEl>
                                        <p:attrNameLst>
                                          <p:attrName>ppt_c</p:attrName>
                                        </p:attrNameLst>
                                      </p:cBhvr>
                                      <p:to>
                                        <a:schemeClr va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2E809-CE49-30C5-DFE2-53637B3EC7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C073867-4BE5-9636-5E8B-880C55E51760}"/>
              </a:ext>
            </a:extLst>
          </p:cNvPr>
          <p:cNvSpPr txBox="1"/>
          <p:nvPr/>
        </p:nvSpPr>
        <p:spPr>
          <a:xfrm>
            <a:off x="176225" y="2482101"/>
            <a:ext cx="11617983" cy="1311834"/>
          </a:xfrm>
          <a:prstGeom prst="rect">
            <a:avLst/>
          </a:prstGeom>
          <a:noFill/>
        </p:spPr>
        <p:txBody>
          <a:bodyPr wrap="square">
            <a:spAutoFit/>
          </a:bodyPr>
          <a:lstStyle/>
          <a:p>
            <a:pPr>
              <a:lnSpc>
                <a:spcPct val="120000"/>
              </a:lnSpc>
            </a:pPr>
            <a:r>
              <a:rPr lang="en-US" sz="3400" b="1" dirty="0">
                <a:solidFill>
                  <a:schemeClr val="bg1"/>
                </a:solidFill>
                <a:effectLst>
                  <a:outerShdw blurRad="38100" dist="38100" dir="2700000" algn="tl">
                    <a:srgbClr val="000000">
                      <a:alpha val="43137"/>
                    </a:srgbClr>
                  </a:outerShdw>
                </a:effectLst>
              </a:rPr>
              <a:t>Choose key men/women to work beside you, train, and put to the task where you are or in another location.</a:t>
            </a:r>
          </a:p>
        </p:txBody>
      </p:sp>
      <p:pic>
        <p:nvPicPr>
          <p:cNvPr id="13" name="Picture 12">
            <a:extLst>
              <a:ext uri="{FF2B5EF4-FFF2-40B4-BE49-F238E27FC236}">
                <a16:creationId xmlns:a16="http://schemas.microsoft.com/office/drawing/2014/main" id="{DAE21270-C22F-0FA3-DB45-44B946E35A56}"/>
              </a:ext>
            </a:extLst>
          </p:cNvPr>
          <p:cNvPicPr>
            <a:picLocks noChangeAspect="1"/>
          </p:cNvPicPr>
          <p:nvPr/>
        </p:nvPicPr>
        <p:blipFill>
          <a:blip r:embed="rId2"/>
          <a:srcRect l="7960" t="16999" b="13436"/>
          <a:stretch>
            <a:fillRect/>
          </a:stretch>
        </p:blipFill>
        <p:spPr>
          <a:xfrm>
            <a:off x="9126" y="20185"/>
            <a:ext cx="12182873" cy="2219325"/>
          </a:xfrm>
          <a:prstGeom prst="rect">
            <a:avLst/>
          </a:prstGeom>
        </p:spPr>
      </p:pic>
      <p:pic>
        <p:nvPicPr>
          <p:cNvPr id="5" name="Picture 4">
            <a:extLst>
              <a:ext uri="{FF2B5EF4-FFF2-40B4-BE49-F238E27FC236}">
                <a16:creationId xmlns:a16="http://schemas.microsoft.com/office/drawing/2014/main" id="{56394C6C-CE70-286A-6146-74BD72EE37A7}"/>
              </a:ext>
            </a:extLst>
          </p:cNvPr>
          <p:cNvPicPr>
            <a:picLocks noChangeAspect="1"/>
          </p:cNvPicPr>
          <p:nvPr/>
        </p:nvPicPr>
        <p:blipFill>
          <a:blip r:embed="rId3"/>
          <a:srcRect l="15258" r="11550"/>
          <a:stretch>
            <a:fillRect/>
          </a:stretch>
        </p:blipFill>
        <p:spPr>
          <a:xfrm>
            <a:off x="9560957" y="3544643"/>
            <a:ext cx="2631043" cy="3313357"/>
          </a:xfrm>
          <a:prstGeom prst="rect">
            <a:avLst/>
          </a:prstGeom>
        </p:spPr>
      </p:pic>
    </p:spTree>
    <p:extLst>
      <p:ext uri="{BB962C8B-B14F-4D97-AF65-F5344CB8AC3E}">
        <p14:creationId xmlns:p14="http://schemas.microsoft.com/office/powerpoint/2010/main" val="2202149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55D15-8FED-BA7E-27CF-483A77C6A32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4C11FF5-A0F9-4E8B-2A3C-01A30E0EC93F}"/>
              </a:ext>
            </a:extLst>
          </p:cNvPr>
          <p:cNvSpPr txBox="1"/>
          <p:nvPr/>
        </p:nvSpPr>
        <p:spPr>
          <a:xfrm>
            <a:off x="176225" y="2482101"/>
            <a:ext cx="11617983" cy="1939698"/>
          </a:xfrm>
          <a:prstGeom prst="rect">
            <a:avLst/>
          </a:prstGeom>
          <a:noFill/>
        </p:spPr>
        <p:txBody>
          <a:bodyPr wrap="square">
            <a:spAutoFit/>
          </a:bodyPr>
          <a:lstStyle/>
          <a:p>
            <a:pPr>
              <a:lnSpc>
                <a:spcPct val="120000"/>
              </a:lnSpc>
            </a:pPr>
            <a:r>
              <a:rPr lang="en-US" sz="3400" b="1" dirty="0">
                <a:solidFill>
                  <a:schemeClr val="bg1"/>
                </a:solidFill>
                <a:effectLst>
                  <a:outerShdw blurRad="38100" dist="38100" dir="2700000" algn="tl">
                    <a:srgbClr val="000000">
                      <a:alpha val="43137"/>
                    </a:srgbClr>
                  </a:outerShdw>
                </a:effectLst>
              </a:rPr>
              <a:t>Treat disciples and trainees as vital, important to the work, even as equals. </a:t>
            </a:r>
          </a:p>
          <a:p>
            <a:pPr>
              <a:lnSpc>
                <a:spcPct val="120000"/>
              </a:lnSpc>
            </a:pPr>
            <a:endParaRPr lang="en-US" sz="3400" b="1" dirty="0">
              <a:solidFill>
                <a:schemeClr val="bg1"/>
              </a:solidFill>
              <a:effectLst>
                <a:outerShdw blurRad="38100" dist="38100" dir="2700000" algn="tl">
                  <a:srgbClr val="000000">
                    <a:alpha val="43137"/>
                  </a:srgbClr>
                </a:outerShdw>
              </a:effectLst>
            </a:endParaRPr>
          </a:p>
        </p:txBody>
      </p:sp>
      <p:pic>
        <p:nvPicPr>
          <p:cNvPr id="13" name="Picture 12">
            <a:extLst>
              <a:ext uri="{FF2B5EF4-FFF2-40B4-BE49-F238E27FC236}">
                <a16:creationId xmlns:a16="http://schemas.microsoft.com/office/drawing/2014/main" id="{F4745F18-C24F-F325-B2A8-F5C8024FDC29}"/>
              </a:ext>
            </a:extLst>
          </p:cNvPr>
          <p:cNvPicPr>
            <a:picLocks noChangeAspect="1"/>
          </p:cNvPicPr>
          <p:nvPr/>
        </p:nvPicPr>
        <p:blipFill>
          <a:blip r:embed="rId2"/>
          <a:srcRect l="7960" t="16999" b="13436"/>
          <a:stretch>
            <a:fillRect/>
          </a:stretch>
        </p:blipFill>
        <p:spPr>
          <a:xfrm>
            <a:off x="9126" y="20185"/>
            <a:ext cx="12182873" cy="2219325"/>
          </a:xfrm>
          <a:prstGeom prst="rect">
            <a:avLst/>
          </a:prstGeom>
        </p:spPr>
      </p:pic>
      <p:pic>
        <p:nvPicPr>
          <p:cNvPr id="3" name="Picture 2">
            <a:extLst>
              <a:ext uri="{FF2B5EF4-FFF2-40B4-BE49-F238E27FC236}">
                <a16:creationId xmlns:a16="http://schemas.microsoft.com/office/drawing/2014/main" id="{9D4894B5-8699-2C29-82A6-D9A4FB6F3156}"/>
              </a:ext>
            </a:extLst>
          </p:cNvPr>
          <p:cNvPicPr>
            <a:picLocks noChangeAspect="1"/>
          </p:cNvPicPr>
          <p:nvPr/>
        </p:nvPicPr>
        <p:blipFill>
          <a:blip r:embed="rId3"/>
          <a:stretch>
            <a:fillRect/>
          </a:stretch>
        </p:blipFill>
        <p:spPr>
          <a:xfrm>
            <a:off x="8929530" y="3591339"/>
            <a:ext cx="3262469" cy="3246476"/>
          </a:xfrm>
          <a:prstGeom prst="ellipse">
            <a:avLst/>
          </a:prstGeom>
          <a:ln>
            <a:noFill/>
          </a:ln>
          <a:effectLst>
            <a:softEdge rad="112500"/>
          </a:effectLst>
        </p:spPr>
      </p:pic>
    </p:spTree>
    <p:extLst>
      <p:ext uri="{BB962C8B-B14F-4D97-AF65-F5344CB8AC3E}">
        <p14:creationId xmlns:p14="http://schemas.microsoft.com/office/powerpoint/2010/main" val="3256202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1F5E2-3E4B-60F7-A30B-A28BEFF02D8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F34B878-5276-60C5-FB23-406295E130C9}"/>
              </a:ext>
            </a:extLst>
          </p:cNvPr>
          <p:cNvSpPr txBox="1"/>
          <p:nvPr/>
        </p:nvSpPr>
        <p:spPr>
          <a:xfrm>
            <a:off x="176225" y="2482101"/>
            <a:ext cx="11617983" cy="683970"/>
          </a:xfrm>
          <a:prstGeom prst="rect">
            <a:avLst/>
          </a:prstGeom>
          <a:noFill/>
        </p:spPr>
        <p:txBody>
          <a:bodyPr wrap="square">
            <a:spAutoFit/>
          </a:bodyPr>
          <a:lstStyle/>
          <a:p>
            <a:pPr>
              <a:lnSpc>
                <a:spcPct val="120000"/>
              </a:lnSpc>
            </a:pPr>
            <a:r>
              <a:rPr lang="en-US" sz="3400" b="1" dirty="0">
                <a:solidFill>
                  <a:schemeClr val="bg1"/>
                </a:solidFill>
                <a:effectLst>
                  <a:outerShdw blurRad="38100" dist="38100" dir="2700000" algn="tl">
                    <a:srgbClr val="000000">
                      <a:alpha val="43137"/>
                    </a:srgbClr>
                  </a:outerShdw>
                </a:effectLst>
              </a:rPr>
              <a:t>Pray for  your trainees and let them know of prayers. </a:t>
            </a:r>
          </a:p>
        </p:txBody>
      </p:sp>
      <p:pic>
        <p:nvPicPr>
          <p:cNvPr id="13" name="Picture 12">
            <a:extLst>
              <a:ext uri="{FF2B5EF4-FFF2-40B4-BE49-F238E27FC236}">
                <a16:creationId xmlns:a16="http://schemas.microsoft.com/office/drawing/2014/main" id="{F7BDF449-6EA1-2107-7446-E6F33603CE99}"/>
              </a:ext>
            </a:extLst>
          </p:cNvPr>
          <p:cNvPicPr>
            <a:picLocks noChangeAspect="1"/>
          </p:cNvPicPr>
          <p:nvPr/>
        </p:nvPicPr>
        <p:blipFill>
          <a:blip r:embed="rId2"/>
          <a:srcRect l="7960" t="16999" b="13436"/>
          <a:stretch>
            <a:fillRect/>
          </a:stretch>
        </p:blipFill>
        <p:spPr>
          <a:xfrm>
            <a:off x="9126" y="20185"/>
            <a:ext cx="12182873" cy="2219325"/>
          </a:xfrm>
          <a:prstGeom prst="rect">
            <a:avLst/>
          </a:prstGeom>
        </p:spPr>
      </p:pic>
      <p:pic>
        <p:nvPicPr>
          <p:cNvPr id="4" name="Picture 3">
            <a:extLst>
              <a:ext uri="{FF2B5EF4-FFF2-40B4-BE49-F238E27FC236}">
                <a16:creationId xmlns:a16="http://schemas.microsoft.com/office/drawing/2014/main" id="{FAEB9FCC-82B2-FD8E-12AE-8C83C1F5694A}"/>
              </a:ext>
            </a:extLst>
          </p:cNvPr>
          <p:cNvPicPr>
            <a:picLocks noChangeAspect="1"/>
          </p:cNvPicPr>
          <p:nvPr/>
        </p:nvPicPr>
        <p:blipFill>
          <a:blip r:embed="rId3"/>
          <a:stretch>
            <a:fillRect/>
          </a:stretch>
        </p:blipFill>
        <p:spPr>
          <a:xfrm>
            <a:off x="8945217" y="3596256"/>
            <a:ext cx="3246783" cy="3241864"/>
          </a:xfrm>
          <a:prstGeom prst="ellipse">
            <a:avLst/>
          </a:prstGeom>
          <a:ln>
            <a:noFill/>
          </a:ln>
          <a:effectLst>
            <a:softEdge rad="112500"/>
          </a:effectLst>
        </p:spPr>
      </p:pic>
    </p:spTree>
    <p:extLst>
      <p:ext uri="{BB962C8B-B14F-4D97-AF65-F5344CB8AC3E}">
        <p14:creationId xmlns:p14="http://schemas.microsoft.com/office/powerpoint/2010/main" val="2724880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42281-37F9-B1A1-13F1-3AEB3C1EEDD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F1F1559-644D-AEF9-438D-212F78570634}"/>
              </a:ext>
            </a:extLst>
          </p:cNvPr>
          <p:cNvSpPr txBox="1"/>
          <p:nvPr/>
        </p:nvSpPr>
        <p:spPr>
          <a:xfrm>
            <a:off x="176225" y="2482101"/>
            <a:ext cx="11617983" cy="1939698"/>
          </a:xfrm>
          <a:prstGeom prst="rect">
            <a:avLst/>
          </a:prstGeom>
          <a:noFill/>
        </p:spPr>
        <p:txBody>
          <a:bodyPr wrap="square">
            <a:spAutoFit/>
          </a:bodyPr>
          <a:lstStyle/>
          <a:p>
            <a:pPr>
              <a:lnSpc>
                <a:spcPct val="120000"/>
              </a:lnSpc>
            </a:pPr>
            <a:r>
              <a:rPr lang="en-US" sz="3400" b="1" dirty="0">
                <a:solidFill>
                  <a:schemeClr val="bg1"/>
                </a:solidFill>
                <a:effectLst>
                  <a:outerShdw blurRad="38100" dist="38100" dir="2700000" algn="tl">
                    <a:srgbClr val="000000">
                      <a:alpha val="43137"/>
                    </a:srgbClr>
                  </a:outerShdw>
                </a:effectLst>
              </a:rPr>
              <a:t>As you delegate, give the equipment necessary 	          for the delegated task.</a:t>
            </a:r>
          </a:p>
          <a:p>
            <a:pPr>
              <a:lnSpc>
                <a:spcPct val="120000"/>
              </a:lnSpc>
            </a:pPr>
            <a:endParaRPr lang="en-US" sz="3400" b="1" dirty="0">
              <a:solidFill>
                <a:schemeClr val="bg1"/>
              </a:solidFill>
              <a:effectLst>
                <a:outerShdw blurRad="38100" dist="38100" dir="2700000" algn="tl">
                  <a:srgbClr val="000000">
                    <a:alpha val="43137"/>
                  </a:srgbClr>
                </a:outerShdw>
              </a:effectLst>
            </a:endParaRPr>
          </a:p>
        </p:txBody>
      </p:sp>
      <p:pic>
        <p:nvPicPr>
          <p:cNvPr id="13" name="Picture 12">
            <a:extLst>
              <a:ext uri="{FF2B5EF4-FFF2-40B4-BE49-F238E27FC236}">
                <a16:creationId xmlns:a16="http://schemas.microsoft.com/office/drawing/2014/main" id="{885E160C-EA59-EFB5-085D-82507F647910}"/>
              </a:ext>
            </a:extLst>
          </p:cNvPr>
          <p:cNvPicPr>
            <a:picLocks noChangeAspect="1"/>
          </p:cNvPicPr>
          <p:nvPr/>
        </p:nvPicPr>
        <p:blipFill>
          <a:blip r:embed="rId2"/>
          <a:srcRect l="7960" t="16999" b="13436"/>
          <a:stretch>
            <a:fillRect/>
          </a:stretch>
        </p:blipFill>
        <p:spPr>
          <a:xfrm>
            <a:off x="9126" y="20185"/>
            <a:ext cx="12182873" cy="2219325"/>
          </a:xfrm>
          <a:prstGeom prst="rect">
            <a:avLst/>
          </a:prstGeom>
        </p:spPr>
      </p:pic>
      <p:pic>
        <p:nvPicPr>
          <p:cNvPr id="3" name="Picture 2">
            <a:extLst>
              <a:ext uri="{FF2B5EF4-FFF2-40B4-BE49-F238E27FC236}">
                <a16:creationId xmlns:a16="http://schemas.microsoft.com/office/drawing/2014/main" id="{267FD94D-A332-F4FF-61E3-E88F9D8735FA}"/>
              </a:ext>
            </a:extLst>
          </p:cNvPr>
          <p:cNvPicPr>
            <a:picLocks noChangeAspect="1"/>
          </p:cNvPicPr>
          <p:nvPr/>
        </p:nvPicPr>
        <p:blipFill>
          <a:blip r:embed="rId3"/>
          <a:stretch>
            <a:fillRect/>
          </a:stretch>
        </p:blipFill>
        <p:spPr>
          <a:xfrm rot="5400000">
            <a:off x="8807070" y="3473074"/>
            <a:ext cx="4062548" cy="2707307"/>
          </a:xfrm>
          <a:prstGeom prst="rect">
            <a:avLst/>
          </a:prstGeom>
        </p:spPr>
      </p:pic>
    </p:spTree>
    <p:extLst>
      <p:ext uri="{BB962C8B-B14F-4D97-AF65-F5344CB8AC3E}">
        <p14:creationId xmlns:p14="http://schemas.microsoft.com/office/powerpoint/2010/main" val="2329697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BCC06-35B5-151E-80F4-DB85B395264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3BCCFE1-1A25-0B01-6528-0EB0DC0287A4}"/>
              </a:ext>
            </a:extLst>
          </p:cNvPr>
          <p:cNvSpPr txBox="1"/>
          <p:nvPr/>
        </p:nvSpPr>
        <p:spPr>
          <a:xfrm>
            <a:off x="176485" y="134961"/>
            <a:ext cx="6849790" cy="5706883"/>
          </a:xfrm>
          <a:prstGeom prst="rect">
            <a:avLst/>
          </a:prstGeom>
          <a:noFill/>
        </p:spPr>
        <p:txBody>
          <a:bodyPr wrap="square">
            <a:spAutoFit/>
          </a:bodyPr>
          <a:lstStyle/>
          <a:p>
            <a:pPr>
              <a:lnSpc>
                <a:spcPct val="120000"/>
              </a:lnSpc>
            </a:pPr>
            <a:r>
              <a:rPr lang="en-US" sz="3400" b="1" dirty="0">
                <a:solidFill>
                  <a:schemeClr val="bg1"/>
                </a:solidFill>
                <a:effectLst>
                  <a:outerShdw blurRad="38100" dist="38100" dir="2700000" algn="tl">
                    <a:srgbClr val="000000">
                      <a:alpha val="43137"/>
                    </a:srgbClr>
                  </a:outerShdw>
                </a:effectLst>
              </a:rPr>
              <a:t>Part of “</a:t>
            </a:r>
            <a:r>
              <a:rPr lang="en-US" sz="3400" b="1" dirty="0">
                <a:solidFill>
                  <a:schemeClr val="tx2">
                    <a:lumMod val="25000"/>
                    <a:lumOff val="75000"/>
                  </a:schemeClr>
                </a:solidFill>
                <a:effectLst>
                  <a:outerShdw blurRad="38100" dist="38100" dir="2700000" algn="tl">
                    <a:srgbClr val="000000">
                      <a:alpha val="43137"/>
                    </a:srgbClr>
                  </a:outerShdw>
                </a:effectLst>
              </a:rPr>
              <a:t>mentalizing saints</a:t>
            </a:r>
            <a:r>
              <a:rPr lang="en-US" sz="3400" b="1" dirty="0">
                <a:solidFill>
                  <a:schemeClr val="bg1"/>
                </a:solidFill>
                <a:effectLst>
                  <a:outerShdw blurRad="38100" dist="38100" dir="2700000" algn="tl">
                    <a:srgbClr val="000000">
                      <a:alpha val="43137"/>
                    </a:srgbClr>
                  </a:outerShdw>
                </a:effectLst>
              </a:rPr>
              <a:t>” and “</a:t>
            </a:r>
            <a:r>
              <a:rPr lang="en-US" sz="3400" b="1" dirty="0">
                <a:solidFill>
                  <a:srgbClr val="15DBCA"/>
                </a:solidFill>
                <a:effectLst>
                  <a:outerShdw blurRad="38100" dist="38100" dir="2700000" algn="tl">
                    <a:srgbClr val="000000">
                      <a:alpha val="43137"/>
                    </a:srgbClr>
                  </a:outerShdw>
                </a:effectLst>
              </a:rPr>
              <a:t>mobilizing servants</a:t>
            </a:r>
            <a:r>
              <a:rPr lang="en-US" sz="3400" b="1" dirty="0">
                <a:solidFill>
                  <a:schemeClr val="bg1"/>
                </a:solidFill>
                <a:effectLst>
                  <a:outerShdw blurRad="38100" dist="38100" dir="2700000" algn="tl">
                    <a:srgbClr val="000000">
                      <a:alpha val="43137"/>
                    </a:srgbClr>
                  </a:outerShdw>
                </a:effectLst>
              </a:rPr>
              <a:t>” is helping them to grow spiritually. </a:t>
            </a:r>
          </a:p>
          <a:p>
            <a:pPr>
              <a:lnSpc>
                <a:spcPct val="120000"/>
              </a:lnSpc>
            </a:pPr>
            <a:r>
              <a:rPr lang="en-US" sz="3400" b="1" dirty="0">
                <a:solidFill>
                  <a:schemeClr val="bg1"/>
                </a:solidFill>
                <a:effectLst>
                  <a:outerShdw blurRad="38100" dist="38100" dir="2700000" algn="tl">
                    <a:srgbClr val="000000">
                      <a:alpha val="43137"/>
                    </a:srgbClr>
                  </a:outerShdw>
                </a:effectLst>
              </a:rPr>
              <a:t>A significant part of that growth process is </a:t>
            </a:r>
            <a:r>
              <a:rPr lang="en-US" sz="3400" b="1" dirty="0">
                <a:solidFill>
                  <a:srgbClr val="FF0000"/>
                </a:solidFill>
                <a:effectLst>
                  <a:outerShdw blurRad="38100" dist="38100" dir="2700000" algn="tl">
                    <a:srgbClr val="000000">
                      <a:alpha val="43137"/>
                    </a:srgbClr>
                  </a:outerShdw>
                </a:effectLst>
              </a:rPr>
              <a:t>minimizing self</a:t>
            </a:r>
            <a:r>
              <a:rPr lang="en-US" sz="3400" b="1" dirty="0">
                <a:solidFill>
                  <a:schemeClr val="bg1"/>
                </a:solidFill>
                <a:effectLst>
                  <a:outerShdw blurRad="38100" dist="38100" dir="2700000" algn="tl">
                    <a:srgbClr val="000000">
                      <a:alpha val="43137"/>
                    </a:srgbClr>
                  </a:outerShdw>
                </a:effectLst>
              </a:rPr>
              <a:t>. </a:t>
            </a:r>
          </a:p>
          <a:p>
            <a:pPr>
              <a:lnSpc>
                <a:spcPct val="120000"/>
              </a:lnSpc>
            </a:pPr>
            <a:r>
              <a:rPr lang="en-US" sz="3400" b="1" dirty="0">
                <a:solidFill>
                  <a:schemeClr val="bg1"/>
                </a:solidFill>
                <a:effectLst>
                  <a:outerShdw blurRad="38100" dist="38100" dir="2700000" algn="tl">
                    <a:srgbClr val="000000">
                      <a:alpha val="43137"/>
                    </a:srgbClr>
                  </a:outerShdw>
                </a:effectLst>
              </a:rPr>
              <a:t>We can </a:t>
            </a:r>
            <a:r>
              <a:rPr lang="en-US" sz="3400" b="1" dirty="0">
                <a:solidFill>
                  <a:srgbClr val="FF0000"/>
                </a:solidFill>
                <a:effectLst>
                  <a:outerShdw blurRad="38100" dist="38100" dir="2700000" algn="tl">
                    <a:srgbClr val="000000">
                      <a:alpha val="43137"/>
                    </a:srgbClr>
                  </a:outerShdw>
                </a:effectLst>
              </a:rPr>
              <a:t>minimize self </a:t>
            </a:r>
            <a:r>
              <a:rPr lang="en-US" sz="3400" b="1" dirty="0">
                <a:solidFill>
                  <a:schemeClr val="bg1"/>
                </a:solidFill>
                <a:effectLst>
                  <a:outerShdw blurRad="38100" dist="38100" dir="2700000" algn="tl">
                    <a:srgbClr val="000000">
                      <a:alpha val="43137"/>
                    </a:srgbClr>
                  </a:outerShdw>
                </a:effectLst>
              </a:rPr>
              <a:t>in our own lives and help others to do the same by putting these four principles into practice.</a:t>
            </a:r>
          </a:p>
        </p:txBody>
      </p:sp>
      <p:grpSp>
        <p:nvGrpSpPr>
          <p:cNvPr id="28" name="Group 27">
            <a:extLst>
              <a:ext uri="{FF2B5EF4-FFF2-40B4-BE49-F238E27FC236}">
                <a16:creationId xmlns:a16="http://schemas.microsoft.com/office/drawing/2014/main" id="{18A378D3-CFFA-ADCD-0947-B8694A924271}"/>
              </a:ext>
            </a:extLst>
          </p:cNvPr>
          <p:cNvGrpSpPr/>
          <p:nvPr/>
        </p:nvGrpSpPr>
        <p:grpSpPr>
          <a:xfrm>
            <a:off x="6923947" y="-97275"/>
            <a:ext cx="5319866" cy="5376825"/>
            <a:chOff x="6923947" y="-97275"/>
            <a:chExt cx="5319866" cy="5376825"/>
          </a:xfrm>
        </p:grpSpPr>
        <p:grpSp>
          <p:nvGrpSpPr>
            <p:cNvPr id="19" name="Group 18">
              <a:extLst>
                <a:ext uri="{FF2B5EF4-FFF2-40B4-BE49-F238E27FC236}">
                  <a16:creationId xmlns:a16="http://schemas.microsoft.com/office/drawing/2014/main" id="{5B7057C9-5C0A-758B-71C6-5FB06A082A71}"/>
                </a:ext>
              </a:extLst>
            </p:cNvPr>
            <p:cNvGrpSpPr/>
            <p:nvPr/>
          </p:nvGrpSpPr>
          <p:grpSpPr>
            <a:xfrm>
              <a:off x="7023099" y="0"/>
              <a:ext cx="5168901" cy="5165725"/>
              <a:chOff x="7023099" y="0"/>
              <a:chExt cx="5168901" cy="5165725"/>
            </a:xfrm>
          </p:grpSpPr>
          <p:pic>
            <p:nvPicPr>
              <p:cNvPr id="2" name="Picture 1">
                <a:extLst>
                  <a:ext uri="{FF2B5EF4-FFF2-40B4-BE49-F238E27FC236}">
                    <a16:creationId xmlns:a16="http://schemas.microsoft.com/office/drawing/2014/main" id="{040958F2-A3F7-B5BD-DCCB-85722F5E522F}"/>
                  </a:ext>
                </a:extLst>
              </p:cNvPr>
              <p:cNvPicPr>
                <a:picLocks noChangeAspect="1"/>
              </p:cNvPicPr>
              <p:nvPr/>
            </p:nvPicPr>
            <p:blipFill>
              <a:blip r:embed="rId2">
                <a:duotone>
                  <a:schemeClr val="accent6">
                    <a:shade val="45000"/>
                    <a:satMod val="135000"/>
                  </a:schemeClr>
                  <a:prstClr val="white"/>
                </a:duotone>
              </a:blip>
              <a:stretch>
                <a:fillRect/>
              </a:stretch>
            </p:blipFill>
            <p:spPr>
              <a:xfrm>
                <a:off x="7026275" y="0"/>
                <a:ext cx="5165725" cy="5165725"/>
              </a:xfrm>
              <a:prstGeom prst="rect">
                <a:avLst/>
              </a:prstGeom>
              <a:ln>
                <a:solidFill>
                  <a:srgbClr val="35454D"/>
                </a:solidFill>
              </a:ln>
            </p:spPr>
          </p:pic>
          <p:sp>
            <p:nvSpPr>
              <p:cNvPr id="6" name="Rectangle 5">
                <a:extLst>
                  <a:ext uri="{FF2B5EF4-FFF2-40B4-BE49-F238E27FC236}">
                    <a16:creationId xmlns:a16="http://schemas.microsoft.com/office/drawing/2014/main" id="{46FB7768-D951-725D-578F-924E9229E77F}"/>
                  </a:ext>
                </a:extLst>
              </p:cNvPr>
              <p:cNvSpPr/>
              <p:nvPr/>
            </p:nvSpPr>
            <p:spPr>
              <a:xfrm>
                <a:off x="7026275" y="3086100"/>
                <a:ext cx="1089025" cy="2079625"/>
              </a:xfrm>
              <a:prstGeom prst="rect">
                <a:avLst/>
              </a:prstGeom>
              <a:solidFill>
                <a:srgbClr val="35454D"/>
              </a:solidFill>
              <a:ln>
                <a:solidFill>
                  <a:srgbClr val="354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FE7E604-ACEB-60A2-A28D-DE48F13E4EC8}"/>
                  </a:ext>
                </a:extLst>
              </p:cNvPr>
              <p:cNvSpPr/>
              <p:nvPr/>
            </p:nvSpPr>
            <p:spPr>
              <a:xfrm>
                <a:off x="7026275" y="0"/>
                <a:ext cx="1089025" cy="2079625"/>
              </a:xfrm>
              <a:prstGeom prst="rect">
                <a:avLst/>
              </a:prstGeom>
              <a:solidFill>
                <a:srgbClr val="35454D"/>
              </a:solidFill>
              <a:ln>
                <a:solidFill>
                  <a:srgbClr val="354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76EC98A-2A12-943B-4327-20A207E416C7}"/>
                  </a:ext>
                </a:extLst>
              </p:cNvPr>
              <p:cNvSpPr/>
              <p:nvPr/>
            </p:nvSpPr>
            <p:spPr>
              <a:xfrm>
                <a:off x="11102975" y="3086100"/>
                <a:ext cx="1089025" cy="2079625"/>
              </a:xfrm>
              <a:prstGeom prst="rect">
                <a:avLst/>
              </a:prstGeom>
              <a:solidFill>
                <a:srgbClr val="35454D"/>
              </a:solidFill>
              <a:ln>
                <a:solidFill>
                  <a:srgbClr val="354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A49D81F-BAFE-E759-79AE-545F147D321B}"/>
                  </a:ext>
                </a:extLst>
              </p:cNvPr>
              <p:cNvSpPr/>
              <p:nvPr/>
            </p:nvSpPr>
            <p:spPr>
              <a:xfrm>
                <a:off x="11102975" y="0"/>
                <a:ext cx="1089025" cy="2079625"/>
              </a:xfrm>
              <a:prstGeom prst="rect">
                <a:avLst/>
              </a:prstGeom>
              <a:solidFill>
                <a:srgbClr val="35454D"/>
              </a:solidFill>
              <a:ln>
                <a:solidFill>
                  <a:srgbClr val="354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1A6EF29-F102-D7BB-E9E4-A20500AEC6AD}"/>
                  </a:ext>
                </a:extLst>
              </p:cNvPr>
              <p:cNvSpPr/>
              <p:nvPr/>
            </p:nvSpPr>
            <p:spPr>
              <a:xfrm rot="16200000">
                <a:off x="7521575" y="-495300"/>
                <a:ext cx="1089025" cy="2079625"/>
              </a:xfrm>
              <a:prstGeom prst="rect">
                <a:avLst/>
              </a:prstGeom>
              <a:solidFill>
                <a:srgbClr val="35454D"/>
              </a:solidFill>
              <a:ln>
                <a:solidFill>
                  <a:srgbClr val="354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1D1FF7F-7953-4C34-8764-C7304CD7C7A7}"/>
                  </a:ext>
                </a:extLst>
              </p:cNvPr>
              <p:cNvSpPr/>
              <p:nvPr/>
            </p:nvSpPr>
            <p:spPr>
              <a:xfrm rot="16200000">
                <a:off x="7518399" y="3581400"/>
                <a:ext cx="1089025" cy="2079625"/>
              </a:xfrm>
              <a:prstGeom prst="rect">
                <a:avLst/>
              </a:prstGeom>
              <a:solidFill>
                <a:srgbClr val="35454D"/>
              </a:solidFill>
              <a:ln>
                <a:solidFill>
                  <a:srgbClr val="354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6633AF9-235C-4395-0FBC-D08822F96F1C}"/>
                  </a:ext>
                </a:extLst>
              </p:cNvPr>
              <p:cNvSpPr/>
              <p:nvPr/>
            </p:nvSpPr>
            <p:spPr>
              <a:xfrm rot="16200000">
                <a:off x="10607675" y="-495300"/>
                <a:ext cx="1089025" cy="2079625"/>
              </a:xfrm>
              <a:prstGeom prst="rect">
                <a:avLst/>
              </a:prstGeom>
              <a:solidFill>
                <a:srgbClr val="35454D"/>
              </a:solidFill>
              <a:ln>
                <a:solidFill>
                  <a:srgbClr val="354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25EE4D8-DB02-532E-2EB3-790C74F38B6E}"/>
                  </a:ext>
                </a:extLst>
              </p:cNvPr>
              <p:cNvSpPr/>
              <p:nvPr/>
            </p:nvSpPr>
            <p:spPr>
              <a:xfrm rot="16200000">
                <a:off x="10604499" y="3581400"/>
                <a:ext cx="1089025" cy="2079625"/>
              </a:xfrm>
              <a:prstGeom prst="rect">
                <a:avLst/>
              </a:prstGeom>
              <a:solidFill>
                <a:srgbClr val="35454D"/>
              </a:solidFill>
              <a:ln>
                <a:solidFill>
                  <a:srgbClr val="354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Isosceles Triangle 19">
              <a:extLst>
                <a:ext uri="{FF2B5EF4-FFF2-40B4-BE49-F238E27FC236}">
                  <a16:creationId xmlns:a16="http://schemas.microsoft.com/office/drawing/2014/main" id="{1AFED6A2-B06F-ECDD-0664-78EA42BDF032}"/>
                </a:ext>
              </a:extLst>
            </p:cNvPr>
            <p:cNvSpPr/>
            <p:nvPr/>
          </p:nvSpPr>
          <p:spPr>
            <a:xfrm rot="20605176">
              <a:off x="8998087" y="5077835"/>
              <a:ext cx="194553" cy="155643"/>
            </a:xfrm>
            <a:prstGeom prst="triangle">
              <a:avLst/>
            </a:prstGeom>
            <a:solidFill>
              <a:srgbClr val="35454D"/>
            </a:solidFill>
            <a:ln>
              <a:solidFill>
                <a:srgbClr val="354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BAF3A536-2EB8-E420-E327-9DD5FE843161}"/>
                </a:ext>
              </a:extLst>
            </p:cNvPr>
            <p:cNvSpPr/>
            <p:nvPr/>
          </p:nvSpPr>
          <p:spPr>
            <a:xfrm rot="17225997">
              <a:off x="12068715" y="1978770"/>
              <a:ext cx="194553" cy="155643"/>
            </a:xfrm>
            <a:prstGeom prst="triangle">
              <a:avLst/>
            </a:prstGeom>
            <a:solidFill>
              <a:srgbClr val="35454D"/>
            </a:solidFill>
            <a:ln>
              <a:solidFill>
                <a:srgbClr val="354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1471F13B-A2BA-7069-C16C-D2D40DFE6B32}"/>
                </a:ext>
              </a:extLst>
            </p:cNvPr>
            <p:cNvSpPr/>
            <p:nvPr/>
          </p:nvSpPr>
          <p:spPr>
            <a:xfrm rot="17225997">
              <a:off x="10011921" y="-77820"/>
              <a:ext cx="194553" cy="155643"/>
            </a:xfrm>
            <a:prstGeom prst="triangle">
              <a:avLst/>
            </a:prstGeom>
            <a:solidFill>
              <a:srgbClr val="35454D"/>
            </a:solidFill>
            <a:ln>
              <a:solidFill>
                <a:srgbClr val="354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CF3FD56D-4961-8361-D609-CCEE038B81AE}"/>
                </a:ext>
              </a:extLst>
            </p:cNvPr>
            <p:cNvSpPr/>
            <p:nvPr/>
          </p:nvSpPr>
          <p:spPr>
            <a:xfrm rot="12123727">
              <a:off x="9010259" y="-82546"/>
              <a:ext cx="194553" cy="155643"/>
            </a:xfrm>
            <a:prstGeom prst="triangle">
              <a:avLst/>
            </a:prstGeom>
            <a:solidFill>
              <a:srgbClr val="35454D"/>
            </a:solidFill>
            <a:ln>
              <a:solidFill>
                <a:srgbClr val="354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a:extLst>
                <a:ext uri="{FF2B5EF4-FFF2-40B4-BE49-F238E27FC236}">
                  <a16:creationId xmlns:a16="http://schemas.microsoft.com/office/drawing/2014/main" id="{1202EE64-6BA9-D186-126B-65A569DA4B52}"/>
                </a:ext>
              </a:extLst>
            </p:cNvPr>
            <p:cNvSpPr/>
            <p:nvPr/>
          </p:nvSpPr>
          <p:spPr>
            <a:xfrm rot="12123727">
              <a:off x="6923947" y="2017056"/>
              <a:ext cx="194553" cy="155643"/>
            </a:xfrm>
            <a:prstGeom prst="triangle">
              <a:avLst/>
            </a:prstGeom>
            <a:solidFill>
              <a:srgbClr val="35454D"/>
            </a:solidFill>
            <a:ln>
              <a:solidFill>
                <a:srgbClr val="354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CB881678-828B-3A34-BBA7-576628DE08BE}"/>
                </a:ext>
              </a:extLst>
            </p:cNvPr>
            <p:cNvSpPr/>
            <p:nvPr/>
          </p:nvSpPr>
          <p:spPr>
            <a:xfrm rot="20605176">
              <a:off x="6925822" y="2986709"/>
              <a:ext cx="194553" cy="155643"/>
            </a:xfrm>
            <a:prstGeom prst="triangle">
              <a:avLst/>
            </a:prstGeom>
            <a:solidFill>
              <a:srgbClr val="35454D"/>
            </a:solidFill>
            <a:ln>
              <a:solidFill>
                <a:srgbClr val="354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Isosceles Triangle 25">
              <a:extLst>
                <a:ext uri="{FF2B5EF4-FFF2-40B4-BE49-F238E27FC236}">
                  <a16:creationId xmlns:a16="http://schemas.microsoft.com/office/drawing/2014/main" id="{FC430F0B-BB63-942C-2173-B9D240E93CF0}"/>
                </a:ext>
              </a:extLst>
            </p:cNvPr>
            <p:cNvSpPr/>
            <p:nvPr/>
          </p:nvSpPr>
          <p:spPr>
            <a:xfrm rot="15706971">
              <a:off x="9982696" y="5104452"/>
              <a:ext cx="194553" cy="155643"/>
            </a:xfrm>
            <a:prstGeom prst="triangle">
              <a:avLst/>
            </a:prstGeom>
            <a:solidFill>
              <a:srgbClr val="35454D"/>
            </a:solidFill>
            <a:ln>
              <a:solidFill>
                <a:srgbClr val="354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Isosceles Triangle 26">
              <a:extLst>
                <a:ext uri="{FF2B5EF4-FFF2-40B4-BE49-F238E27FC236}">
                  <a16:creationId xmlns:a16="http://schemas.microsoft.com/office/drawing/2014/main" id="{04B16BAA-D2EB-58E2-607A-D6596A7FE08C}"/>
                </a:ext>
              </a:extLst>
            </p:cNvPr>
            <p:cNvSpPr/>
            <p:nvPr/>
          </p:nvSpPr>
          <p:spPr>
            <a:xfrm rot="15109462">
              <a:off x="12053280" y="3043613"/>
              <a:ext cx="194553" cy="155643"/>
            </a:xfrm>
            <a:prstGeom prst="triangle">
              <a:avLst/>
            </a:prstGeom>
            <a:solidFill>
              <a:srgbClr val="35454D"/>
            </a:solidFill>
            <a:ln>
              <a:solidFill>
                <a:srgbClr val="35454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1323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subTnLst>
                                    <p:animClr clrSpc="rgb" dir="cw">
                                      <p:cBhvr override="childStyle">
                                        <p:cTn dur="1" fill="hold" display="0" masterRel="nextClick" afterEffect="1"/>
                                        <p:tgtEl>
                                          <p:spTgt spid="4">
                                            <p:txEl>
                                              <p:pRg st="0" end="0"/>
                                            </p:txEl>
                                          </p:spTgt>
                                        </p:tgtEl>
                                        <p:attrNameLst>
                                          <p:attrName>ppt_c</p:attrName>
                                        </p:attrNameLst>
                                      </p:cBhvr>
                                      <p:to>
                                        <a:schemeClr val="hlink"/>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000"/>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13CF5-B578-B306-15F5-EE763E9205A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924084C-7379-89C7-C92B-F2E0E6388E35}"/>
              </a:ext>
            </a:extLst>
          </p:cNvPr>
          <p:cNvSpPr txBox="1"/>
          <p:nvPr/>
        </p:nvSpPr>
        <p:spPr>
          <a:xfrm>
            <a:off x="0" y="137895"/>
            <a:ext cx="11982450" cy="1527085"/>
          </a:xfrm>
          <a:prstGeom prst="rect">
            <a:avLst/>
          </a:prstGeom>
          <a:noFill/>
        </p:spPr>
        <p:txBody>
          <a:bodyPr wrap="square">
            <a:spAutoFit/>
          </a:bodyPr>
          <a:lstStyle/>
          <a:p>
            <a:pPr>
              <a:lnSpc>
                <a:spcPct val="120000"/>
              </a:lnSpc>
            </a:pPr>
            <a:r>
              <a:rPr lang="en-US" sz="4000" b="1" dirty="0">
                <a:solidFill>
                  <a:schemeClr val="bg1"/>
                </a:solidFill>
                <a:effectLst>
                  <a:outerShdw blurRad="38100" dist="38100" dir="2700000" algn="tl">
                    <a:srgbClr val="000000">
                      <a:alpha val="43137"/>
                    </a:srgbClr>
                  </a:outerShdw>
                </a:effectLst>
              </a:rPr>
              <a:t>The 20 Principles from Paul’s Life and Ministry can be divided into 4 Categories of . . . </a:t>
            </a:r>
          </a:p>
        </p:txBody>
      </p:sp>
      <p:sp>
        <p:nvSpPr>
          <p:cNvPr id="3" name="TextBox 2">
            <a:extLst>
              <a:ext uri="{FF2B5EF4-FFF2-40B4-BE49-F238E27FC236}">
                <a16:creationId xmlns:a16="http://schemas.microsoft.com/office/drawing/2014/main" id="{F62956B5-D2C7-1C60-A248-EB76D5DA6AD3}"/>
              </a:ext>
            </a:extLst>
          </p:cNvPr>
          <p:cNvSpPr txBox="1"/>
          <p:nvPr/>
        </p:nvSpPr>
        <p:spPr>
          <a:xfrm>
            <a:off x="0" y="2197501"/>
            <a:ext cx="7920553" cy="769441"/>
          </a:xfrm>
          <a:prstGeom prst="rect">
            <a:avLst/>
          </a:prstGeom>
          <a:noFill/>
        </p:spPr>
        <p:txBody>
          <a:bodyPr wrap="square">
            <a:spAutoFit/>
          </a:bodyPr>
          <a:lstStyle/>
          <a:p>
            <a:pPr algn="ctr"/>
            <a:r>
              <a:rPr lang="en-US" sz="4400" b="1" dirty="0">
                <a:solidFill>
                  <a:schemeClr val="accent3">
                    <a:lumMod val="20000"/>
                    <a:lumOff val="80000"/>
                  </a:schemeClr>
                </a:solidFill>
                <a:effectLst>
                  <a:outerShdw blurRad="38100" dist="38100" dir="2700000" algn="tl">
                    <a:srgbClr val="000000">
                      <a:alpha val="43137"/>
                    </a:srgbClr>
                  </a:outerShdw>
                </a:effectLst>
              </a:rPr>
              <a:t>Developing Discipleship Eyes</a:t>
            </a:r>
          </a:p>
        </p:txBody>
      </p:sp>
      <p:pic>
        <p:nvPicPr>
          <p:cNvPr id="5" name="Picture 4" descr="A person looking at the camera&#10;&#10;Description automatically generated">
            <a:extLst>
              <a:ext uri="{FF2B5EF4-FFF2-40B4-BE49-F238E27FC236}">
                <a16:creationId xmlns:a16="http://schemas.microsoft.com/office/drawing/2014/main" id="{87712F47-A64F-958E-1026-C4743B2E47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67" t="17778" r="41412" b="58889"/>
          <a:stretch/>
        </p:blipFill>
        <p:spPr>
          <a:xfrm>
            <a:off x="7802707" y="1905000"/>
            <a:ext cx="4277869" cy="1636072"/>
          </a:xfrm>
          <a:prstGeom prst="rect">
            <a:avLst/>
          </a:prstGeom>
        </p:spPr>
      </p:pic>
      <p:sp>
        <p:nvSpPr>
          <p:cNvPr id="6" name="TextBox 5">
            <a:extLst>
              <a:ext uri="{FF2B5EF4-FFF2-40B4-BE49-F238E27FC236}">
                <a16:creationId xmlns:a16="http://schemas.microsoft.com/office/drawing/2014/main" id="{D23D85CF-5FE0-A3F1-46BA-2279EDF36A0A}"/>
              </a:ext>
            </a:extLst>
          </p:cNvPr>
          <p:cNvSpPr txBox="1"/>
          <p:nvPr/>
        </p:nvSpPr>
        <p:spPr>
          <a:xfrm>
            <a:off x="769401" y="3471959"/>
            <a:ext cx="3190875" cy="769441"/>
          </a:xfrm>
          <a:prstGeom prst="rect">
            <a:avLst/>
          </a:prstGeom>
          <a:noFill/>
        </p:spPr>
        <p:txBody>
          <a:bodyPr wrap="square">
            <a:spAutoFit/>
          </a:bodyPr>
          <a:lstStyle/>
          <a:p>
            <a:pPr algn="ctr"/>
            <a:r>
              <a:rPr lang="en-US" sz="4400" b="1" dirty="0">
                <a:solidFill>
                  <a:schemeClr val="tx2">
                    <a:lumMod val="25000"/>
                    <a:lumOff val="75000"/>
                  </a:schemeClr>
                </a:solidFill>
                <a:effectLst>
                  <a:outerShdw blurRad="38100" dist="38100" dir="2700000" algn="tl">
                    <a:srgbClr val="000000">
                      <a:alpha val="43137"/>
                    </a:srgbClr>
                  </a:outerShdw>
                </a:effectLst>
              </a:rPr>
              <a:t>Mental</a:t>
            </a:r>
            <a:r>
              <a:rPr lang="en-US" sz="4400" b="1" u="sng" dirty="0">
                <a:solidFill>
                  <a:schemeClr val="tx2">
                    <a:lumMod val="25000"/>
                    <a:lumOff val="75000"/>
                  </a:schemeClr>
                </a:solidFill>
                <a:effectLst>
                  <a:outerShdw blurRad="38100" dist="38100" dir="2700000" algn="tl">
                    <a:srgbClr val="000000">
                      <a:alpha val="43137"/>
                    </a:srgbClr>
                  </a:outerShdw>
                </a:effectLst>
              </a:rPr>
              <a:t>ize</a:t>
            </a:r>
          </a:p>
        </p:txBody>
      </p:sp>
      <p:sp>
        <p:nvSpPr>
          <p:cNvPr id="8" name="TextBox 7">
            <a:extLst>
              <a:ext uri="{FF2B5EF4-FFF2-40B4-BE49-F238E27FC236}">
                <a16:creationId xmlns:a16="http://schemas.microsoft.com/office/drawing/2014/main" id="{AC423C93-8AB2-A620-7FC2-D2E39F9411EE}"/>
              </a:ext>
            </a:extLst>
          </p:cNvPr>
          <p:cNvSpPr txBox="1"/>
          <p:nvPr/>
        </p:nvSpPr>
        <p:spPr>
          <a:xfrm>
            <a:off x="3095625" y="4106221"/>
            <a:ext cx="3190875" cy="769441"/>
          </a:xfrm>
          <a:prstGeom prst="rect">
            <a:avLst/>
          </a:prstGeom>
          <a:noFill/>
        </p:spPr>
        <p:txBody>
          <a:bodyPr wrap="square">
            <a:spAutoFit/>
          </a:bodyPr>
          <a:lstStyle/>
          <a:p>
            <a:pPr algn="ctr"/>
            <a:r>
              <a:rPr lang="en-US" sz="4400" b="1" dirty="0">
                <a:solidFill>
                  <a:schemeClr val="accent3">
                    <a:lumMod val="20000"/>
                    <a:lumOff val="80000"/>
                  </a:schemeClr>
                </a:solidFill>
                <a:effectLst>
                  <a:outerShdw blurRad="38100" dist="38100" dir="2700000" algn="tl">
                    <a:srgbClr val="000000">
                      <a:alpha val="43137"/>
                    </a:srgbClr>
                  </a:outerShdw>
                </a:effectLst>
              </a:rPr>
              <a:t>Mobil</a:t>
            </a:r>
            <a:r>
              <a:rPr lang="en-US" sz="4400" b="1" u="sng" dirty="0">
                <a:solidFill>
                  <a:schemeClr val="accent3">
                    <a:lumMod val="20000"/>
                    <a:lumOff val="80000"/>
                  </a:schemeClr>
                </a:solidFill>
                <a:effectLst>
                  <a:outerShdw blurRad="38100" dist="38100" dir="2700000" algn="tl">
                    <a:srgbClr val="000000">
                      <a:alpha val="43137"/>
                    </a:srgbClr>
                  </a:outerShdw>
                </a:effectLst>
              </a:rPr>
              <a:t>ize</a:t>
            </a:r>
          </a:p>
        </p:txBody>
      </p:sp>
      <p:sp>
        <p:nvSpPr>
          <p:cNvPr id="9" name="TextBox 8">
            <a:extLst>
              <a:ext uri="{FF2B5EF4-FFF2-40B4-BE49-F238E27FC236}">
                <a16:creationId xmlns:a16="http://schemas.microsoft.com/office/drawing/2014/main" id="{A295C94C-6B72-F632-4D7D-3CF2F97A3ECE}"/>
              </a:ext>
            </a:extLst>
          </p:cNvPr>
          <p:cNvSpPr txBox="1"/>
          <p:nvPr/>
        </p:nvSpPr>
        <p:spPr>
          <a:xfrm>
            <a:off x="5421849" y="4740483"/>
            <a:ext cx="3190875" cy="769441"/>
          </a:xfrm>
          <a:prstGeom prst="rect">
            <a:avLst/>
          </a:prstGeom>
          <a:noFill/>
        </p:spPr>
        <p:txBody>
          <a:bodyPr wrap="square">
            <a:spAutoFit/>
          </a:bodyPr>
          <a:lstStyle/>
          <a:p>
            <a:pPr algn="ctr"/>
            <a:r>
              <a:rPr lang="en-US" sz="4400" b="1" dirty="0">
                <a:solidFill>
                  <a:srgbClr val="FF0000"/>
                </a:solidFill>
                <a:effectLst>
                  <a:outerShdw blurRad="38100" dist="38100" dir="2700000" algn="tl">
                    <a:srgbClr val="000000">
                      <a:alpha val="43137"/>
                    </a:srgbClr>
                  </a:outerShdw>
                </a:effectLst>
              </a:rPr>
              <a:t>Minim</a:t>
            </a:r>
            <a:r>
              <a:rPr lang="en-US" sz="4400" b="1" u="sng" dirty="0">
                <a:solidFill>
                  <a:srgbClr val="FF0000"/>
                </a:solidFill>
                <a:effectLst>
                  <a:outerShdw blurRad="38100" dist="38100" dir="2700000" algn="tl">
                    <a:srgbClr val="000000">
                      <a:alpha val="43137"/>
                    </a:srgbClr>
                  </a:outerShdw>
                </a:effectLst>
              </a:rPr>
              <a:t>ize</a:t>
            </a:r>
          </a:p>
        </p:txBody>
      </p:sp>
      <p:sp>
        <p:nvSpPr>
          <p:cNvPr id="10" name="TextBox 9">
            <a:extLst>
              <a:ext uri="{FF2B5EF4-FFF2-40B4-BE49-F238E27FC236}">
                <a16:creationId xmlns:a16="http://schemas.microsoft.com/office/drawing/2014/main" id="{D629BFAF-B8DF-FE2A-568D-9A10B80AD69D}"/>
              </a:ext>
            </a:extLst>
          </p:cNvPr>
          <p:cNvSpPr txBox="1"/>
          <p:nvPr/>
        </p:nvSpPr>
        <p:spPr>
          <a:xfrm>
            <a:off x="7920553" y="5374745"/>
            <a:ext cx="3190875" cy="769441"/>
          </a:xfrm>
          <a:prstGeom prst="rect">
            <a:avLst/>
          </a:prstGeom>
          <a:noFill/>
        </p:spPr>
        <p:txBody>
          <a:bodyPr wrap="square">
            <a:spAutoFit/>
          </a:bodyPr>
          <a:lstStyle/>
          <a:p>
            <a:pPr algn="ctr"/>
            <a:r>
              <a:rPr lang="en-US" sz="4400" b="1" dirty="0">
                <a:solidFill>
                  <a:srgbClr val="FFFF00"/>
                </a:solidFill>
                <a:effectLst>
                  <a:outerShdw blurRad="38100" dist="38100" dir="2700000" algn="tl">
                    <a:srgbClr val="000000">
                      <a:alpha val="43137"/>
                    </a:srgbClr>
                  </a:outerShdw>
                </a:effectLst>
              </a:rPr>
              <a:t>Maxim</a:t>
            </a:r>
            <a:r>
              <a:rPr lang="en-US" sz="4400" b="1" u="sng" dirty="0">
                <a:solidFill>
                  <a:srgbClr val="FFFF00"/>
                </a:solidFill>
                <a:effectLst>
                  <a:outerShdw blurRad="38100" dist="38100" dir="2700000" algn="tl">
                    <a:srgbClr val="000000">
                      <a:alpha val="43137"/>
                    </a:srgbClr>
                  </a:outerShdw>
                </a:effectLst>
              </a:rPr>
              <a:t>ize</a:t>
            </a:r>
          </a:p>
        </p:txBody>
      </p:sp>
    </p:spTree>
    <p:extLst>
      <p:ext uri="{BB962C8B-B14F-4D97-AF65-F5344CB8AC3E}">
        <p14:creationId xmlns:p14="http://schemas.microsoft.com/office/powerpoint/2010/main" val="29969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3000"/>
                                        <p:tgtEl>
                                          <p:spTgt spid="9">
                                            <p:txEl>
                                              <p:pRg st="0" end="0"/>
                                            </p:txEl>
                                          </p:spTgt>
                                        </p:tgtEl>
                                        <p:attrNameLst>
                                          <p:attrName>ppt_w</p:attrName>
                                        </p:attrNameLst>
                                      </p:cBhvr>
                                      <p:tavLst>
                                        <p:tav tm="0">
                                          <p:val>
                                            <p:strVal val="ppt_w"/>
                                          </p:val>
                                        </p:tav>
                                        <p:tav tm="100000">
                                          <p:val>
                                            <p:fltVal val="0"/>
                                          </p:val>
                                        </p:tav>
                                      </p:tavLst>
                                    </p:anim>
                                    <p:anim calcmode="lin" valueType="num">
                                      <p:cBhvr>
                                        <p:cTn id="7" dur="3000"/>
                                        <p:tgtEl>
                                          <p:spTgt spid="9">
                                            <p:txEl>
                                              <p:pRg st="0" end="0"/>
                                            </p:txEl>
                                          </p:spTgt>
                                        </p:tgtEl>
                                        <p:attrNameLst>
                                          <p:attrName>ppt_h</p:attrName>
                                        </p:attrNameLst>
                                      </p:cBhvr>
                                      <p:tavLst>
                                        <p:tav tm="0">
                                          <p:val>
                                            <p:strVal val="ppt_h"/>
                                          </p:val>
                                        </p:tav>
                                        <p:tav tm="100000">
                                          <p:val>
                                            <p:fltVal val="0"/>
                                          </p:val>
                                        </p:tav>
                                      </p:tavLst>
                                    </p:anim>
                                    <p:anim calcmode="lin" valueType="num">
                                      <p:cBhvr>
                                        <p:cTn id="8" dur="3000"/>
                                        <p:tgtEl>
                                          <p:spTgt spid="9">
                                            <p:txEl>
                                              <p:pRg st="0" end="0"/>
                                            </p:txEl>
                                          </p:spTgt>
                                        </p:tgtEl>
                                        <p:attrNameLst>
                                          <p:attrName>style.rotation</p:attrName>
                                        </p:attrNameLst>
                                      </p:cBhvr>
                                      <p:tavLst>
                                        <p:tav tm="0">
                                          <p:val>
                                            <p:fltVal val="0"/>
                                          </p:val>
                                        </p:tav>
                                        <p:tav tm="100000">
                                          <p:val>
                                            <p:fltVal val="90"/>
                                          </p:val>
                                        </p:tav>
                                      </p:tavLst>
                                    </p:anim>
                                    <p:animEffect transition="out" filter="fade">
                                      <p:cBhvr>
                                        <p:cTn id="9" dur="3000"/>
                                        <p:tgtEl>
                                          <p:spTgt spid="9">
                                            <p:txEl>
                                              <p:pRg st="0" end="0"/>
                                            </p:txEl>
                                          </p:spTgt>
                                        </p:tgtEl>
                                      </p:cBhvr>
                                    </p:animEffect>
                                    <p:set>
                                      <p:cBhvr>
                                        <p:cTn id="10" dur="1" fill="hold">
                                          <p:stCondLst>
                                            <p:cond delay="2999"/>
                                          </p:stCondLst>
                                        </p:cTn>
                                        <p:tgtEl>
                                          <p:spTgt spid="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60269CAC561E845B19B1BF528306EBE" ma:contentTypeVersion="15" ma:contentTypeDescription="Create a new document." ma:contentTypeScope="" ma:versionID="1edd4f5a0e56c648145b6d2d03483e38">
  <xsd:schema xmlns:xsd="http://www.w3.org/2001/XMLSchema" xmlns:xs="http://www.w3.org/2001/XMLSchema" xmlns:p="http://schemas.microsoft.com/office/2006/metadata/properties" xmlns:ns2="b1a6dcaa-c685-4162-bf8d-9106957bcf2f" xmlns:ns3="1e8db885-a360-449f-a5ff-12e3b15834d5" targetNamespace="http://schemas.microsoft.com/office/2006/metadata/properties" ma:root="true" ma:fieldsID="eb34acfc7ee8049915d562a528cdc72c" ns2:_="" ns3:_="">
    <xsd:import namespace="b1a6dcaa-c685-4162-bf8d-9106957bcf2f"/>
    <xsd:import namespace="1e8db885-a360-449f-a5ff-12e3b15834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6dcaa-c685-4162-bf8d-9106957bcf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42002a0-d8de-4f25-bca0-07931415838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8db885-a360-449f-a5ff-12e3b15834d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1a6dcaa-c685-4162-bf8d-9106957bcf2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747D23A-D297-41C0-A2C3-CC6AFC9E7A98}">
  <ds:schemaRefs>
    <ds:schemaRef ds:uri="http://schemas.microsoft.com/sharepoint/v3/contenttype/forms"/>
  </ds:schemaRefs>
</ds:datastoreItem>
</file>

<file path=customXml/itemProps2.xml><?xml version="1.0" encoding="utf-8"?>
<ds:datastoreItem xmlns:ds="http://schemas.openxmlformats.org/officeDocument/2006/customXml" ds:itemID="{88AC0E66-73E5-46B5-8DF2-22C6CCE51E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a6dcaa-c685-4162-bf8d-9106957bcf2f"/>
    <ds:schemaRef ds:uri="1e8db885-a360-449f-a5ff-12e3b15834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47073B-8432-4EE3-B353-E31400D5F697}">
  <ds:schemaRefs>
    <ds:schemaRef ds:uri="http://schemas.microsoft.com/office/2006/metadata/properties"/>
    <ds:schemaRef ds:uri="http://schemas.microsoft.com/office/infopath/2007/PartnerControls"/>
    <ds:schemaRef ds:uri="b1a6dcaa-c685-4162-bf8d-9106957bcf2f"/>
  </ds:schemaRefs>
</ds:datastoreItem>
</file>

<file path=docProps/app.xml><?xml version="1.0" encoding="utf-8"?>
<Properties xmlns="http://schemas.openxmlformats.org/officeDocument/2006/extended-properties" xmlns:vt="http://schemas.openxmlformats.org/officeDocument/2006/docPropsVTypes">
  <TotalTime>6151</TotalTime>
  <Words>1132</Words>
  <Application>Microsoft Office PowerPoint</Application>
  <PresentationFormat>Widescreen</PresentationFormat>
  <Paragraphs>113</Paragraphs>
  <Slides>27</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Aptos</vt:lpstr>
      <vt:lpstr>Aptos Display</vt:lpstr>
      <vt:lpstr>Arial</vt:lpstr>
      <vt:lpstr>Calibri</vt:lpstr>
      <vt:lpstr>Office Theme</vt:lpstr>
      <vt:lpstr>PowerPoint Presentation</vt:lpstr>
      <vt:lpstr>And being found in human form, he humbled himself by becoming obedient to the point of death, even death on a cross. Therefore, God has highly exalted him and bestowed on him the name that is above every name.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 Thomas</dc:creator>
  <cp:lastModifiedBy>Jean Brown</cp:lastModifiedBy>
  <cp:revision>75</cp:revision>
  <dcterms:created xsi:type="dcterms:W3CDTF">2024-05-20T15:02:04Z</dcterms:created>
  <dcterms:modified xsi:type="dcterms:W3CDTF">2026-01-30T18:05:33Z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0x010100960269CAC561E845B19B1BF528306EBE</vt:lpwstr>
  </property>
  <property fmtid="{D5CDD505-2E9C-101B-9397-08002B2CF9AE}" pid="3" name="MediaServiceImageTags">
    <vt:lpwstr/>
  </property>
</Properties>
</file>