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882" r:id="rId5"/>
    <p:sldId id="886" r:id="rId6"/>
    <p:sldId id="937" r:id="rId7"/>
    <p:sldId id="966" r:id="rId8"/>
    <p:sldId id="903" r:id="rId9"/>
    <p:sldId id="967" r:id="rId10"/>
    <p:sldId id="939" r:id="rId11"/>
    <p:sldId id="968" r:id="rId12"/>
    <p:sldId id="952" r:id="rId13"/>
    <p:sldId id="969" r:id="rId14"/>
    <p:sldId id="957" r:id="rId15"/>
    <p:sldId id="961" r:id="rId16"/>
    <p:sldId id="963" r:id="rId17"/>
    <p:sldId id="971" r:id="rId18"/>
    <p:sldId id="970" r:id="rId19"/>
    <p:sldId id="972" r:id="rId20"/>
    <p:sldId id="956" r:id="rId21"/>
    <p:sldId id="973" r:id="rId22"/>
    <p:sldId id="93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6998"/>
    <a:srgbClr val="CCD2D8"/>
    <a:srgbClr val="FFC000"/>
    <a:srgbClr val="DB7F00"/>
    <a:srgbClr val="15DBCA"/>
    <a:srgbClr val="4C6F98"/>
    <a:srgbClr val="4F729D"/>
    <a:srgbClr val="607EA6"/>
    <a:srgbClr val="35454D"/>
    <a:srgbClr val="D376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ED225-E364-47A7-8633-27A640EB9237}" v="3" dt="2026-01-30T16:59:58.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117" d="100"/>
          <a:sy n="117" d="100"/>
        </p:scale>
        <p:origin x="378" y="12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Brown" userId="0d553e0b-7de6-44b1-a5c2-115d1ad30799" providerId="ADAL" clId="{3BC13318-69C7-46ED-BB35-6B1842D1FADF}"/>
    <pc:docChg chg="undo custSel modSld">
      <pc:chgData name="Jean Brown" userId="0d553e0b-7de6-44b1-a5c2-115d1ad30799" providerId="ADAL" clId="{3BC13318-69C7-46ED-BB35-6B1842D1FADF}" dt="2026-01-30T17:29:53.549" v="77" actId="1036"/>
      <pc:docMkLst>
        <pc:docMk/>
      </pc:docMkLst>
      <pc:sldChg chg="addSp delSp modSp mod">
        <pc:chgData name="Jean Brown" userId="0d553e0b-7de6-44b1-a5c2-115d1ad30799" providerId="ADAL" clId="{3BC13318-69C7-46ED-BB35-6B1842D1FADF}" dt="2026-01-29T16:44:29.448" v="45" actId="1035"/>
        <pc:sldMkLst>
          <pc:docMk/>
          <pc:sldMk cId="211163625" sldId="882"/>
        </pc:sldMkLst>
        <pc:picChg chg="add del mod">
          <ac:chgData name="Jean Brown" userId="0d553e0b-7de6-44b1-a5c2-115d1ad30799" providerId="ADAL" clId="{3BC13318-69C7-46ED-BB35-6B1842D1FADF}" dt="2026-01-29T16:43:50.835" v="36" actId="478"/>
          <ac:picMkLst>
            <pc:docMk/>
            <pc:sldMk cId="211163625" sldId="882"/>
            <ac:picMk id="2" creationId="{91144A4F-8C77-B9D8-FE83-4A293CC43881}"/>
          </ac:picMkLst>
        </pc:picChg>
        <pc:picChg chg="add mod">
          <ac:chgData name="Jean Brown" userId="0d553e0b-7de6-44b1-a5c2-115d1ad30799" providerId="ADAL" clId="{3BC13318-69C7-46ED-BB35-6B1842D1FADF}" dt="2026-01-29T16:44:29.448" v="45" actId="1035"/>
          <ac:picMkLst>
            <pc:docMk/>
            <pc:sldMk cId="211163625" sldId="882"/>
            <ac:picMk id="4" creationId="{8579F691-3054-A8D3-35AC-B6FF045F2658}"/>
          </ac:picMkLst>
        </pc:picChg>
        <pc:picChg chg="del">
          <ac:chgData name="Jean Brown" userId="0d553e0b-7de6-44b1-a5c2-115d1ad30799" providerId="ADAL" clId="{3BC13318-69C7-46ED-BB35-6B1842D1FADF}" dt="2026-01-29T16:42:51.986" v="0" actId="478"/>
          <ac:picMkLst>
            <pc:docMk/>
            <pc:sldMk cId="211163625" sldId="882"/>
            <ac:picMk id="5" creationId="{66F1B54D-6B69-5940-CAFF-A9715C5DB05F}"/>
          </ac:picMkLst>
        </pc:picChg>
      </pc:sldChg>
      <pc:sldChg chg="modSp mod">
        <pc:chgData name="Jean Brown" userId="0d553e0b-7de6-44b1-a5c2-115d1ad30799" providerId="ADAL" clId="{3BC13318-69C7-46ED-BB35-6B1842D1FADF}" dt="2026-01-30T17:29:53.549" v="77" actId="1036"/>
        <pc:sldMkLst>
          <pc:docMk/>
          <pc:sldMk cId="805967119" sldId="952"/>
        </pc:sldMkLst>
        <pc:spChg chg="mod">
          <ac:chgData name="Jean Brown" userId="0d553e0b-7de6-44b1-a5c2-115d1ad30799" providerId="ADAL" clId="{3BC13318-69C7-46ED-BB35-6B1842D1FADF}" dt="2026-01-30T17:29:53.549" v="77" actId="1036"/>
          <ac:spMkLst>
            <pc:docMk/>
            <pc:sldMk cId="805967119" sldId="952"/>
            <ac:spMk id="7" creationId="{BDB031A5-D05E-EB4C-EBAF-C5D43C8546E5}"/>
          </ac:spMkLst>
        </pc:spChg>
      </pc:sldChg>
      <pc:sldChg chg="modSp">
        <pc:chgData name="Jean Brown" userId="0d553e0b-7de6-44b1-a5c2-115d1ad30799" providerId="ADAL" clId="{3BC13318-69C7-46ED-BB35-6B1842D1FADF}" dt="2026-01-30T16:59:58.680" v="46" actId="14100"/>
        <pc:sldMkLst>
          <pc:docMk/>
          <pc:sldMk cId="3771532209" sldId="966"/>
        </pc:sldMkLst>
        <pc:picChg chg="mod">
          <ac:chgData name="Jean Brown" userId="0d553e0b-7de6-44b1-a5c2-115d1ad30799" providerId="ADAL" clId="{3BC13318-69C7-46ED-BB35-6B1842D1FADF}" dt="2026-01-30T16:59:58.680" v="46" actId="14100"/>
          <ac:picMkLst>
            <pc:docMk/>
            <pc:sldMk cId="3771532209" sldId="966"/>
            <ac:picMk id="12" creationId="{4AC9E7BE-2502-0191-538F-3A9BF0361B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a:t>
            </a:fld>
            <a:endParaRPr lang="en-US"/>
          </a:p>
        </p:txBody>
      </p:sp>
    </p:spTree>
    <p:extLst>
      <p:ext uri="{BB962C8B-B14F-4D97-AF65-F5344CB8AC3E}">
        <p14:creationId xmlns:p14="http://schemas.microsoft.com/office/powerpoint/2010/main" val="359976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454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Unfathomable Grace (accompaniment)">
            <a:hlinkClick r:id="" action="ppaction://media"/>
            <a:extLst>
              <a:ext uri="{FF2B5EF4-FFF2-40B4-BE49-F238E27FC236}">
                <a16:creationId xmlns:a16="http://schemas.microsoft.com/office/drawing/2014/main" id="{DC4276B8-9C3E-CA21-CFDD-077C51899B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475" y="279400"/>
            <a:ext cx="609600" cy="609600"/>
          </a:xfrm>
          <a:prstGeom prst="rect">
            <a:avLst/>
          </a:prstGeom>
        </p:spPr>
      </p:pic>
      <p:cxnSp>
        <p:nvCxnSpPr>
          <p:cNvPr id="7" name="Straight Connector 6">
            <a:extLst>
              <a:ext uri="{FF2B5EF4-FFF2-40B4-BE49-F238E27FC236}">
                <a16:creationId xmlns:a16="http://schemas.microsoft.com/office/drawing/2014/main" id="{970B409B-DE28-A776-4EEE-B518189FCA3F}"/>
              </a:ext>
            </a:extLst>
          </p:cNvPr>
          <p:cNvCxnSpPr>
            <a:cxnSpLocks/>
          </p:cNvCxnSpPr>
          <p:nvPr/>
        </p:nvCxnSpPr>
        <p:spPr>
          <a:xfrm>
            <a:off x="-9625" y="6770452"/>
            <a:ext cx="3014082" cy="0"/>
          </a:xfrm>
          <a:prstGeom prst="line">
            <a:avLst/>
          </a:prstGeom>
          <a:ln w="200025">
            <a:solidFill>
              <a:srgbClr val="34734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8579F691-3054-A8D3-35AC-B6FF045F26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6629" y="-49794"/>
            <a:ext cx="10028650" cy="6883302"/>
          </a:xfrm>
          <a:prstGeom prst="rect">
            <a:avLst/>
          </a:prstGeom>
        </p:spPr>
      </p:pic>
    </p:spTree>
    <p:extLst>
      <p:ext uri="{BB962C8B-B14F-4D97-AF65-F5344CB8AC3E}">
        <p14:creationId xmlns:p14="http://schemas.microsoft.com/office/powerpoint/2010/main" val="2111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CC6FA-04D6-ABC1-EB7E-9E5D5832149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FE0494A-F958-5FCE-4B89-8CD13406DC24}"/>
              </a:ext>
            </a:extLst>
          </p:cNvPr>
          <p:cNvSpPr txBox="1"/>
          <p:nvPr/>
        </p:nvSpPr>
        <p:spPr>
          <a:xfrm>
            <a:off x="0" y="868592"/>
            <a:ext cx="11196910" cy="461665"/>
          </a:xfrm>
          <a:prstGeom prst="rect">
            <a:avLst/>
          </a:prstGeom>
          <a:noFill/>
        </p:spPr>
        <p:txBody>
          <a:bodyPr wrap="square">
            <a:spAutoFit/>
          </a:bodyPr>
          <a:lstStyle/>
          <a:p>
            <a:r>
              <a:rPr lang="en-US" sz="2400" dirty="0">
                <a:solidFill>
                  <a:schemeClr val="bg1"/>
                </a:solidFill>
                <a:effectLst>
                  <a:outerShdw blurRad="38100" dist="38100" dir="2700000" algn="tl">
                    <a:srgbClr val="000000">
                      <a:alpha val="43137"/>
                    </a:srgbClr>
                  </a:outerShdw>
                </a:effectLst>
              </a:rPr>
              <a:t>  Notice how . . . </a:t>
            </a:r>
            <a:endParaRPr lang="en-US" sz="2400" dirty="0"/>
          </a:p>
        </p:txBody>
      </p:sp>
      <p:sp>
        <p:nvSpPr>
          <p:cNvPr id="4" name="TextBox 3">
            <a:extLst>
              <a:ext uri="{FF2B5EF4-FFF2-40B4-BE49-F238E27FC236}">
                <a16:creationId xmlns:a16="http://schemas.microsoft.com/office/drawing/2014/main" id="{039E7AEE-4C93-24B5-FDBB-770753FA95BE}"/>
              </a:ext>
            </a:extLst>
          </p:cNvPr>
          <p:cNvSpPr txBox="1"/>
          <p:nvPr/>
        </p:nvSpPr>
        <p:spPr>
          <a:xfrm>
            <a:off x="4017985" y="80886"/>
            <a:ext cx="4156030" cy="830997"/>
          </a:xfrm>
          <a:prstGeom prst="rect">
            <a:avLst/>
          </a:prstGeom>
          <a:noFill/>
        </p:spPr>
        <p:txBody>
          <a:bodyPr wrap="square">
            <a:spAutoFit/>
          </a:bodyPr>
          <a:lstStyle/>
          <a:p>
            <a:pPr marL="0" marR="76200">
              <a:spcAft>
                <a:spcPts val="500"/>
              </a:spcAft>
              <a:buNone/>
            </a:pP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1 </a:t>
            </a:r>
            <a:r>
              <a:rPr lang="en-US" sz="2800" b="1"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Depend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upon God.</a:t>
            </a:r>
          </a:p>
        </p:txBody>
      </p:sp>
      <p:pic>
        <p:nvPicPr>
          <p:cNvPr id="6" name="Picture 5">
            <a:extLst>
              <a:ext uri="{FF2B5EF4-FFF2-40B4-BE49-F238E27FC236}">
                <a16:creationId xmlns:a16="http://schemas.microsoft.com/office/drawing/2014/main" id="{CF5AC051-FCCD-5367-8D01-555B21DB87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79408" y="122739"/>
            <a:ext cx="3070942" cy="1989215"/>
          </a:xfrm>
          <a:prstGeom prst="rect">
            <a:avLst/>
          </a:prstGeom>
          <a:noFill/>
          <a:ln>
            <a:noFill/>
          </a:ln>
        </p:spPr>
      </p:pic>
      <p:sp>
        <p:nvSpPr>
          <p:cNvPr id="14" name="TextBox 13">
            <a:extLst>
              <a:ext uri="{FF2B5EF4-FFF2-40B4-BE49-F238E27FC236}">
                <a16:creationId xmlns:a16="http://schemas.microsoft.com/office/drawing/2014/main" id="{EE843657-5010-A0EB-F020-49ADABC3C5A1}"/>
              </a:ext>
            </a:extLst>
          </p:cNvPr>
          <p:cNvSpPr txBox="1"/>
          <p:nvPr/>
        </p:nvSpPr>
        <p:spPr>
          <a:xfrm>
            <a:off x="259800" y="1657736"/>
            <a:ext cx="11625958" cy="5205079"/>
          </a:xfrm>
          <a:prstGeom prst="rect">
            <a:avLst/>
          </a:prstGeom>
          <a:noFill/>
        </p:spPr>
        <p:txBody>
          <a:bodyPr wrap="square">
            <a:spAutoFit/>
          </a:bodyPr>
          <a:lstStyle/>
          <a:p>
            <a:pPr marL="0" marR="0">
              <a:lnSpc>
                <a:spcPct val="115000"/>
              </a:lnSpc>
              <a:spcAft>
                <a:spcPts val="800"/>
              </a:spcAft>
              <a:buNone/>
              <a:tabLst>
                <a:tab pos="2647950" algn="ctr"/>
              </a:tabLs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came without eloquence.					</a:t>
            </a:r>
            <a:r>
              <a:rPr lang="en-US" sz="2400"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                  A. 2 Tim 4:16-18</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felt he was nothing, realizing that God gives the fruit.</a:t>
            </a:r>
            <a:r>
              <a:rPr lang="en-U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 Phil 1:1; </a:t>
            </a:r>
            <a:r>
              <a:rPr lang="en-U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Col 1:23</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felt that only through God’s grace he was least of the apostles.     C. Eph 6:19</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a:t>
            </a:r>
            <a:r>
              <a:rPr lang="en-U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knew</a:t>
            </a: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not competent in self—only through God.	                                D. 2 Cor 10:12-										            18; 11:30</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gave no room for boasting.						  E. 1 Cor 2:1-5</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God’s grace/power—sufficient/made perfect in Paul’s weakness.      F. 1 Cor 3:7</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desired the prayers of all believers.					  G. 1 Cor 15:9-11</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considered himself a servant.					  H. 2 Cor 12:1-10</a:t>
            </a:r>
          </a:p>
          <a:p>
            <a:pPr marL="0" marR="0">
              <a:lnSpc>
                <a:spcPct val="115000"/>
              </a:lnSpc>
              <a:spcAft>
                <a:spcPts val="400"/>
              </a:spcAft>
              <a:buNone/>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___ He realized that it was God who gave him strength. 	                                 I.  2 Cor 3:4-6</a:t>
            </a:r>
          </a:p>
        </p:txBody>
      </p:sp>
      <p:sp>
        <p:nvSpPr>
          <p:cNvPr id="8" name="TextBox 7">
            <a:extLst>
              <a:ext uri="{FF2B5EF4-FFF2-40B4-BE49-F238E27FC236}">
                <a16:creationId xmlns:a16="http://schemas.microsoft.com/office/drawing/2014/main" id="{550A2E4A-7394-3A99-32B6-D81A8108EC39}"/>
              </a:ext>
            </a:extLst>
          </p:cNvPr>
          <p:cNvSpPr txBox="1"/>
          <p:nvPr/>
        </p:nvSpPr>
        <p:spPr>
          <a:xfrm>
            <a:off x="278088" y="1607754"/>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E.</a:t>
            </a:r>
            <a:endParaRPr lang="en-US" sz="2800" b="1" dirty="0">
              <a:solidFill>
                <a:schemeClr val="tx2">
                  <a:lumMod val="25000"/>
                  <a:lumOff val="75000"/>
                </a:schemeClr>
              </a:solidFill>
            </a:endParaRPr>
          </a:p>
        </p:txBody>
      </p:sp>
      <p:sp>
        <p:nvSpPr>
          <p:cNvPr id="9" name="TextBox 8">
            <a:extLst>
              <a:ext uri="{FF2B5EF4-FFF2-40B4-BE49-F238E27FC236}">
                <a16:creationId xmlns:a16="http://schemas.microsoft.com/office/drawing/2014/main" id="{B5F88509-27D1-1215-96EA-2D8AE47D1FB6}"/>
              </a:ext>
            </a:extLst>
          </p:cNvPr>
          <p:cNvSpPr txBox="1"/>
          <p:nvPr/>
        </p:nvSpPr>
        <p:spPr>
          <a:xfrm>
            <a:off x="278088" y="2130974"/>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F.</a:t>
            </a:r>
            <a:endParaRPr lang="en-US" sz="2800" b="1" dirty="0">
              <a:solidFill>
                <a:schemeClr val="tx2">
                  <a:lumMod val="25000"/>
                  <a:lumOff val="75000"/>
                </a:schemeClr>
              </a:solidFill>
            </a:endParaRPr>
          </a:p>
        </p:txBody>
      </p:sp>
      <p:sp>
        <p:nvSpPr>
          <p:cNvPr id="10" name="TextBox 9">
            <a:extLst>
              <a:ext uri="{FF2B5EF4-FFF2-40B4-BE49-F238E27FC236}">
                <a16:creationId xmlns:a16="http://schemas.microsoft.com/office/drawing/2014/main" id="{CE5A1075-9138-4E20-81B8-EACD4C5081DC}"/>
              </a:ext>
            </a:extLst>
          </p:cNvPr>
          <p:cNvSpPr txBox="1"/>
          <p:nvPr/>
        </p:nvSpPr>
        <p:spPr>
          <a:xfrm>
            <a:off x="259800" y="3029520"/>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G.</a:t>
            </a:r>
            <a:endParaRPr lang="en-US" sz="2800" b="1" dirty="0">
              <a:solidFill>
                <a:schemeClr val="tx2">
                  <a:lumMod val="25000"/>
                  <a:lumOff val="75000"/>
                </a:schemeClr>
              </a:solidFill>
            </a:endParaRPr>
          </a:p>
        </p:txBody>
      </p:sp>
      <p:sp>
        <p:nvSpPr>
          <p:cNvPr id="11" name="TextBox 10">
            <a:extLst>
              <a:ext uri="{FF2B5EF4-FFF2-40B4-BE49-F238E27FC236}">
                <a16:creationId xmlns:a16="http://schemas.microsoft.com/office/drawing/2014/main" id="{22EFABA2-0C7F-589F-7DD7-16AE667528F9}"/>
              </a:ext>
            </a:extLst>
          </p:cNvPr>
          <p:cNvSpPr txBox="1"/>
          <p:nvPr/>
        </p:nvSpPr>
        <p:spPr>
          <a:xfrm>
            <a:off x="332952" y="3502758"/>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2800" b="1" kern="100" dirty="0">
                <a:solidFill>
                  <a:schemeClr val="tx2">
                    <a:lumMod val="25000"/>
                    <a:lumOff val="75000"/>
                  </a:schemeClr>
                </a:solidFill>
                <a:latin typeface="Aptos" panose="020B0004020202020204" pitchFamily="34" charset="0"/>
                <a:ea typeface="Aptos" panose="020B0004020202020204" pitchFamily="34" charset="0"/>
                <a:cs typeface="Times New Roman" panose="02020603050405020304" pitchFamily="18" charset="0"/>
              </a:rPr>
              <a:t>I</a:t>
            </a:r>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a:t>
            </a:r>
            <a:endParaRPr lang="en-US" sz="2800" b="1" dirty="0">
              <a:solidFill>
                <a:schemeClr val="tx2">
                  <a:lumMod val="25000"/>
                  <a:lumOff val="75000"/>
                </a:schemeClr>
              </a:solidFill>
            </a:endParaRPr>
          </a:p>
        </p:txBody>
      </p:sp>
      <p:sp>
        <p:nvSpPr>
          <p:cNvPr id="12" name="TextBox 11">
            <a:extLst>
              <a:ext uri="{FF2B5EF4-FFF2-40B4-BE49-F238E27FC236}">
                <a16:creationId xmlns:a16="http://schemas.microsoft.com/office/drawing/2014/main" id="{A246996C-D5A0-A721-AC25-7A8B00837324}"/>
              </a:ext>
            </a:extLst>
          </p:cNvPr>
          <p:cNvSpPr txBox="1"/>
          <p:nvPr/>
        </p:nvSpPr>
        <p:spPr>
          <a:xfrm>
            <a:off x="278088" y="4390033"/>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D.</a:t>
            </a:r>
            <a:endParaRPr lang="en-US" sz="2800" b="1" dirty="0">
              <a:solidFill>
                <a:schemeClr val="tx2">
                  <a:lumMod val="25000"/>
                  <a:lumOff val="75000"/>
                </a:schemeClr>
              </a:solidFill>
            </a:endParaRPr>
          </a:p>
        </p:txBody>
      </p:sp>
      <p:sp>
        <p:nvSpPr>
          <p:cNvPr id="13" name="TextBox 12">
            <a:extLst>
              <a:ext uri="{FF2B5EF4-FFF2-40B4-BE49-F238E27FC236}">
                <a16:creationId xmlns:a16="http://schemas.microsoft.com/office/drawing/2014/main" id="{5ECF1631-2A64-A0F8-571B-2E65EE3EB8D6}"/>
              </a:ext>
            </a:extLst>
          </p:cNvPr>
          <p:cNvSpPr txBox="1"/>
          <p:nvPr/>
        </p:nvSpPr>
        <p:spPr>
          <a:xfrm>
            <a:off x="282036" y="4852865"/>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H.</a:t>
            </a:r>
            <a:endParaRPr lang="en-US" sz="2800" b="1" dirty="0">
              <a:solidFill>
                <a:schemeClr val="tx2">
                  <a:lumMod val="25000"/>
                  <a:lumOff val="75000"/>
                </a:schemeClr>
              </a:solidFill>
            </a:endParaRPr>
          </a:p>
        </p:txBody>
      </p:sp>
      <p:sp>
        <p:nvSpPr>
          <p:cNvPr id="15" name="TextBox 14">
            <a:extLst>
              <a:ext uri="{FF2B5EF4-FFF2-40B4-BE49-F238E27FC236}">
                <a16:creationId xmlns:a16="http://schemas.microsoft.com/office/drawing/2014/main" id="{0C3D0503-611A-888A-6537-0D6C1327602B}"/>
              </a:ext>
            </a:extLst>
          </p:cNvPr>
          <p:cNvSpPr txBox="1"/>
          <p:nvPr/>
        </p:nvSpPr>
        <p:spPr>
          <a:xfrm>
            <a:off x="285984" y="5318138"/>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C.</a:t>
            </a:r>
            <a:endParaRPr lang="en-US" sz="2800" b="1" dirty="0">
              <a:solidFill>
                <a:schemeClr val="tx2">
                  <a:lumMod val="25000"/>
                  <a:lumOff val="75000"/>
                </a:schemeClr>
              </a:solidFill>
            </a:endParaRPr>
          </a:p>
        </p:txBody>
      </p:sp>
      <p:sp>
        <p:nvSpPr>
          <p:cNvPr id="16" name="TextBox 15">
            <a:extLst>
              <a:ext uri="{FF2B5EF4-FFF2-40B4-BE49-F238E27FC236}">
                <a16:creationId xmlns:a16="http://schemas.microsoft.com/office/drawing/2014/main" id="{B479DEF5-3AA1-97FA-C1F2-D3BE2069387D}"/>
              </a:ext>
            </a:extLst>
          </p:cNvPr>
          <p:cNvSpPr txBox="1"/>
          <p:nvPr/>
        </p:nvSpPr>
        <p:spPr>
          <a:xfrm>
            <a:off x="285984" y="5796504"/>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B.</a:t>
            </a:r>
            <a:endParaRPr lang="en-US" sz="2800" b="1" dirty="0">
              <a:solidFill>
                <a:schemeClr val="tx2">
                  <a:lumMod val="25000"/>
                  <a:lumOff val="75000"/>
                </a:schemeClr>
              </a:solidFill>
            </a:endParaRPr>
          </a:p>
        </p:txBody>
      </p:sp>
      <p:sp>
        <p:nvSpPr>
          <p:cNvPr id="17" name="TextBox 16">
            <a:extLst>
              <a:ext uri="{FF2B5EF4-FFF2-40B4-BE49-F238E27FC236}">
                <a16:creationId xmlns:a16="http://schemas.microsoft.com/office/drawing/2014/main" id="{29F56141-C670-8931-4BBE-1E90CAAD61F4}"/>
              </a:ext>
            </a:extLst>
          </p:cNvPr>
          <p:cNvSpPr txBox="1"/>
          <p:nvPr/>
        </p:nvSpPr>
        <p:spPr>
          <a:xfrm>
            <a:off x="263928" y="6264860"/>
            <a:ext cx="658728" cy="523220"/>
          </a:xfrm>
          <a:prstGeom prst="rect">
            <a:avLst/>
          </a:prstGeom>
          <a:noFill/>
        </p:spPr>
        <p:txBody>
          <a:bodyPr wrap="square">
            <a:spAutoFit/>
          </a:bodyPr>
          <a:lstStyle/>
          <a:p>
            <a:r>
              <a:rPr lang="en-US" sz="2800" b="1" kern="100" dirty="0">
                <a:solidFill>
                  <a:schemeClr val="tx2">
                    <a:lumMod val="25000"/>
                    <a:lumOff val="75000"/>
                  </a:schemeClr>
                </a:solidFill>
                <a:effectLst/>
                <a:latin typeface="Aptos" panose="020B0004020202020204" pitchFamily="34" charset="0"/>
                <a:ea typeface="Aptos" panose="020B0004020202020204" pitchFamily="34" charset="0"/>
                <a:cs typeface="Times New Roman" panose="02020603050405020304" pitchFamily="18" charset="0"/>
              </a:rPr>
              <a:t> A.</a:t>
            </a:r>
            <a:endParaRPr lang="en-US" sz="2800" b="1" dirty="0">
              <a:solidFill>
                <a:schemeClr val="tx2">
                  <a:lumMod val="25000"/>
                  <a:lumOff val="75000"/>
                </a:schemeClr>
              </a:solidFill>
            </a:endParaRPr>
          </a:p>
        </p:txBody>
      </p:sp>
    </p:spTree>
    <p:extLst>
      <p:ext uri="{BB962C8B-B14F-4D97-AF65-F5344CB8AC3E}">
        <p14:creationId xmlns:p14="http://schemas.microsoft.com/office/powerpoint/2010/main" val="13782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D7B5E-6B7B-8C8C-A81C-8B4AB3020D9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3814B1-8A7A-D6D5-11DC-7A4289BB4DC0}"/>
              </a:ext>
            </a:extLst>
          </p:cNvPr>
          <p:cNvSpPr txBox="1"/>
          <p:nvPr/>
        </p:nvSpPr>
        <p:spPr>
          <a:xfrm>
            <a:off x="266541" y="277676"/>
            <a:ext cx="8557419" cy="1096647"/>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Why was Paul able to maintain this dependency on God and not self?</a:t>
            </a:r>
          </a:p>
        </p:txBody>
      </p:sp>
      <p:sp>
        <p:nvSpPr>
          <p:cNvPr id="10" name="TextBox 9">
            <a:extLst>
              <a:ext uri="{FF2B5EF4-FFF2-40B4-BE49-F238E27FC236}">
                <a16:creationId xmlns:a16="http://schemas.microsoft.com/office/drawing/2014/main" id="{D1748538-5C3D-4E98-5B89-0CEC88F35430}"/>
              </a:ext>
            </a:extLst>
          </p:cNvPr>
          <p:cNvSpPr txBox="1"/>
          <p:nvPr/>
        </p:nvSpPr>
        <p:spPr>
          <a:xfrm>
            <a:off x="233283" y="3451588"/>
            <a:ext cx="11725434"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Second, look at 1 Corinthians 2:1-5—</a:t>
            </a:r>
          </a:p>
        </p:txBody>
      </p:sp>
      <p:sp>
        <p:nvSpPr>
          <p:cNvPr id="11" name="TextBox 10">
            <a:extLst>
              <a:ext uri="{FF2B5EF4-FFF2-40B4-BE49-F238E27FC236}">
                <a16:creationId xmlns:a16="http://schemas.microsoft.com/office/drawing/2014/main" id="{1B4A71B9-9892-65EC-8131-CE17076644B9}"/>
              </a:ext>
            </a:extLst>
          </p:cNvPr>
          <p:cNvSpPr txBox="1"/>
          <p:nvPr/>
        </p:nvSpPr>
        <p:spPr>
          <a:xfrm>
            <a:off x="266541" y="1935902"/>
            <a:ext cx="9426099"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First, he really did have a proper view of who he was—nothing without God.</a:t>
            </a:r>
            <a:endParaRPr lang="en-US" sz="2800" dirty="0"/>
          </a:p>
        </p:txBody>
      </p:sp>
      <p:pic>
        <p:nvPicPr>
          <p:cNvPr id="2" name="Picture 1">
            <a:extLst>
              <a:ext uri="{FF2B5EF4-FFF2-40B4-BE49-F238E27FC236}">
                <a16:creationId xmlns:a16="http://schemas.microsoft.com/office/drawing/2014/main" id="{F1B564B4-5B72-A580-3DAE-4A245E6C30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79408" y="122739"/>
            <a:ext cx="3070942" cy="1989215"/>
          </a:xfrm>
          <a:prstGeom prst="rect">
            <a:avLst/>
          </a:prstGeom>
          <a:noFill/>
          <a:ln>
            <a:noFill/>
          </a:ln>
        </p:spPr>
      </p:pic>
      <p:sp>
        <p:nvSpPr>
          <p:cNvPr id="3" name="TextBox 2">
            <a:extLst>
              <a:ext uri="{FF2B5EF4-FFF2-40B4-BE49-F238E27FC236}">
                <a16:creationId xmlns:a16="http://schemas.microsoft.com/office/drawing/2014/main" id="{BB084358-4E6F-78FC-55A9-245181EAA280}"/>
              </a:ext>
            </a:extLst>
          </p:cNvPr>
          <p:cNvSpPr txBox="1"/>
          <p:nvPr/>
        </p:nvSpPr>
        <p:spPr>
          <a:xfrm>
            <a:off x="233283" y="4592749"/>
            <a:ext cx="11117740"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Paul resolved not to go in human wisdom . . . To know only Christ . . . to go only in the Spirit’s power.</a:t>
            </a:r>
            <a:endParaRPr lang="en-US" sz="2800" dirty="0"/>
          </a:p>
        </p:txBody>
      </p:sp>
      <p:sp>
        <p:nvSpPr>
          <p:cNvPr id="6" name="TextBox 5">
            <a:extLst>
              <a:ext uri="{FF2B5EF4-FFF2-40B4-BE49-F238E27FC236}">
                <a16:creationId xmlns:a16="http://schemas.microsoft.com/office/drawing/2014/main" id="{DE309E74-141B-F577-E346-C2F2DD4A0720}"/>
              </a:ext>
            </a:extLst>
          </p:cNvPr>
          <p:cNvSpPr txBox="1"/>
          <p:nvPr/>
        </p:nvSpPr>
        <p:spPr>
          <a:xfrm>
            <a:off x="233283" y="6108435"/>
            <a:ext cx="11725434"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We need that kind of resolve. Then we will depend on God as we should.</a:t>
            </a:r>
          </a:p>
        </p:txBody>
      </p:sp>
    </p:spTree>
    <p:extLst>
      <p:ext uri="{BB962C8B-B14F-4D97-AF65-F5344CB8AC3E}">
        <p14:creationId xmlns:p14="http://schemas.microsoft.com/office/powerpoint/2010/main" val="52307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71DB1-161F-5568-E7B7-AAF4507AC04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AEBE79-196F-C93B-2A23-EC4178CFE60E}"/>
              </a:ext>
            </a:extLst>
          </p:cNvPr>
          <p:cNvSpPr txBox="1"/>
          <p:nvPr/>
        </p:nvSpPr>
        <p:spPr>
          <a:xfrm>
            <a:off x="266541" y="373596"/>
            <a:ext cx="11376819"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In dyads and triads work on your assigned principle—</a:t>
            </a:r>
            <a:endParaRPr lang="en-US" sz="2800" dirty="0">
              <a:solidFill>
                <a:schemeClr val="bg1"/>
              </a:solidFill>
            </a:endParaRPr>
          </a:p>
        </p:txBody>
      </p:sp>
      <p:sp>
        <p:nvSpPr>
          <p:cNvPr id="7" name="TextBox 6">
            <a:extLst>
              <a:ext uri="{FF2B5EF4-FFF2-40B4-BE49-F238E27FC236}">
                <a16:creationId xmlns:a16="http://schemas.microsoft.com/office/drawing/2014/main" id="{1AF5AE20-FF66-2CBC-C693-88640C532022}"/>
              </a:ext>
            </a:extLst>
          </p:cNvPr>
          <p:cNvSpPr txBox="1"/>
          <p:nvPr/>
        </p:nvSpPr>
        <p:spPr>
          <a:xfrm>
            <a:off x="266541" y="1085487"/>
            <a:ext cx="9602577" cy="954107"/>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Do the work described on the worksheet for that principle and prepare to report to the larger group. </a:t>
            </a:r>
            <a:endParaRPr lang="en-US" sz="2800" dirty="0">
              <a:solidFill>
                <a:schemeClr val="accent1">
                  <a:lumMod val="20000"/>
                  <a:lumOff val="80000"/>
                </a:schemeClr>
              </a:solidFill>
            </a:endParaRPr>
          </a:p>
        </p:txBody>
      </p:sp>
      <p:sp>
        <p:nvSpPr>
          <p:cNvPr id="2" name="Rectangle 1">
            <a:extLst>
              <a:ext uri="{FF2B5EF4-FFF2-40B4-BE49-F238E27FC236}">
                <a16:creationId xmlns:a16="http://schemas.microsoft.com/office/drawing/2014/main" id="{C499FD11-FF4D-BC7B-46E1-74C8D1911F22}"/>
              </a:ext>
            </a:extLst>
          </p:cNvPr>
          <p:cNvSpPr/>
          <p:nvPr/>
        </p:nvSpPr>
        <p:spPr>
          <a:xfrm rot="21210148">
            <a:off x="8957960" y="60960"/>
            <a:ext cx="55495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2</a:t>
            </a:r>
          </a:p>
        </p:txBody>
      </p:sp>
      <p:sp>
        <p:nvSpPr>
          <p:cNvPr id="3" name="Rectangle 2">
            <a:extLst>
              <a:ext uri="{FF2B5EF4-FFF2-40B4-BE49-F238E27FC236}">
                <a16:creationId xmlns:a16="http://schemas.microsoft.com/office/drawing/2014/main" id="{B6D3CBAA-2484-9D87-77DA-789BF992044F}"/>
              </a:ext>
            </a:extLst>
          </p:cNvPr>
          <p:cNvSpPr/>
          <p:nvPr/>
        </p:nvSpPr>
        <p:spPr>
          <a:xfrm rot="783677">
            <a:off x="9480010" y="213360"/>
            <a:ext cx="55495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3</a:t>
            </a:r>
          </a:p>
        </p:txBody>
      </p:sp>
      <p:sp>
        <p:nvSpPr>
          <p:cNvPr id="6" name="Rectangle 5">
            <a:extLst>
              <a:ext uri="{FF2B5EF4-FFF2-40B4-BE49-F238E27FC236}">
                <a16:creationId xmlns:a16="http://schemas.microsoft.com/office/drawing/2014/main" id="{72B58403-B4B2-6BBD-DC14-4D509B01A925}"/>
              </a:ext>
            </a:extLst>
          </p:cNvPr>
          <p:cNvSpPr/>
          <p:nvPr/>
        </p:nvSpPr>
        <p:spPr>
          <a:xfrm>
            <a:off x="9869118" y="-136839"/>
            <a:ext cx="55495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4</a:t>
            </a:r>
          </a:p>
        </p:txBody>
      </p:sp>
      <p:sp>
        <p:nvSpPr>
          <p:cNvPr id="11" name="Rectangle 10">
            <a:extLst>
              <a:ext uri="{FF2B5EF4-FFF2-40B4-BE49-F238E27FC236}">
                <a16:creationId xmlns:a16="http://schemas.microsoft.com/office/drawing/2014/main" id="{2506A3E7-5C1F-3F8A-BBDE-CD1E4542BC5A}"/>
              </a:ext>
            </a:extLst>
          </p:cNvPr>
          <p:cNvSpPr/>
          <p:nvPr/>
        </p:nvSpPr>
        <p:spPr>
          <a:xfrm rot="21210148">
            <a:off x="10277681" y="213360"/>
            <a:ext cx="55495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5</a:t>
            </a:r>
          </a:p>
        </p:txBody>
      </p:sp>
      <p:sp>
        <p:nvSpPr>
          <p:cNvPr id="14" name="Rectangle 13">
            <a:extLst>
              <a:ext uri="{FF2B5EF4-FFF2-40B4-BE49-F238E27FC236}">
                <a16:creationId xmlns:a16="http://schemas.microsoft.com/office/drawing/2014/main" id="{68A7BDE1-5CC0-E5FC-9692-FF532ECC1F3A}"/>
              </a:ext>
            </a:extLst>
          </p:cNvPr>
          <p:cNvSpPr/>
          <p:nvPr/>
        </p:nvSpPr>
        <p:spPr>
          <a:xfrm rot="340646">
            <a:off x="10764062" y="-39556"/>
            <a:ext cx="55495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6</a:t>
            </a:r>
          </a:p>
        </p:txBody>
      </p:sp>
      <p:pic>
        <p:nvPicPr>
          <p:cNvPr id="18" name="Picture 17">
            <a:extLst>
              <a:ext uri="{FF2B5EF4-FFF2-40B4-BE49-F238E27FC236}">
                <a16:creationId xmlns:a16="http://schemas.microsoft.com/office/drawing/2014/main" id="{38E1C5A8-5D8F-B14F-42BE-FACE5DE04ADD}"/>
              </a:ext>
            </a:extLst>
          </p:cNvPr>
          <p:cNvPicPr>
            <a:picLocks noChangeAspect="1"/>
          </p:cNvPicPr>
          <p:nvPr/>
        </p:nvPicPr>
        <p:blipFill>
          <a:blip r:embed="rId2"/>
          <a:stretch>
            <a:fillRect/>
          </a:stretch>
        </p:blipFill>
        <p:spPr>
          <a:xfrm rot="21119946">
            <a:off x="232762" y="2264277"/>
            <a:ext cx="3550754" cy="4608425"/>
          </a:xfrm>
          <a:prstGeom prst="rect">
            <a:avLst/>
          </a:prstGeom>
        </p:spPr>
      </p:pic>
      <p:pic>
        <p:nvPicPr>
          <p:cNvPr id="20" name="Picture 19">
            <a:extLst>
              <a:ext uri="{FF2B5EF4-FFF2-40B4-BE49-F238E27FC236}">
                <a16:creationId xmlns:a16="http://schemas.microsoft.com/office/drawing/2014/main" id="{6E889B9E-E8DE-62D0-616F-758CB1BB5937}"/>
              </a:ext>
            </a:extLst>
          </p:cNvPr>
          <p:cNvPicPr>
            <a:picLocks noChangeAspect="1"/>
          </p:cNvPicPr>
          <p:nvPr/>
        </p:nvPicPr>
        <p:blipFill>
          <a:blip r:embed="rId3"/>
          <a:stretch>
            <a:fillRect/>
          </a:stretch>
        </p:blipFill>
        <p:spPr>
          <a:xfrm rot="179063">
            <a:off x="4083055" y="2039593"/>
            <a:ext cx="3882680" cy="5057792"/>
          </a:xfrm>
          <a:prstGeom prst="rect">
            <a:avLst/>
          </a:prstGeom>
        </p:spPr>
      </p:pic>
      <p:pic>
        <p:nvPicPr>
          <p:cNvPr id="22" name="Picture 21">
            <a:extLst>
              <a:ext uri="{FF2B5EF4-FFF2-40B4-BE49-F238E27FC236}">
                <a16:creationId xmlns:a16="http://schemas.microsoft.com/office/drawing/2014/main" id="{6231D1F7-F10B-959F-E16C-87C581E73971}"/>
              </a:ext>
            </a:extLst>
          </p:cNvPr>
          <p:cNvPicPr>
            <a:picLocks noChangeAspect="1"/>
          </p:cNvPicPr>
          <p:nvPr/>
        </p:nvPicPr>
        <p:blipFill>
          <a:blip r:embed="rId4"/>
          <a:stretch>
            <a:fillRect/>
          </a:stretch>
        </p:blipFill>
        <p:spPr>
          <a:xfrm>
            <a:off x="8000010" y="1625793"/>
            <a:ext cx="3925449" cy="5057791"/>
          </a:xfrm>
          <a:prstGeom prst="rect">
            <a:avLst/>
          </a:prstGeom>
        </p:spPr>
      </p:pic>
    </p:spTree>
    <p:extLst>
      <p:ext uri="{BB962C8B-B14F-4D97-AF65-F5344CB8AC3E}">
        <p14:creationId xmlns:p14="http://schemas.microsoft.com/office/powerpoint/2010/main" val="409398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10" presetClass="entr" presetSubtype="0" fill="hold" nodeType="afterEffect">
                                  <p:stCondLst>
                                    <p:cond delay="20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P spid="3" grpId="0"/>
      <p:bldP spid="6"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09D35-FA11-8438-27F3-CBB91D96D31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2E507F7-6B28-1122-8683-3921D62D2BF9}"/>
              </a:ext>
            </a:extLst>
          </p:cNvPr>
          <p:cNvSpPr txBox="1"/>
          <p:nvPr/>
        </p:nvSpPr>
        <p:spPr>
          <a:xfrm>
            <a:off x="266540" y="1292657"/>
            <a:ext cx="10939724" cy="523220"/>
          </a:xfrm>
          <a:prstGeom prst="rect">
            <a:avLst/>
          </a:prstGeom>
          <a:noFill/>
        </p:spPr>
        <p:txBody>
          <a:bodyPr wrap="square">
            <a:spAutoFit/>
          </a:bodyPr>
          <a:lstStyle/>
          <a:p>
            <a:r>
              <a:rPr lang="en-US" sz="2800" b="1" dirty="0">
                <a:solidFill>
                  <a:schemeClr val="tx2">
                    <a:lumMod val="25000"/>
                    <a:lumOff val="75000"/>
                  </a:schemeClr>
                </a:solidFill>
                <a:effectLst>
                  <a:outerShdw blurRad="38100" dist="38100" dir="2700000" algn="tl">
                    <a:srgbClr val="000000">
                      <a:alpha val="43137"/>
                    </a:srgbClr>
                  </a:outerShdw>
                </a:effectLst>
              </a:rPr>
              <a:t>Paul was goal-oriented; he made plans. Tell us what you learned.</a:t>
            </a:r>
            <a:endParaRPr lang="en-US" sz="2800" dirty="0">
              <a:solidFill>
                <a:schemeClr val="tx2">
                  <a:lumMod val="25000"/>
                  <a:lumOff val="75000"/>
                </a:schemeClr>
              </a:solidFill>
            </a:endParaRPr>
          </a:p>
        </p:txBody>
      </p:sp>
      <p:sp>
        <p:nvSpPr>
          <p:cNvPr id="2" name="TextBox 1">
            <a:extLst>
              <a:ext uri="{FF2B5EF4-FFF2-40B4-BE49-F238E27FC236}">
                <a16:creationId xmlns:a16="http://schemas.microsoft.com/office/drawing/2014/main" id="{6D0CB626-7F55-8BCF-6573-C63D72F0C805}"/>
              </a:ext>
            </a:extLst>
          </p:cNvPr>
          <p:cNvSpPr txBox="1"/>
          <p:nvPr/>
        </p:nvSpPr>
        <p:spPr>
          <a:xfrm>
            <a:off x="2943680" y="55909"/>
            <a:ext cx="6371155" cy="830997"/>
          </a:xfrm>
          <a:prstGeom prst="rect">
            <a:avLst/>
          </a:prstGeom>
          <a:noFill/>
        </p:spPr>
        <p:txBody>
          <a:bodyPr wrap="square">
            <a:spAutoFit/>
          </a:bodyPr>
          <a:lstStyle/>
          <a:p>
            <a:pPr marL="0" marR="76200">
              <a:spcAft>
                <a:spcPts val="500"/>
              </a:spcAft>
              <a:buNone/>
            </a:pPr>
            <a:r>
              <a:rPr lang="en-US" sz="4800" b="1" dirty="0">
                <a:solidFill>
                  <a:schemeClr val="bg1"/>
                </a:solidFill>
                <a:latin typeface="Castellar" panose="020A0402060406010301" pitchFamily="18" charset="0"/>
                <a:ea typeface="Aptos" panose="020B0004020202020204" pitchFamily="34" charset="0"/>
                <a:cs typeface="Times New Roman" panose="02020603050405020304" pitchFamily="18" charset="0"/>
              </a:rPr>
              <a:t>2</a:t>
            </a: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Set</a:t>
            </a:r>
            <a:r>
              <a:rPr lang="en-US" sz="2800" b="1"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 Goals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and</a:t>
            </a:r>
            <a:r>
              <a:rPr lang="en-US" sz="2800" b="1"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 Plan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Your Work.</a:t>
            </a:r>
          </a:p>
        </p:txBody>
      </p:sp>
      <p:sp>
        <p:nvSpPr>
          <p:cNvPr id="3" name="TextBox 2">
            <a:extLst>
              <a:ext uri="{FF2B5EF4-FFF2-40B4-BE49-F238E27FC236}">
                <a16:creationId xmlns:a16="http://schemas.microsoft.com/office/drawing/2014/main" id="{FF67A931-5C40-6473-5ADF-3C63C6FC1A73}"/>
              </a:ext>
            </a:extLst>
          </p:cNvPr>
          <p:cNvSpPr txBox="1"/>
          <p:nvPr/>
        </p:nvSpPr>
        <p:spPr>
          <a:xfrm>
            <a:off x="266540" y="3429000"/>
            <a:ext cx="10939724" cy="523220"/>
          </a:xfrm>
          <a:prstGeom prst="rect">
            <a:avLst/>
          </a:prstGeom>
          <a:noFill/>
        </p:spPr>
        <p:txBody>
          <a:bodyPr wrap="square">
            <a:spAutoFit/>
          </a:bodyPr>
          <a:lstStyle/>
          <a:p>
            <a:r>
              <a:rPr lang="en-US" sz="2800" b="1" dirty="0">
                <a:solidFill>
                  <a:schemeClr val="tx2">
                    <a:lumMod val="25000"/>
                    <a:lumOff val="75000"/>
                  </a:schemeClr>
                </a:solidFill>
                <a:effectLst>
                  <a:outerShdw blurRad="38100" dist="38100" dir="2700000" algn="tl">
                    <a:srgbClr val="000000">
                      <a:alpha val="43137"/>
                    </a:srgbClr>
                  </a:outerShdw>
                </a:effectLst>
              </a:rPr>
              <a:t>Paul was assertive, a self-starter. Tell us what you learned.</a:t>
            </a:r>
            <a:endParaRPr lang="en-US" sz="2800" dirty="0">
              <a:solidFill>
                <a:schemeClr val="tx2">
                  <a:lumMod val="25000"/>
                  <a:lumOff val="75000"/>
                </a:schemeClr>
              </a:solidFill>
            </a:endParaRPr>
          </a:p>
        </p:txBody>
      </p:sp>
      <p:sp>
        <p:nvSpPr>
          <p:cNvPr id="6" name="TextBox 5">
            <a:extLst>
              <a:ext uri="{FF2B5EF4-FFF2-40B4-BE49-F238E27FC236}">
                <a16:creationId xmlns:a16="http://schemas.microsoft.com/office/drawing/2014/main" id="{74717D66-936C-80E8-16ED-EBCF403F5460}"/>
              </a:ext>
            </a:extLst>
          </p:cNvPr>
          <p:cNvSpPr txBox="1"/>
          <p:nvPr/>
        </p:nvSpPr>
        <p:spPr>
          <a:xfrm>
            <a:off x="4066208" y="2221628"/>
            <a:ext cx="3340388" cy="830997"/>
          </a:xfrm>
          <a:prstGeom prst="rect">
            <a:avLst/>
          </a:prstGeom>
          <a:noFill/>
        </p:spPr>
        <p:txBody>
          <a:bodyPr wrap="square">
            <a:spAutoFit/>
          </a:bodyPr>
          <a:lstStyle/>
          <a:p>
            <a:pPr marL="0" marR="76200">
              <a:spcAft>
                <a:spcPts val="500"/>
              </a:spcAft>
              <a:buNone/>
            </a:pP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3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Be </a:t>
            </a:r>
            <a:r>
              <a:rPr lang="en-US" sz="2800" b="1"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Assertive</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5B0574E2-F05B-79FA-0F02-A468DB55F5D7}"/>
              </a:ext>
            </a:extLst>
          </p:cNvPr>
          <p:cNvSpPr txBox="1"/>
          <p:nvPr/>
        </p:nvSpPr>
        <p:spPr>
          <a:xfrm>
            <a:off x="235997" y="5535967"/>
            <a:ext cx="11956003" cy="954107"/>
          </a:xfrm>
          <a:prstGeom prst="rect">
            <a:avLst/>
          </a:prstGeom>
          <a:noFill/>
        </p:spPr>
        <p:txBody>
          <a:bodyPr wrap="square">
            <a:spAutoFit/>
          </a:bodyPr>
          <a:lstStyle/>
          <a:p>
            <a:r>
              <a:rPr lang="en-US" sz="2800" b="1" dirty="0">
                <a:solidFill>
                  <a:schemeClr val="tx2">
                    <a:lumMod val="25000"/>
                    <a:lumOff val="75000"/>
                  </a:schemeClr>
                </a:solidFill>
                <a:effectLst>
                  <a:outerShdw blurRad="38100" dist="38100" dir="2700000" algn="tl">
                    <a:srgbClr val="000000">
                      <a:alpha val="43137"/>
                    </a:srgbClr>
                  </a:outerShdw>
                </a:effectLst>
              </a:rPr>
              <a:t>Paul knew the culture of his target people, was flexible, 		       adapted to it, and used it to further the gospel. Tell us what you learned.</a:t>
            </a:r>
            <a:endParaRPr lang="en-US" sz="2800" dirty="0">
              <a:solidFill>
                <a:schemeClr val="tx2">
                  <a:lumMod val="25000"/>
                  <a:lumOff val="75000"/>
                </a:schemeClr>
              </a:solidFill>
            </a:endParaRPr>
          </a:p>
        </p:txBody>
      </p:sp>
      <p:sp>
        <p:nvSpPr>
          <p:cNvPr id="9" name="TextBox 8">
            <a:extLst>
              <a:ext uri="{FF2B5EF4-FFF2-40B4-BE49-F238E27FC236}">
                <a16:creationId xmlns:a16="http://schemas.microsoft.com/office/drawing/2014/main" id="{7BD38B92-100D-37DC-5935-CC84FAA3FA55}"/>
              </a:ext>
            </a:extLst>
          </p:cNvPr>
          <p:cNvSpPr txBox="1"/>
          <p:nvPr/>
        </p:nvSpPr>
        <p:spPr>
          <a:xfrm>
            <a:off x="624235" y="4328595"/>
            <a:ext cx="8690600" cy="830997"/>
          </a:xfrm>
          <a:prstGeom prst="rect">
            <a:avLst/>
          </a:prstGeom>
          <a:noFill/>
        </p:spPr>
        <p:txBody>
          <a:bodyPr wrap="square">
            <a:spAutoFit/>
          </a:bodyPr>
          <a:lstStyle/>
          <a:p>
            <a:pPr marL="0" marR="76200">
              <a:spcAft>
                <a:spcPts val="500"/>
              </a:spcAft>
              <a:buNone/>
            </a:pPr>
            <a:r>
              <a:rPr lang="en-US" sz="4800" b="1" dirty="0">
                <a:solidFill>
                  <a:schemeClr val="bg1"/>
                </a:solidFill>
                <a:latin typeface="Castellar" panose="020A0402060406010301" pitchFamily="18" charset="0"/>
                <a:ea typeface="Aptos" panose="020B0004020202020204" pitchFamily="34" charset="0"/>
                <a:cs typeface="Times New Roman" panose="02020603050405020304" pitchFamily="18" charset="0"/>
              </a:rPr>
              <a:t>4</a:t>
            </a: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 </a:t>
            </a:r>
            <a:r>
              <a:rPr lang="en-US" sz="2800" b="1" dirty="0">
                <a:solidFill>
                  <a:schemeClr val="bg1"/>
                </a:solidFill>
                <a:latin typeface="Montserrat" panose="00000500000000000000" pitchFamily="2" charset="0"/>
                <a:ea typeface="Aptos" panose="020B0004020202020204" pitchFamily="34" charset="0"/>
                <a:cs typeface="Times New Roman" panose="02020603050405020304" pitchFamily="18" charset="0"/>
              </a:rPr>
              <a:t>Know </a:t>
            </a:r>
            <a:r>
              <a:rPr lang="en-US" sz="2800" dirty="0">
                <a:solidFill>
                  <a:schemeClr val="bg1"/>
                </a:solidFill>
                <a:latin typeface="Montserrat" panose="00000500000000000000" pitchFamily="2" charset="0"/>
                <a:ea typeface="Aptos" panose="020B0004020202020204" pitchFamily="34" charset="0"/>
                <a:cs typeface="Times New Roman" panose="02020603050405020304" pitchFamily="18" charset="0"/>
              </a:rPr>
              <a:t>Your</a:t>
            </a:r>
            <a:r>
              <a:rPr lang="en-US" sz="2800" b="1" dirty="0">
                <a:solidFill>
                  <a:schemeClr val="bg1"/>
                </a:solidFill>
                <a:latin typeface="Montserrat" panose="00000500000000000000" pitchFamily="2" charset="0"/>
                <a:ea typeface="Aptos" panose="020B0004020202020204" pitchFamily="34" charset="0"/>
                <a:cs typeface="Times New Roman" panose="02020603050405020304" pitchFamily="18" charset="0"/>
              </a:rPr>
              <a:t> Culture </a:t>
            </a:r>
            <a:r>
              <a:rPr lang="en-US" sz="2800" dirty="0">
                <a:solidFill>
                  <a:schemeClr val="bg1"/>
                </a:solidFill>
                <a:latin typeface="Montserrat" panose="00000500000000000000" pitchFamily="2" charset="0"/>
                <a:ea typeface="Aptos" panose="020B0004020202020204" pitchFamily="34" charset="0"/>
                <a:cs typeface="Times New Roman" panose="02020603050405020304" pitchFamily="18" charset="0"/>
              </a:rPr>
              <a:t>and Use it for Ministry</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A9CFD775-ADF0-4CF0-A5A4-EB9343831D5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8107" y="3657601"/>
            <a:ext cx="2355420" cy="2355420"/>
          </a:xfrm>
          <a:prstGeom prst="rect">
            <a:avLst/>
          </a:prstGeom>
          <a:noFill/>
        </p:spPr>
      </p:pic>
    </p:spTree>
    <p:extLst>
      <p:ext uri="{BB962C8B-B14F-4D97-AF65-F5344CB8AC3E}">
        <p14:creationId xmlns:p14="http://schemas.microsoft.com/office/powerpoint/2010/main" val="35024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17CA-F5FB-2DA9-0EA2-744E345ADB8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83A4385-1C68-9F88-F1DE-F2AD38C1075C}"/>
              </a:ext>
            </a:extLst>
          </p:cNvPr>
          <p:cNvSpPr txBox="1"/>
          <p:nvPr/>
        </p:nvSpPr>
        <p:spPr>
          <a:xfrm>
            <a:off x="266539" y="1292657"/>
            <a:ext cx="11367415" cy="954107"/>
          </a:xfrm>
          <a:prstGeom prst="rect">
            <a:avLst/>
          </a:prstGeom>
          <a:noFill/>
        </p:spPr>
        <p:txBody>
          <a:bodyPr wrap="square">
            <a:spAutoFit/>
          </a:bodyPr>
          <a:lstStyle/>
          <a:p>
            <a:r>
              <a:rPr lang="en-US" sz="2800" b="1" dirty="0">
                <a:solidFill>
                  <a:schemeClr val="tx2">
                    <a:lumMod val="25000"/>
                    <a:lumOff val="75000"/>
                  </a:schemeClr>
                </a:solidFill>
                <a:effectLst>
                  <a:outerShdw blurRad="38100" dist="38100" dir="2700000" algn="tl">
                    <a:srgbClr val="000000">
                      <a:alpha val="43137"/>
                    </a:srgbClr>
                  </a:outerShdw>
                </a:effectLst>
              </a:rPr>
              <a:t>Several passages show how Paul was orderly and 		   methodical. Tell us what you learned.</a:t>
            </a:r>
            <a:endParaRPr lang="en-US" sz="2800" dirty="0">
              <a:solidFill>
                <a:schemeClr val="tx2">
                  <a:lumMod val="25000"/>
                  <a:lumOff val="75000"/>
                </a:schemeClr>
              </a:solidFill>
            </a:endParaRPr>
          </a:p>
        </p:txBody>
      </p:sp>
      <p:sp>
        <p:nvSpPr>
          <p:cNvPr id="2" name="TextBox 1">
            <a:extLst>
              <a:ext uri="{FF2B5EF4-FFF2-40B4-BE49-F238E27FC236}">
                <a16:creationId xmlns:a16="http://schemas.microsoft.com/office/drawing/2014/main" id="{A498813C-6267-165E-A0A8-012C8357C28E}"/>
              </a:ext>
            </a:extLst>
          </p:cNvPr>
          <p:cNvSpPr txBox="1"/>
          <p:nvPr/>
        </p:nvSpPr>
        <p:spPr>
          <a:xfrm>
            <a:off x="558044" y="85285"/>
            <a:ext cx="11075911" cy="830997"/>
          </a:xfrm>
          <a:prstGeom prst="rect">
            <a:avLst/>
          </a:prstGeom>
          <a:noFill/>
        </p:spPr>
        <p:txBody>
          <a:bodyPr wrap="square">
            <a:spAutoFit/>
          </a:bodyPr>
          <a:lstStyle/>
          <a:p>
            <a:pPr marL="0" marR="76200">
              <a:spcAft>
                <a:spcPts val="500"/>
              </a:spcAft>
              <a:buNone/>
            </a:pP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5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Learn to be </a:t>
            </a:r>
            <a:r>
              <a:rPr lang="en-US" sz="2800" b="1" dirty="0">
                <a:solidFill>
                  <a:schemeClr val="bg1"/>
                </a:solidFill>
                <a:latin typeface="Montserrat" panose="00000500000000000000" pitchFamily="2" charset="0"/>
                <a:ea typeface="Aptos" panose="020B0004020202020204" pitchFamily="34" charset="0"/>
                <a:cs typeface="Times New Roman" panose="02020603050405020304" pitchFamily="18" charset="0"/>
              </a:rPr>
              <a:t>Orderly/Methodical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in Reporting &amp; </a:t>
            </a:r>
            <a:r>
              <a:rPr lang="en-US" sz="2800" dirty="0">
                <a:solidFill>
                  <a:schemeClr val="bg1"/>
                </a:solidFill>
                <a:latin typeface="Montserrat" panose="00000500000000000000" pitchFamily="2" charset="0"/>
                <a:ea typeface="Aptos" panose="020B0004020202020204" pitchFamily="34" charset="0"/>
                <a:cs typeface="Times New Roman" panose="02020603050405020304" pitchFamily="18" charset="0"/>
              </a:rPr>
              <a:t>Teaching</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AC91A452-10D8-5FC2-A63B-F4016C315FE2}"/>
              </a:ext>
            </a:extLst>
          </p:cNvPr>
          <p:cNvSpPr txBox="1"/>
          <p:nvPr/>
        </p:nvSpPr>
        <p:spPr>
          <a:xfrm>
            <a:off x="266539" y="3830511"/>
            <a:ext cx="10939724" cy="1384995"/>
          </a:xfrm>
          <a:prstGeom prst="rect">
            <a:avLst/>
          </a:prstGeom>
          <a:noFill/>
        </p:spPr>
        <p:txBody>
          <a:bodyPr wrap="square">
            <a:spAutoFit/>
          </a:bodyPr>
          <a:lstStyle/>
          <a:p>
            <a:r>
              <a:rPr lang="en-US" sz="2800" b="1" dirty="0">
                <a:solidFill>
                  <a:schemeClr val="tx2">
                    <a:lumMod val="25000"/>
                    <a:lumOff val="75000"/>
                  </a:schemeClr>
                </a:solidFill>
                <a:effectLst>
                  <a:outerShdw blurRad="38100" dist="38100" dir="2700000" algn="tl">
                    <a:srgbClr val="000000">
                      <a:alpha val="43137"/>
                    </a:srgbClr>
                  </a:outerShdw>
                </a:effectLst>
              </a:rPr>
              <a:t>Just as Paul organized himself for optimal fruitfulness, he also sought to minister where he could be most 			      fruitful. Tell us what you learned.</a:t>
            </a:r>
            <a:endParaRPr lang="en-US" sz="2800" dirty="0">
              <a:solidFill>
                <a:schemeClr val="tx2">
                  <a:lumMod val="25000"/>
                  <a:lumOff val="75000"/>
                </a:schemeClr>
              </a:solidFill>
            </a:endParaRPr>
          </a:p>
        </p:txBody>
      </p:sp>
      <p:sp>
        <p:nvSpPr>
          <p:cNvPr id="6" name="TextBox 5">
            <a:extLst>
              <a:ext uri="{FF2B5EF4-FFF2-40B4-BE49-F238E27FC236}">
                <a16:creationId xmlns:a16="http://schemas.microsoft.com/office/drawing/2014/main" id="{F916FBED-555D-3913-338E-C31B8C947324}"/>
              </a:ext>
            </a:extLst>
          </p:cNvPr>
          <p:cNvSpPr txBox="1"/>
          <p:nvPr/>
        </p:nvSpPr>
        <p:spPr>
          <a:xfrm>
            <a:off x="4043648" y="2623139"/>
            <a:ext cx="3813196" cy="830997"/>
          </a:xfrm>
          <a:prstGeom prst="rect">
            <a:avLst/>
          </a:prstGeom>
          <a:noFill/>
        </p:spPr>
        <p:txBody>
          <a:bodyPr wrap="square">
            <a:spAutoFit/>
          </a:bodyPr>
          <a:lstStyle/>
          <a:p>
            <a:pPr marL="0" marR="76200">
              <a:spcAft>
                <a:spcPts val="500"/>
              </a:spcAft>
              <a:buNone/>
            </a:pPr>
            <a:r>
              <a:rPr lang="en-US" sz="4800" b="1" dirty="0">
                <a:solidFill>
                  <a:schemeClr val="bg1"/>
                </a:solidFill>
                <a:latin typeface="Castellar" panose="020A0402060406010301" pitchFamily="18" charset="0"/>
                <a:ea typeface="Aptos" panose="020B0004020202020204" pitchFamily="34" charset="0"/>
                <a:cs typeface="Times New Roman" panose="02020603050405020304" pitchFamily="18" charset="0"/>
              </a:rPr>
              <a:t>6</a:t>
            </a: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 </a:t>
            </a:r>
            <a:r>
              <a:rPr lang="en-US" sz="2800" b="1" dirty="0">
                <a:solidFill>
                  <a:schemeClr val="bg1"/>
                </a:solidFill>
                <a:latin typeface="Montserrat" panose="00000500000000000000" pitchFamily="2" charset="0"/>
                <a:ea typeface="Aptos" panose="020B0004020202020204" pitchFamily="34" charset="0"/>
                <a:cs typeface="Times New Roman" panose="02020603050405020304" pitchFamily="18" charset="0"/>
              </a:rPr>
              <a:t>Seek </a:t>
            </a:r>
            <a:r>
              <a:rPr lang="en-US" sz="2800" dirty="0">
                <a:solidFill>
                  <a:schemeClr val="bg1"/>
                </a:solidFill>
                <a:latin typeface="Montserrat" panose="00000500000000000000" pitchFamily="2" charset="0"/>
                <a:ea typeface="Aptos" panose="020B0004020202020204" pitchFamily="34" charset="0"/>
                <a:cs typeface="Times New Roman" panose="02020603050405020304" pitchFamily="18" charset="0"/>
              </a:rPr>
              <a:t>Out</a:t>
            </a:r>
            <a:r>
              <a:rPr lang="en-US" sz="2800" b="1" dirty="0">
                <a:solidFill>
                  <a:schemeClr val="bg1"/>
                </a:solidFill>
                <a:latin typeface="Montserrat" panose="00000500000000000000" pitchFamily="2" charset="0"/>
                <a:ea typeface="Aptos" panose="020B0004020202020204" pitchFamily="34" charset="0"/>
                <a:cs typeface="Times New Roman" panose="02020603050405020304" pitchFamily="18" charset="0"/>
              </a:rPr>
              <a:t> Fruit</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52230530-319E-F3C0-9392-616AC898FBBF}"/>
              </a:ext>
            </a:extLst>
          </p:cNvPr>
          <p:cNvPicPr>
            <a:picLocks noChangeAspect="1"/>
          </p:cNvPicPr>
          <p:nvPr/>
        </p:nvPicPr>
        <p:blipFill>
          <a:blip r:embed="rId2"/>
          <a:stretch>
            <a:fillRect/>
          </a:stretch>
        </p:blipFill>
        <p:spPr>
          <a:xfrm>
            <a:off x="7665396" y="4311784"/>
            <a:ext cx="4526604" cy="2546215"/>
          </a:xfrm>
          <a:prstGeom prst="rect">
            <a:avLst/>
          </a:prstGeom>
        </p:spPr>
      </p:pic>
      <p:pic>
        <p:nvPicPr>
          <p:cNvPr id="5" name="Picture 4">
            <a:extLst>
              <a:ext uri="{FF2B5EF4-FFF2-40B4-BE49-F238E27FC236}">
                <a16:creationId xmlns:a16="http://schemas.microsoft.com/office/drawing/2014/main" id="{79BDB564-774D-05FB-C511-507C187ECBEA}"/>
              </a:ext>
            </a:extLst>
          </p:cNvPr>
          <p:cNvPicPr>
            <a:picLocks noChangeAspect="1"/>
          </p:cNvPicPr>
          <p:nvPr/>
        </p:nvPicPr>
        <p:blipFill>
          <a:blip r:embed="rId3"/>
          <a:stretch>
            <a:fillRect/>
          </a:stretch>
        </p:blipFill>
        <p:spPr>
          <a:xfrm>
            <a:off x="8490336" y="1096108"/>
            <a:ext cx="3701664" cy="2546216"/>
          </a:xfrm>
          <a:prstGeom prst="rect">
            <a:avLst/>
          </a:prstGeom>
        </p:spPr>
      </p:pic>
      <p:sp>
        <p:nvSpPr>
          <p:cNvPr id="8" name="TextBox 7">
            <a:extLst>
              <a:ext uri="{FF2B5EF4-FFF2-40B4-BE49-F238E27FC236}">
                <a16:creationId xmlns:a16="http://schemas.microsoft.com/office/drawing/2014/main" id="{0F622E26-418B-8464-09ED-E5C2D53E5D96}"/>
              </a:ext>
            </a:extLst>
          </p:cNvPr>
          <p:cNvSpPr txBox="1"/>
          <p:nvPr/>
        </p:nvSpPr>
        <p:spPr>
          <a:xfrm>
            <a:off x="9048629" y="3309317"/>
            <a:ext cx="2135571" cy="338554"/>
          </a:xfrm>
          <a:prstGeom prst="rect">
            <a:avLst/>
          </a:prstGeom>
          <a:noFill/>
        </p:spPr>
        <p:txBody>
          <a:bodyPr wrap="square">
            <a:spAutoFit/>
          </a:bodyPr>
          <a:lstStyle/>
          <a:p>
            <a:pPr algn="r"/>
            <a:r>
              <a:rPr lang="en-US" sz="1600" dirty="0">
                <a:solidFill>
                  <a:schemeClr val="tx2">
                    <a:lumMod val="25000"/>
                    <a:lumOff val="75000"/>
                  </a:schemeClr>
                </a:solidFill>
              </a:rPr>
              <a:t>inspiredpencil.com</a:t>
            </a:r>
          </a:p>
        </p:txBody>
      </p:sp>
    </p:spTree>
    <p:extLst>
      <p:ext uri="{BB962C8B-B14F-4D97-AF65-F5344CB8AC3E}">
        <p14:creationId xmlns:p14="http://schemas.microsoft.com/office/powerpoint/2010/main" val="72224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0B027-1047-D95A-3145-52705835D1F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5DD86B0-2321-DD8F-C8CD-80CA0097FD74}"/>
              </a:ext>
            </a:extLst>
          </p:cNvPr>
          <p:cNvSpPr txBox="1"/>
          <p:nvPr/>
        </p:nvSpPr>
        <p:spPr>
          <a:xfrm>
            <a:off x="266539" y="1292657"/>
            <a:ext cx="11367415" cy="1815882"/>
          </a:xfrm>
          <a:prstGeom prst="rect">
            <a:avLst/>
          </a:prstGeom>
          <a:noFill/>
        </p:spPr>
        <p:txBody>
          <a:bodyPr wrap="square">
            <a:spAutoFit/>
          </a:bodyPr>
          <a:lstStyle/>
          <a:p>
            <a:r>
              <a:rPr lang="en-US" sz="2800" b="1" dirty="0">
                <a:solidFill>
                  <a:schemeClr val="tx2">
                    <a:lumMod val="25000"/>
                    <a:lumOff val="75000"/>
                  </a:schemeClr>
                </a:solidFill>
                <a:effectLst>
                  <a:outerShdw blurRad="38100" dist="38100" dir="2700000" algn="tl">
                    <a:srgbClr val="000000">
                      <a:alpha val="43137"/>
                    </a:srgbClr>
                  </a:outerShdw>
                </a:effectLst>
              </a:rPr>
              <a:t>Paul was not easily daunted; he was persistent. Read the seven passages and note how that even with the previous difficulties, Paul kept on preaching, pushing forward through difficulties—even though he suffered beatings.</a:t>
            </a:r>
            <a:endParaRPr lang="en-US" sz="2800" dirty="0">
              <a:solidFill>
                <a:schemeClr val="tx2">
                  <a:lumMod val="25000"/>
                  <a:lumOff val="75000"/>
                </a:schemeClr>
              </a:solidFill>
            </a:endParaRPr>
          </a:p>
        </p:txBody>
      </p:sp>
      <p:sp>
        <p:nvSpPr>
          <p:cNvPr id="2" name="TextBox 1">
            <a:extLst>
              <a:ext uri="{FF2B5EF4-FFF2-40B4-BE49-F238E27FC236}">
                <a16:creationId xmlns:a16="http://schemas.microsoft.com/office/drawing/2014/main" id="{B07A9076-5A71-D7DA-4E5E-D3CAF8CA5573}"/>
              </a:ext>
            </a:extLst>
          </p:cNvPr>
          <p:cNvSpPr txBox="1"/>
          <p:nvPr/>
        </p:nvSpPr>
        <p:spPr>
          <a:xfrm>
            <a:off x="558044" y="85285"/>
            <a:ext cx="11075911" cy="830997"/>
          </a:xfrm>
          <a:prstGeom prst="rect">
            <a:avLst/>
          </a:prstGeom>
          <a:noFill/>
        </p:spPr>
        <p:txBody>
          <a:bodyPr wrap="square">
            <a:spAutoFit/>
          </a:bodyPr>
          <a:lstStyle/>
          <a:p>
            <a:pPr marL="0" marR="76200">
              <a:spcAft>
                <a:spcPts val="500"/>
              </a:spcAft>
              <a:buNone/>
            </a:pPr>
            <a:r>
              <a:rPr lang="en-US" sz="4800" b="1" dirty="0">
                <a:solidFill>
                  <a:schemeClr val="bg1"/>
                </a:solidFill>
                <a:latin typeface="Castellar" panose="020A0402060406010301" pitchFamily="18" charset="0"/>
                <a:ea typeface="Aptos" panose="020B0004020202020204" pitchFamily="34" charset="0"/>
                <a:cs typeface="Times New Roman" panose="02020603050405020304" pitchFamily="18" charset="0"/>
              </a:rPr>
              <a:t>7</a:t>
            </a: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Be </a:t>
            </a:r>
            <a:r>
              <a:rPr lang="en-US" sz="2800" b="1" dirty="0">
                <a:solidFill>
                  <a:schemeClr val="bg1"/>
                </a:solidFill>
                <a:latin typeface="Montserrat" panose="00000500000000000000" pitchFamily="2" charset="0"/>
                <a:ea typeface="Aptos" panose="020B0004020202020204" pitchFamily="34" charset="0"/>
                <a:cs typeface="Times New Roman" panose="02020603050405020304" pitchFamily="18" charset="0"/>
              </a:rPr>
              <a:t>Determined,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Seeing through </a:t>
            </a:r>
            <a:r>
              <a:rPr lang="en-US" sz="2800" dirty="0">
                <a:solidFill>
                  <a:schemeClr val="bg1"/>
                </a:solidFill>
                <a:latin typeface="Montserrat" panose="00000500000000000000" pitchFamily="2" charset="0"/>
                <a:ea typeface="Aptos" panose="020B0004020202020204" pitchFamily="34" charset="0"/>
                <a:cs typeface="Times New Roman" panose="02020603050405020304" pitchFamily="18" charset="0"/>
              </a:rPr>
              <a:t>Problems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to the </a:t>
            </a:r>
            <a:r>
              <a:rPr lang="en-US" sz="2800" b="1"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Prize</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EC4DD393-B68E-7AA2-3A9A-42B49BEEA095}"/>
              </a:ext>
            </a:extLst>
          </p:cNvPr>
          <p:cNvSpPr txBox="1"/>
          <p:nvPr/>
        </p:nvSpPr>
        <p:spPr>
          <a:xfrm>
            <a:off x="266539" y="3487852"/>
            <a:ext cx="10939724" cy="523220"/>
          </a:xfrm>
          <a:prstGeom prst="rect">
            <a:avLst/>
          </a:prstGeom>
          <a:noFill/>
        </p:spPr>
        <p:txBody>
          <a:bodyPr wrap="square">
            <a:spAutoFit/>
          </a:bodyPr>
          <a:lstStyle/>
          <a:p>
            <a:r>
              <a:rPr lang="en-US" sz="2800" b="1" dirty="0">
                <a:solidFill>
                  <a:schemeClr val="tx2">
                    <a:lumMod val="25000"/>
                    <a:lumOff val="75000"/>
                  </a:schemeClr>
                </a:solidFill>
                <a:effectLst>
                  <a:outerShdw blurRad="38100" dist="38100" dir="2700000" algn="tl">
                    <a:srgbClr val="000000">
                      <a:alpha val="43137"/>
                    </a:srgbClr>
                  </a:outerShdw>
                </a:effectLst>
              </a:rPr>
              <a:t>What happened next in each situation as he kept going?</a:t>
            </a:r>
            <a:endParaRPr lang="en-US" sz="2800" dirty="0">
              <a:solidFill>
                <a:schemeClr val="tx2">
                  <a:lumMod val="25000"/>
                  <a:lumOff val="75000"/>
                </a:schemeClr>
              </a:solidFill>
            </a:endParaRPr>
          </a:p>
        </p:txBody>
      </p:sp>
      <p:sp>
        <p:nvSpPr>
          <p:cNvPr id="8" name="TextBox 7">
            <a:extLst>
              <a:ext uri="{FF2B5EF4-FFF2-40B4-BE49-F238E27FC236}">
                <a16:creationId xmlns:a16="http://schemas.microsoft.com/office/drawing/2014/main" id="{9BB1C940-772F-C2EF-A248-1BD1D3EFCCC9}"/>
              </a:ext>
            </a:extLst>
          </p:cNvPr>
          <p:cNvSpPr txBox="1"/>
          <p:nvPr/>
        </p:nvSpPr>
        <p:spPr>
          <a:xfrm>
            <a:off x="8756799" y="6434161"/>
            <a:ext cx="2135571" cy="338554"/>
          </a:xfrm>
          <a:prstGeom prst="rect">
            <a:avLst/>
          </a:prstGeom>
          <a:noFill/>
        </p:spPr>
        <p:txBody>
          <a:bodyPr wrap="square">
            <a:spAutoFit/>
          </a:bodyPr>
          <a:lstStyle/>
          <a:p>
            <a:pPr algn="r"/>
            <a:r>
              <a:rPr lang="en-US" sz="1600" dirty="0">
                <a:solidFill>
                  <a:schemeClr val="tx2">
                    <a:lumMod val="25000"/>
                    <a:lumOff val="75000"/>
                  </a:schemeClr>
                </a:solidFill>
              </a:rPr>
              <a:t>inspiredpencil.com</a:t>
            </a:r>
          </a:p>
        </p:txBody>
      </p:sp>
      <p:pic>
        <p:nvPicPr>
          <p:cNvPr id="10" name="Picture 9" descr="Annual Prize Stock Photos, Images and Backgrounds for Free Download">
            <a:extLst>
              <a:ext uri="{FF2B5EF4-FFF2-40B4-BE49-F238E27FC236}">
                <a16:creationId xmlns:a16="http://schemas.microsoft.com/office/drawing/2014/main" id="{E1E5C226-2E61-0534-7032-377292223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82" r="17090"/>
          <a:stretch>
            <a:fillRect/>
          </a:stretch>
        </p:blipFill>
        <p:spPr bwMode="auto">
          <a:xfrm>
            <a:off x="8877135" y="4143983"/>
            <a:ext cx="3237045" cy="26361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3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63FE-9169-C44D-DCE1-4AD6FFA1E0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028103-7EB0-71BD-73E9-CBEC8CE49DDD}"/>
              </a:ext>
            </a:extLst>
          </p:cNvPr>
          <p:cNvSpPr txBox="1"/>
          <p:nvPr/>
        </p:nvSpPr>
        <p:spPr>
          <a:xfrm>
            <a:off x="558044" y="85285"/>
            <a:ext cx="11075911" cy="830997"/>
          </a:xfrm>
          <a:prstGeom prst="rect">
            <a:avLst/>
          </a:prstGeom>
          <a:noFill/>
        </p:spPr>
        <p:txBody>
          <a:bodyPr wrap="square">
            <a:spAutoFit/>
          </a:bodyPr>
          <a:lstStyle/>
          <a:p>
            <a:pPr marL="0" marR="76200">
              <a:spcAft>
                <a:spcPts val="500"/>
              </a:spcAft>
              <a:buNone/>
            </a:pPr>
            <a:r>
              <a:rPr lang="en-US" sz="4800" b="1" dirty="0">
                <a:solidFill>
                  <a:schemeClr val="bg1"/>
                </a:solidFill>
                <a:latin typeface="Castellar" panose="020A0402060406010301" pitchFamily="18" charset="0"/>
                <a:ea typeface="Aptos" panose="020B0004020202020204" pitchFamily="34" charset="0"/>
                <a:cs typeface="Times New Roman" panose="02020603050405020304" pitchFamily="18" charset="0"/>
              </a:rPr>
              <a:t>7</a:t>
            </a: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Be </a:t>
            </a:r>
            <a:r>
              <a:rPr lang="en-US" sz="2800" b="1" dirty="0">
                <a:solidFill>
                  <a:schemeClr val="bg1"/>
                </a:solidFill>
                <a:latin typeface="Montserrat" panose="00000500000000000000" pitchFamily="2" charset="0"/>
                <a:ea typeface="Aptos" panose="020B0004020202020204" pitchFamily="34" charset="0"/>
                <a:cs typeface="Times New Roman" panose="02020603050405020304" pitchFamily="18" charset="0"/>
              </a:rPr>
              <a:t>Determined,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Seeing through </a:t>
            </a:r>
            <a:r>
              <a:rPr lang="en-US" sz="2800" dirty="0">
                <a:solidFill>
                  <a:schemeClr val="bg1"/>
                </a:solidFill>
                <a:latin typeface="Montserrat" panose="00000500000000000000" pitchFamily="2" charset="0"/>
                <a:ea typeface="Aptos" panose="020B0004020202020204" pitchFamily="34" charset="0"/>
                <a:cs typeface="Times New Roman" panose="02020603050405020304" pitchFamily="18" charset="0"/>
              </a:rPr>
              <a:t>Problems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to the </a:t>
            </a:r>
            <a:r>
              <a:rPr lang="en-US" sz="2800" b="1"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Prize</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76E9812E-11C1-EFA1-DE9A-A9602DCD19C5}"/>
              </a:ext>
            </a:extLst>
          </p:cNvPr>
          <p:cNvSpPr txBox="1"/>
          <p:nvPr/>
        </p:nvSpPr>
        <p:spPr>
          <a:xfrm>
            <a:off x="8756799" y="6434161"/>
            <a:ext cx="2135571" cy="338554"/>
          </a:xfrm>
          <a:prstGeom prst="rect">
            <a:avLst/>
          </a:prstGeom>
          <a:noFill/>
        </p:spPr>
        <p:txBody>
          <a:bodyPr wrap="square">
            <a:spAutoFit/>
          </a:bodyPr>
          <a:lstStyle/>
          <a:p>
            <a:pPr algn="r"/>
            <a:r>
              <a:rPr lang="en-US" sz="1600" dirty="0">
                <a:solidFill>
                  <a:schemeClr val="tx2">
                    <a:lumMod val="25000"/>
                    <a:lumOff val="75000"/>
                  </a:schemeClr>
                </a:solidFill>
              </a:rPr>
              <a:t>inspiredpencil.com</a:t>
            </a:r>
          </a:p>
        </p:txBody>
      </p:sp>
      <p:graphicFrame>
        <p:nvGraphicFramePr>
          <p:cNvPr id="5" name="Table 4">
            <a:extLst>
              <a:ext uri="{FF2B5EF4-FFF2-40B4-BE49-F238E27FC236}">
                <a16:creationId xmlns:a16="http://schemas.microsoft.com/office/drawing/2014/main" id="{F87D5607-74F4-F16E-851D-DD80641C05D4}"/>
              </a:ext>
            </a:extLst>
          </p:cNvPr>
          <p:cNvGraphicFramePr>
            <a:graphicFrameLocks noGrp="1"/>
          </p:cNvGraphicFramePr>
          <p:nvPr>
            <p:extLst>
              <p:ext uri="{D42A27DB-BD31-4B8C-83A1-F6EECF244321}">
                <p14:modId xmlns:p14="http://schemas.microsoft.com/office/powerpoint/2010/main" val="2460211067"/>
              </p:ext>
            </p:extLst>
          </p:nvPr>
        </p:nvGraphicFramePr>
        <p:xfrm>
          <a:off x="291830" y="916282"/>
          <a:ext cx="11822349" cy="5875398"/>
        </p:xfrm>
        <a:graphic>
          <a:graphicData uri="http://schemas.openxmlformats.org/drawingml/2006/table">
            <a:tbl>
              <a:tblPr firstRow="1" bandRow="1">
                <a:tableStyleId>{5C22544A-7EE6-4342-B048-85BDC9FD1C3A}</a:tableStyleId>
              </a:tblPr>
              <a:tblGrid>
                <a:gridCol w="3285205">
                  <a:extLst>
                    <a:ext uri="{9D8B030D-6E8A-4147-A177-3AD203B41FA5}">
                      <a16:colId xmlns:a16="http://schemas.microsoft.com/office/drawing/2014/main" val="2731541202"/>
                    </a:ext>
                  </a:extLst>
                </a:gridCol>
                <a:gridCol w="8537144">
                  <a:extLst>
                    <a:ext uri="{9D8B030D-6E8A-4147-A177-3AD203B41FA5}">
                      <a16:colId xmlns:a16="http://schemas.microsoft.com/office/drawing/2014/main" val="443263551"/>
                    </a:ext>
                  </a:extLst>
                </a:gridCol>
              </a:tblGrid>
              <a:tr h="602358">
                <a:tc>
                  <a:txBody>
                    <a:bodyPr/>
                    <a:lstStyle/>
                    <a:p>
                      <a:r>
                        <a:rPr lang="en-US" sz="2800" dirty="0"/>
                        <a:t>Passage</a:t>
                      </a:r>
                      <a:endParaRPr lang="en-US" dirty="0"/>
                    </a:p>
                  </a:txBody>
                  <a:tcPr/>
                </a:tc>
                <a:tc>
                  <a:txBody>
                    <a:bodyPr/>
                    <a:lstStyle/>
                    <a:p>
                      <a:r>
                        <a:rPr lang="en-US" sz="2800" dirty="0"/>
                        <a:t>What Happened Next?</a:t>
                      </a:r>
                    </a:p>
                  </a:txBody>
                  <a:tcPr/>
                </a:tc>
                <a:extLst>
                  <a:ext uri="{0D108BD9-81ED-4DB2-BD59-A6C34878D82A}">
                    <a16:rowId xmlns:a16="http://schemas.microsoft.com/office/drawing/2014/main" val="444173665"/>
                  </a:ext>
                </a:extLst>
              </a:tr>
              <a:tr h="5254075">
                <a:tc>
                  <a:txBody>
                    <a:bodyPr/>
                    <a:lstStyle/>
                    <a:p>
                      <a:r>
                        <a:rPr lang="en-US" sz="2800" dirty="0"/>
                        <a:t>Acts 14:4-6</a:t>
                      </a:r>
                    </a:p>
                    <a:p>
                      <a:endParaRPr lang="en-US" sz="2400" dirty="0"/>
                    </a:p>
                    <a:p>
                      <a:r>
                        <a:rPr lang="en-US" sz="2800" dirty="0"/>
                        <a:t>Acts 14:19-20</a:t>
                      </a:r>
                    </a:p>
                    <a:p>
                      <a:endParaRPr lang="en-US" sz="2400" dirty="0"/>
                    </a:p>
                    <a:p>
                      <a:r>
                        <a:rPr lang="en-US" sz="2800" dirty="0"/>
                        <a:t>Acts 14:21-23</a:t>
                      </a:r>
                    </a:p>
                    <a:p>
                      <a:endParaRPr lang="en-US" sz="2400" dirty="0"/>
                    </a:p>
                    <a:p>
                      <a:r>
                        <a:rPr lang="en-US" sz="2800" dirty="0"/>
                        <a:t>Acts 16:6-10</a:t>
                      </a:r>
                    </a:p>
                    <a:p>
                      <a:endParaRPr lang="en-US" sz="2400" dirty="0"/>
                    </a:p>
                    <a:p>
                      <a:r>
                        <a:rPr lang="en-US" sz="2800" dirty="0"/>
                        <a:t>Acts 16:25</a:t>
                      </a:r>
                    </a:p>
                    <a:p>
                      <a:endParaRPr lang="en-US" sz="2400" dirty="0"/>
                    </a:p>
                    <a:p>
                      <a:r>
                        <a:rPr lang="en-US" sz="2800" dirty="0"/>
                        <a:t>1 Thes 2:1-3, 17-18</a:t>
                      </a:r>
                    </a:p>
                    <a:p>
                      <a:endParaRPr lang="en-US" sz="2400" dirty="0"/>
                    </a:p>
                    <a:p>
                      <a:r>
                        <a:rPr lang="en-US" sz="2800" dirty="0"/>
                        <a:t>Philippians 4:12-16</a:t>
                      </a:r>
                    </a:p>
                  </a:txBody>
                  <a:tcPr/>
                </a:tc>
                <a:tc>
                  <a:txBody>
                    <a:bodyPr/>
                    <a:lstStyle/>
                    <a:p>
                      <a:r>
                        <a:rPr lang="en-US" sz="2800" dirty="0"/>
                        <a:t>Went where they could continue to preach the gospel.</a:t>
                      </a:r>
                    </a:p>
                    <a:p>
                      <a:endParaRPr lang="en-US" sz="2400" dirty="0"/>
                    </a:p>
                    <a:p>
                      <a:r>
                        <a:rPr lang="en-US" sz="2800" dirty="0"/>
                        <a:t>Got up and went to other cities.</a:t>
                      </a:r>
                    </a:p>
                    <a:p>
                      <a:endParaRPr lang="en-US" sz="2400" dirty="0"/>
                    </a:p>
                    <a:p>
                      <a:r>
                        <a:rPr lang="en-US" sz="2800" dirty="0"/>
                        <a:t>Went back to where already suffered &amp; preached!</a:t>
                      </a:r>
                    </a:p>
                    <a:p>
                      <a:endParaRPr lang="en-US" sz="2400" dirty="0"/>
                    </a:p>
                    <a:p>
                      <a:r>
                        <a:rPr lang="en-US" sz="2800" dirty="0"/>
                        <a:t>Kept trying new places/had vision.</a:t>
                      </a:r>
                    </a:p>
                    <a:p>
                      <a:endParaRPr lang="en-US" sz="2400" dirty="0"/>
                    </a:p>
                    <a:p>
                      <a:r>
                        <a:rPr lang="en-US" sz="2800" dirty="0"/>
                        <a:t>Undeterred, sang, others heard.</a:t>
                      </a:r>
                    </a:p>
                    <a:p>
                      <a:endParaRPr lang="en-US" sz="2400" dirty="0"/>
                    </a:p>
                    <a:p>
                      <a:r>
                        <a:rPr lang="en-US" sz="2800" dirty="0"/>
                        <a:t>Went to new place, had fruit.</a:t>
                      </a:r>
                    </a:p>
                    <a:p>
                      <a:endParaRPr lang="en-US" sz="2400" dirty="0"/>
                    </a:p>
                    <a:p>
                      <a:r>
                        <a:rPr lang="en-US" sz="2800" dirty="0"/>
                        <a:t>Taught others to be faithful.</a:t>
                      </a:r>
                    </a:p>
                  </a:txBody>
                  <a:tcPr/>
                </a:tc>
                <a:extLst>
                  <a:ext uri="{0D108BD9-81ED-4DB2-BD59-A6C34878D82A}">
                    <a16:rowId xmlns:a16="http://schemas.microsoft.com/office/drawing/2014/main" val="439756155"/>
                  </a:ext>
                </a:extLst>
              </a:tr>
            </a:tbl>
          </a:graphicData>
        </a:graphic>
      </p:graphicFrame>
      <p:pic>
        <p:nvPicPr>
          <p:cNvPr id="10" name="Picture 9" descr="Annual Prize Stock Photos, Images and Backgrounds for Free Download">
            <a:extLst>
              <a:ext uri="{FF2B5EF4-FFF2-40B4-BE49-F238E27FC236}">
                <a16:creationId xmlns:a16="http://schemas.microsoft.com/office/drawing/2014/main" id="{48298677-6152-916C-48F2-AA4D9DBC8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82" r="17090"/>
          <a:stretch>
            <a:fillRect/>
          </a:stretch>
        </p:blipFill>
        <p:spPr bwMode="auto">
          <a:xfrm>
            <a:off x="8877135" y="4143983"/>
            <a:ext cx="3237045" cy="2636197"/>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EA6204EF-6E2D-8200-0A09-7E8C5D0DED3A}"/>
              </a:ext>
            </a:extLst>
          </p:cNvPr>
          <p:cNvSpPr/>
          <p:nvPr/>
        </p:nvSpPr>
        <p:spPr>
          <a:xfrm>
            <a:off x="3579779" y="1556426"/>
            <a:ext cx="8534400" cy="642025"/>
          </a:xfrm>
          <a:prstGeom prst="rect">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E937C0-4F71-CDC2-4644-251E7ABC7BE2}"/>
              </a:ext>
            </a:extLst>
          </p:cNvPr>
          <p:cNvSpPr/>
          <p:nvPr/>
        </p:nvSpPr>
        <p:spPr>
          <a:xfrm>
            <a:off x="3579779" y="2196570"/>
            <a:ext cx="8534400" cy="642025"/>
          </a:xfrm>
          <a:prstGeom prst="rect">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43770B-744C-78C7-DB0E-BDB4AE93D7F1}"/>
              </a:ext>
            </a:extLst>
          </p:cNvPr>
          <p:cNvSpPr/>
          <p:nvPr/>
        </p:nvSpPr>
        <p:spPr>
          <a:xfrm>
            <a:off x="3657600" y="3027567"/>
            <a:ext cx="8242570" cy="642025"/>
          </a:xfrm>
          <a:prstGeom prst="rect">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927A63-CCF5-6051-FCD3-97390C08D32F}"/>
              </a:ext>
            </a:extLst>
          </p:cNvPr>
          <p:cNvSpPr/>
          <p:nvPr/>
        </p:nvSpPr>
        <p:spPr>
          <a:xfrm>
            <a:off x="3622417" y="3856683"/>
            <a:ext cx="5235262" cy="642025"/>
          </a:xfrm>
          <a:prstGeom prst="rect">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D0D1F6-EDF7-B6C1-9601-F8C48BC75091}"/>
              </a:ext>
            </a:extLst>
          </p:cNvPr>
          <p:cNvSpPr/>
          <p:nvPr/>
        </p:nvSpPr>
        <p:spPr>
          <a:xfrm>
            <a:off x="3622417" y="4659549"/>
            <a:ext cx="5141714" cy="642025"/>
          </a:xfrm>
          <a:prstGeom prst="rect">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4F6418-356A-A8D1-B144-F78F7442EBB2}"/>
              </a:ext>
            </a:extLst>
          </p:cNvPr>
          <p:cNvSpPr/>
          <p:nvPr/>
        </p:nvSpPr>
        <p:spPr>
          <a:xfrm>
            <a:off x="3657600" y="5603164"/>
            <a:ext cx="5141714" cy="642025"/>
          </a:xfrm>
          <a:prstGeom prst="rect">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BE82E5-F192-06C5-0581-E49BC2701BF6}"/>
              </a:ext>
            </a:extLst>
          </p:cNvPr>
          <p:cNvSpPr/>
          <p:nvPr/>
        </p:nvSpPr>
        <p:spPr>
          <a:xfrm>
            <a:off x="3657599" y="6065838"/>
            <a:ext cx="5141714" cy="642025"/>
          </a:xfrm>
          <a:prstGeom prst="rect">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1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1000"/>
                                        <p:tgtEl>
                                          <p:spTgt spid="12"/>
                                        </p:tgtEl>
                                      </p:cBhvr>
                                    </p:animEffect>
                                    <p:set>
                                      <p:cBhvr>
                                        <p:cTn id="27" dur="1" fill="hold">
                                          <p:stCondLst>
                                            <p:cond delay="9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1000"/>
                                        <p:tgtEl>
                                          <p:spTgt spid="14"/>
                                        </p:tgtEl>
                                      </p:cBhvr>
                                    </p:animEffect>
                                    <p:set>
                                      <p:cBhvr>
                                        <p:cTn id="37" dur="1" fill="hold">
                                          <p:stCondLst>
                                            <p:cond delay="9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1000"/>
                                        <p:tgtEl>
                                          <p:spTgt spid="15"/>
                                        </p:tgtEl>
                                      </p:cBhvr>
                                    </p:animEffect>
                                    <p:set>
                                      <p:cBhvr>
                                        <p:cTn id="42"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9"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E4018-F2CF-2E0B-7D7D-C7FC6885D5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3C2C13-51AF-F4F1-6CF9-F20ABB10981D}"/>
              </a:ext>
            </a:extLst>
          </p:cNvPr>
          <p:cNvSpPr txBox="1"/>
          <p:nvPr/>
        </p:nvSpPr>
        <p:spPr>
          <a:xfrm>
            <a:off x="282105" y="255936"/>
            <a:ext cx="11734800" cy="4896533"/>
          </a:xfrm>
          <a:prstGeom prst="rect">
            <a:avLst/>
          </a:prstGeom>
          <a:noFill/>
        </p:spPr>
        <p:txBody>
          <a:bodyPr wrap="square">
            <a:spAutoFit/>
          </a:bodyPr>
          <a:lstStyle/>
          <a:p>
            <a:pPr>
              <a:lnSpc>
                <a:spcPct val="120000"/>
              </a:lnSpc>
            </a:pPr>
            <a:r>
              <a:rPr lang="en-US" sz="3200" dirty="0">
                <a:solidFill>
                  <a:schemeClr val="bg1"/>
                </a:solidFill>
                <a:effectLst>
                  <a:outerShdw blurRad="38100" dist="38100" dir="2700000" algn="tl">
                    <a:srgbClr val="000000">
                      <a:alpha val="43137"/>
                    </a:srgbClr>
                  </a:outerShdw>
                </a:effectLst>
              </a:rPr>
              <a:t>Paul was </a:t>
            </a:r>
            <a:r>
              <a:rPr lang="en-US" sz="3200" b="1" dirty="0">
                <a:solidFill>
                  <a:schemeClr val="bg1"/>
                </a:solidFill>
                <a:effectLst>
                  <a:outerShdw blurRad="38100" dist="38100" dir="2700000" algn="tl">
                    <a:srgbClr val="000000">
                      <a:alpha val="43137"/>
                    </a:srgbClr>
                  </a:outerShdw>
                </a:effectLst>
              </a:rPr>
              <a:t>determined, </a:t>
            </a:r>
            <a:r>
              <a:rPr lang="en-US" sz="3200" dirty="0">
                <a:solidFill>
                  <a:schemeClr val="bg1"/>
                </a:solidFill>
                <a:effectLst>
                  <a:outerShdw blurRad="38100" dist="38100" dir="2700000" algn="tl">
                    <a:srgbClr val="000000">
                      <a:alpha val="43137"/>
                    </a:srgbClr>
                  </a:outerShdw>
                </a:effectLst>
              </a:rPr>
              <a:t>seeing through the problems to the </a:t>
            </a:r>
            <a:r>
              <a:rPr lang="en-US" sz="3200" b="1" dirty="0">
                <a:solidFill>
                  <a:schemeClr val="bg1"/>
                </a:solidFill>
                <a:effectLst>
                  <a:outerShdw blurRad="38100" dist="38100" dir="2700000" algn="tl">
                    <a:srgbClr val="000000">
                      <a:alpha val="43137"/>
                    </a:srgbClr>
                  </a:outerShdw>
                </a:effectLst>
              </a:rPr>
              <a:t>prize! </a:t>
            </a:r>
            <a:r>
              <a:rPr lang="en-US" sz="3200" dirty="0">
                <a:solidFill>
                  <a:schemeClr val="bg1"/>
                </a:solidFill>
                <a:effectLst>
                  <a:outerShdw blurRad="38100" dist="38100" dir="2700000" algn="tl">
                    <a:srgbClr val="000000">
                      <a:alpha val="43137"/>
                    </a:srgbClr>
                  </a:outerShdw>
                </a:effectLst>
              </a:rPr>
              <a:t>He and his colleagues even went back to previous towns where they had been persecuted—chased out of town—so that they could strengthen the believers. </a:t>
            </a:r>
          </a:p>
          <a:p>
            <a:pPr>
              <a:lnSpc>
                <a:spcPct val="120000"/>
              </a:lnSpc>
            </a:pPr>
            <a:endParaRPr lang="en-US"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These men would not quit! </a:t>
            </a:r>
            <a:r>
              <a:rPr lang="en-US" sz="3200" dirty="0">
                <a:solidFill>
                  <a:schemeClr val="bg1"/>
                </a:solidFill>
                <a:effectLst>
                  <a:outerShdw blurRad="38100" dist="38100" dir="2700000" algn="tl">
                    <a:srgbClr val="000000">
                      <a:alpha val="43137"/>
                    </a:srgbClr>
                  </a:outerShdw>
                </a:effectLst>
              </a:rPr>
              <a:t>Why? Why did Paul keep going? How could he keep at it even though he faced so many difficulties?</a:t>
            </a:r>
            <a:r>
              <a:rPr lang="en-US" sz="3200" b="1" dirty="0">
                <a:solidFill>
                  <a:schemeClr val="bg1"/>
                </a:solidFill>
                <a:effectLst>
                  <a:outerShdw blurRad="38100" dist="38100" dir="2700000" algn="tl">
                    <a:srgbClr val="000000">
                      <a:alpha val="43137"/>
                    </a:srgbClr>
                  </a:outerShdw>
                </a:effectLst>
              </a:rPr>
              <a:t> </a:t>
            </a:r>
          </a:p>
          <a:p>
            <a:pPr>
              <a:lnSpc>
                <a:spcPct val="120000"/>
              </a:lnSpc>
            </a:pPr>
            <a:endParaRPr lang="en-US"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The answer is in Romans 8:18, 22-25.</a:t>
            </a:r>
            <a:endParaRPr lang="en-US" sz="3200" b="1" dirty="0">
              <a:solidFill>
                <a:srgbClr val="15DBCA"/>
              </a:solidFill>
              <a:effectLst>
                <a:outerShdw blurRad="38100" dist="38100" dir="2700000" algn="tl">
                  <a:srgbClr val="000000">
                    <a:alpha val="43137"/>
                  </a:srgbClr>
                </a:outerShdw>
              </a:effectLst>
            </a:endParaRPr>
          </a:p>
        </p:txBody>
      </p:sp>
      <p:pic>
        <p:nvPicPr>
          <p:cNvPr id="2" name="Picture 1" descr="Determination Photos, Download The BEST Free Determination Stock Photos ...">
            <a:extLst>
              <a:ext uri="{FF2B5EF4-FFF2-40B4-BE49-F238E27FC236}">
                <a16:creationId xmlns:a16="http://schemas.microsoft.com/office/drawing/2014/main" id="{D830B63D-E976-7536-9352-D9392389E9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762"/>
          <a:stretch>
            <a:fillRect/>
          </a:stretch>
        </p:blipFill>
        <p:spPr bwMode="auto">
          <a:xfrm flipH="1">
            <a:off x="9494408" y="4221805"/>
            <a:ext cx="2697592" cy="26361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EA2C0-790E-0C28-F6C9-E702206CFC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771A90-750C-528C-D540-DBF42F9F9964}"/>
              </a:ext>
            </a:extLst>
          </p:cNvPr>
          <p:cNvSpPr txBox="1"/>
          <p:nvPr/>
        </p:nvSpPr>
        <p:spPr>
          <a:xfrm>
            <a:off x="282105" y="255936"/>
            <a:ext cx="11734800" cy="3345339"/>
          </a:xfrm>
          <a:prstGeom prst="rect">
            <a:avLst/>
          </a:prstGeom>
          <a:noFill/>
        </p:spPr>
        <p:txBody>
          <a:bodyPr wrap="square">
            <a:spAutoFit/>
          </a:bodyPr>
          <a:lstStyle/>
          <a:p>
            <a:pPr>
              <a:lnSpc>
                <a:spcPct val="120000"/>
              </a:lnSpc>
            </a:pPr>
            <a:r>
              <a:rPr lang="en-US" sz="3200" dirty="0">
                <a:solidFill>
                  <a:schemeClr val="bg1"/>
                </a:solidFill>
                <a:effectLst>
                  <a:outerShdw blurRad="38100" dist="38100" dir="2700000" algn="tl">
                    <a:srgbClr val="000000">
                      <a:alpha val="43137"/>
                    </a:srgbClr>
                  </a:outerShdw>
                </a:effectLst>
              </a:rPr>
              <a:t>Paul was convinced that the present sufferings could not compare with the future glory, and so he waited patiently. </a:t>
            </a:r>
          </a:p>
          <a:p>
            <a:pPr>
              <a:lnSpc>
                <a:spcPct val="120000"/>
              </a:lnSpc>
            </a:pPr>
            <a:endParaRPr lang="en-US" dirty="0">
              <a:solidFill>
                <a:schemeClr val="bg1"/>
              </a:solidFill>
              <a:effectLst>
                <a:outerShdw blurRad="38100" dist="38100" dir="2700000" algn="tl">
                  <a:srgbClr val="000000">
                    <a:alpha val="43137"/>
                  </a:srgbClr>
                </a:outerShdw>
              </a:effectLst>
            </a:endParaRPr>
          </a:p>
          <a:p>
            <a:pPr>
              <a:lnSpc>
                <a:spcPct val="120000"/>
              </a:lnSpc>
            </a:pPr>
            <a:r>
              <a:rPr lang="en-US" sz="3200" dirty="0">
                <a:solidFill>
                  <a:schemeClr val="bg1"/>
                </a:solidFill>
                <a:effectLst>
                  <a:outerShdw blurRad="38100" dist="38100" dir="2700000" algn="tl">
                    <a:srgbClr val="000000">
                      <a:alpha val="43137"/>
                    </a:srgbClr>
                  </a:outerShdw>
                </a:effectLst>
              </a:rPr>
              <a:t>That’s not the type of waiting we normally think of. What it means is that he hung in there. He kept at it even in adverse conditions, waiting (looking forward to) the time when he would be with Jesus.</a:t>
            </a:r>
            <a:endParaRPr lang="en-US" sz="3200" dirty="0">
              <a:solidFill>
                <a:srgbClr val="15DBCA"/>
              </a:solidFill>
              <a:effectLst>
                <a:outerShdw blurRad="38100" dist="38100" dir="2700000" algn="tl">
                  <a:srgbClr val="000000">
                    <a:alpha val="43137"/>
                  </a:srgbClr>
                </a:outerShdw>
              </a:effectLst>
            </a:endParaRPr>
          </a:p>
        </p:txBody>
      </p:sp>
      <p:pic>
        <p:nvPicPr>
          <p:cNvPr id="2" name="Picture 1" descr="Determination Photos, Download The BEST Free Determination Stock Photos ...">
            <a:extLst>
              <a:ext uri="{FF2B5EF4-FFF2-40B4-BE49-F238E27FC236}">
                <a16:creationId xmlns:a16="http://schemas.microsoft.com/office/drawing/2014/main" id="{75219295-AD7B-6F0F-EEA4-1CFE265581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762"/>
          <a:stretch>
            <a:fillRect/>
          </a:stretch>
        </p:blipFill>
        <p:spPr bwMode="auto">
          <a:xfrm flipH="1">
            <a:off x="9494408" y="4221805"/>
            <a:ext cx="2697592" cy="26361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14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5C02C-B0CF-8CCC-8CC1-9F9D543B549A}"/>
            </a:ext>
          </a:extLst>
        </p:cNvPr>
        <p:cNvGrpSpPr/>
        <p:nvPr/>
      </p:nvGrpSpPr>
      <p:grpSpPr>
        <a:xfrm>
          <a:off x="0" y="0"/>
          <a:ext cx="0" cy="0"/>
          <a:chOff x="0" y="0"/>
          <a:chExt cx="0" cy="0"/>
        </a:xfrm>
      </p:grpSpPr>
      <p:pic>
        <p:nvPicPr>
          <p:cNvPr id="6146" name="Picture 2" descr="75724068 m">
            <a:extLst>
              <a:ext uri="{FF2B5EF4-FFF2-40B4-BE49-F238E27FC236}">
                <a16:creationId xmlns:a16="http://schemas.microsoft.com/office/drawing/2014/main" id="{BF0280CF-9540-31A4-8943-5CA7BE502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2850" y="1754515"/>
            <a:ext cx="9079149" cy="51173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7D6FB9-26C4-498B-B9B3-90DE2D3D03A7}"/>
              </a:ext>
            </a:extLst>
          </p:cNvPr>
          <p:cNvSpPr txBox="1"/>
          <p:nvPr/>
        </p:nvSpPr>
        <p:spPr>
          <a:xfrm>
            <a:off x="403698" y="425865"/>
            <a:ext cx="11327859" cy="1077218"/>
          </a:xfrm>
          <a:prstGeom prst="rect">
            <a:avLst/>
          </a:prstGeom>
          <a:noFill/>
        </p:spPr>
        <p:txBody>
          <a:bodyPr wrap="square">
            <a:spAutoFit/>
          </a:bodyPr>
          <a:lstStyle/>
          <a:p>
            <a:r>
              <a:rPr lang="en-US" sz="3200" dirty="0">
                <a:solidFill>
                  <a:schemeClr val="bg1"/>
                </a:solidFill>
              </a:rPr>
              <a:t>This week put all of Philippians 2:5-11 together and work on the whole passage—let the Word of Christ dwell in you richly.</a:t>
            </a:r>
          </a:p>
        </p:txBody>
      </p:sp>
    </p:spTree>
    <p:extLst>
      <p:ext uri="{BB962C8B-B14F-4D97-AF65-F5344CB8AC3E}">
        <p14:creationId xmlns:p14="http://schemas.microsoft.com/office/powerpoint/2010/main" val="1559259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9911-C628-85DD-A227-57BEC0216A71}"/>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B3D0183F-9668-6982-89D4-E4B00D79A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pen Bible Wallpapers - Top Free Open Bible Backgrounds - WallpaperAccess">
            <a:extLst>
              <a:ext uri="{FF2B5EF4-FFF2-40B4-BE49-F238E27FC236}">
                <a16:creationId xmlns:a16="http://schemas.microsoft.com/office/drawing/2014/main" id="{E5DA939F-CAD4-D2E1-B5EC-5FA796E1752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0265" b="4735"/>
          <a:stretch>
            <a:fillRect/>
          </a:stretch>
        </p:blipFill>
        <p:spPr bwMode="auto">
          <a:xfrm>
            <a:off x="20" y="1016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5A46FA6-6C5B-6295-94B6-DF45773FF66B}"/>
              </a:ext>
            </a:extLst>
          </p:cNvPr>
          <p:cNvSpPr>
            <a:spLocks noGrp="1"/>
          </p:cNvSpPr>
          <p:nvPr>
            <p:ph type="title"/>
          </p:nvPr>
        </p:nvSpPr>
        <p:spPr>
          <a:xfrm>
            <a:off x="789271" y="1772102"/>
            <a:ext cx="10546386" cy="3232935"/>
          </a:xfrm>
        </p:spPr>
        <p:txBody>
          <a:bodyPr vert="horz" lIns="91440" tIns="45720" rIns="91440" bIns="45720" rtlCol="0" anchor="b">
            <a:normAutofit fontScale="90000"/>
          </a:bodyPr>
          <a:lstStyle/>
          <a:p>
            <a:pPr algn="ctr">
              <a:lnSpc>
                <a:spcPct val="100000"/>
              </a:lnSpc>
            </a:pPr>
            <a:r>
              <a:rPr lang="en-US" sz="4200" b="1" dirty="0">
                <a:solidFill>
                  <a:srgbClr val="FFFFFF"/>
                </a:solidFill>
                <a:effectLst>
                  <a:outerShdw blurRad="38100" dist="38100" dir="2700000" algn="tl">
                    <a:srgbClr val="000000">
                      <a:alpha val="43137"/>
                    </a:srgbClr>
                  </a:outerShdw>
                </a:effectLst>
              </a:rPr>
              <a:t>So that at the name of Jesus every knee should bow, in heaven and on earth and under the earth, and every tongue confess that Jesus Christ is Lord, to the glory of God the Father.</a:t>
            </a:r>
          </a:p>
        </p:txBody>
      </p:sp>
      <p:sp>
        <p:nvSpPr>
          <p:cNvPr id="4" name="TextBox 3">
            <a:extLst>
              <a:ext uri="{FF2B5EF4-FFF2-40B4-BE49-F238E27FC236}">
                <a16:creationId xmlns:a16="http://schemas.microsoft.com/office/drawing/2014/main" id="{9CF01F8E-60CB-8942-1506-95D05BA1C808}"/>
              </a:ext>
            </a:extLst>
          </p:cNvPr>
          <p:cNvSpPr txBox="1"/>
          <p:nvPr/>
        </p:nvSpPr>
        <p:spPr>
          <a:xfrm>
            <a:off x="1524000" y="5648479"/>
            <a:ext cx="9144000" cy="1098395"/>
          </a:xfrm>
          <a:prstGeom prst="rect">
            <a:avLst/>
          </a:prstGeom>
        </p:spPr>
        <p:txBody>
          <a:bodyPr vert="horz" lIns="91440" tIns="45720" rIns="91440" bIns="45720" rtlCol="0">
            <a:normAutofit/>
          </a:bodyPr>
          <a:lstStyle/>
          <a:p>
            <a:pPr algn="ctr">
              <a:lnSpc>
                <a:spcPct val="90000"/>
              </a:lnSpc>
              <a:spcBef>
                <a:spcPts val="1000"/>
              </a:spcBef>
            </a:pPr>
            <a:r>
              <a:rPr lang="en-US" sz="2400" b="1" dirty="0">
                <a:solidFill>
                  <a:srgbClr val="FFFFFF"/>
                </a:solidFill>
                <a:effectLst>
                  <a:outerShdw blurRad="38100" dist="38100" dir="2700000" algn="tl">
                    <a:srgbClr val="000000">
                      <a:alpha val="43137"/>
                    </a:srgbClr>
                  </a:outerShdw>
                </a:effectLst>
              </a:rPr>
              <a:t>Philippians 2:10-11</a:t>
            </a:r>
            <a:endParaRPr lang="en-US" sz="2400" dirty="0">
              <a:solidFill>
                <a:srgbClr val="FFFFFF"/>
              </a:solidFill>
            </a:endParaRPr>
          </a:p>
        </p:txBody>
      </p:sp>
    </p:spTree>
    <p:extLst>
      <p:ext uri="{BB962C8B-B14F-4D97-AF65-F5344CB8AC3E}">
        <p14:creationId xmlns:p14="http://schemas.microsoft.com/office/powerpoint/2010/main" val="15664074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A28C-90D1-5D7E-AFF4-9DEF20428C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DE241E-4D4E-23C3-D499-2017A36DB7C2}"/>
              </a:ext>
            </a:extLst>
          </p:cNvPr>
          <p:cNvSpPr txBox="1"/>
          <p:nvPr/>
        </p:nvSpPr>
        <p:spPr>
          <a:xfrm>
            <a:off x="2943226" y="0"/>
            <a:ext cx="5915024" cy="683970"/>
          </a:xfrm>
          <a:prstGeom prst="rect">
            <a:avLst/>
          </a:prstGeom>
          <a:noFill/>
        </p:spPr>
        <p:txBody>
          <a:bodyPr wrap="square">
            <a:spAutoFit/>
          </a:bodyPr>
          <a:lstStyle/>
          <a:p>
            <a:pPr>
              <a:lnSpc>
                <a:spcPct val="120000"/>
              </a:lnSpc>
            </a:pPr>
            <a:r>
              <a:rPr lang="en-US" sz="3400" b="1" dirty="0">
                <a:solidFill>
                  <a:srgbClr val="FFC000"/>
                </a:solidFill>
                <a:effectLst>
                  <a:outerShdw blurRad="38100" dist="38100" dir="2700000" algn="tl">
                    <a:srgbClr val="000000">
                      <a:alpha val="43137"/>
                    </a:srgbClr>
                  </a:outerShdw>
                </a:effectLst>
              </a:rPr>
              <a:t>How did you do this week . . .</a:t>
            </a:r>
            <a:endParaRPr lang="en-US" sz="3400" b="1"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786DA6B-06D0-D557-C3A1-06EA122F6932}"/>
              </a:ext>
            </a:extLst>
          </p:cNvPr>
          <p:cNvSpPr txBox="1"/>
          <p:nvPr/>
        </p:nvSpPr>
        <p:spPr>
          <a:xfrm>
            <a:off x="86995" y="797646"/>
            <a:ext cx="8074685" cy="1311834"/>
          </a:xfrm>
          <a:prstGeom prst="rect">
            <a:avLst/>
          </a:prstGeom>
          <a:noFill/>
        </p:spPr>
        <p:txBody>
          <a:bodyPr wrap="square">
            <a:spAutoFit/>
          </a:bodyPr>
          <a:lstStyle/>
          <a:p>
            <a:pPr>
              <a:lnSpc>
                <a:spcPct val="120000"/>
              </a:lnSpc>
            </a:pPr>
            <a:r>
              <a:rPr lang="en-US" sz="3400" b="1" dirty="0">
                <a:solidFill>
                  <a:srgbClr val="FFC000"/>
                </a:solidFill>
                <a:effectLst>
                  <a:outerShdw blurRad="38100" dist="38100" dir="2700000" algn="tl">
                    <a:srgbClr val="000000">
                      <a:alpha val="43137"/>
                    </a:srgbClr>
                  </a:outerShdw>
                </a:effectLst>
              </a:rPr>
              <a:t>. . . in your pursuit of Minimizing Self principles?</a:t>
            </a:r>
          </a:p>
        </p:txBody>
      </p:sp>
      <p:pic>
        <p:nvPicPr>
          <p:cNvPr id="3" name="Picture 4" descr="800+ Free Problem Solving &amp; Problem Photos - Pixabay">
            <a:extLst>
              <a:ext uri="{FF2B5EF4-FFF2-40B4-BE49-F238E27FC236}">
                <a16:creationId xmlns:a16="http://schemas.microsoft.com/office/drawing/2014/main" id="{C1ADAF3E-E9D4-32C8-7786-E2AE52F2E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13" y="568387"/>
            <a:ext cx="2222139" cy="166660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481660F-57FB-E5C7-E2FA-2A2F6C4219F7}"/>
              </a:ext>
            </a:extLst>
          </p:cNvPr>
          <p:cNvGrpSpPr/>
          <p:nvPr/>
        </p:nvGrpSpPr>
        <p:grpSpPr>
          <a:xfrm>
            <a:off x="8852413" y="2321634"/>
            <a:ext cx="2946039" cy="1865862"/>
            <a:chOff x="6528400" y="3105150"/>
            <a:chExt cx="5663600" cy="3911145"/>
          </a:xfrm>
        </p:grpSpPr>
        <p:pic>
          <p:nvPicPr>
            <p:cNvPr id="7" name="Picture 6">
              <a:extLst>
                <a:ext uri="{FF2B5EF4-FFF2-40B4-BE49-F238E27FC236}">
                  <a16:creationId xmlns:a16="http://schemas.microsoft.com/office/drawing/2014/main" id="{96424720-2570-8723-ACCB-38B794FFE23D}"/>
                </a:ext>
              </a:extLst>
            </p:cNvPr>
            <p:cNvPicPr>
              <a:picLocks noChangeAspect="1"/>
            </p:cNvPicPr>
            <p:nvPr/>
          </p:nvPicPr>
          <p:blipFill>
            <a:blip r:embed="rId3"/>
            <a:srcRect l="23022" t="45833" r="25416" b="8612"/>
            <a:stretch>
              <a:fillRect/>
            </a:stretch>
          </p:blipFill>
          <p:spPr>
            <a:xfrm>
              <a:off x="6528400" y="3105150"/>
              <a:ext cx="5663600" cy="3752850"/>
            </a:xfrm>
            <a:prstGeom prst="rect">
              <a:avLst/>
            </a:prstGeom>
          </p:spPr>
        </p:pic>
        <p:sp>
          <p:nvSpPr>
            <p:cNvPr id="8" name="TextBox 7">
              <a:extLst>
                <a:ext uri="{FF2B5EF4-FFF2-40B4-BE49-F238E27FC236}">
                  <a16:creationId xmlns:a16="http://schemas.microsoft.com/office/drawing/2014/main" id="{DC59763C-75AE-8755-3D4D-E9D8B6C86393}"/>
                </a:ext>
              </a:extLst>
            </p:cNvPr>
            <p:cNvSpPr txBox="1"/>
            <p:nvPr/>
          </p:nvSpPr>
          <p:spPr>
            <a:xfrm>
              <a:off x="8287534" y="6371145"/>
              <a:ext cx="2766149" cy="645150"/>
            </a:xfrm>
            <a:prstGeom prst="rect">
              <a:avLst/>
            </a:prstGeom>
            <a:noFill/>
          </p:spPr>
          <p:txBody>
            <a:bodyPr wrap="square">
              <a:spAutoFit/>
            </a:bodyPr>
            <a:lstStyle/>
            <a:p>
              <a:pPr algn="r"/>
              <a:r>
                <a:rPr lang="en-US" sz="1400" dirty="0">
                  <a:solidFill>
                    <a:schemeClr val="bg1"/>
                  </a:solidFill>
                  <a:effectLst>
                    <a:outerShdw blurRad="38100" dist="38100" dir="2700000" algn="tl">
                      <a:srgbClr val="000000">
                        <a:alpha val="43137"/>
                      </a:srgbClr>
                    </a:outerShdw>
                  </a:effectLst>
                </a:rPr>
                <a:t>slideserve.com</a:t>
              </a:r>
              <a:endParaRPr lang="en-US" sz="1400" dirty="0"/>
            </a:p>
          </p:txBody>
        </p:sp>
      </p:grpSp>
      <p:sp>
        <p:nvSpPr>
          <p:cNvPr id="9" name="TextBox 8">
            <a:extLst>
              <a:ext uri="{FF2B5EF4-FFF2-40B4-BE49-F238E27FC236}">
                <a16:creationId xmlns:a16="http://schemas.microsoft.com/office/drawing/2014/main" id="{4A0D5E75-5CC0-F5FC-605D-9C11CEC31FE8}"/>
              </a:ext>
            </a:extLst>
          </p:cNvPr>
          <p:cNvSpPr txBox="1"/>
          <p:nvPr/>
        </p:nvSpPr>
        <p:spPr>
          <a:xfrm>
            <a:off x="3027" y="2676427"/>
            <a:ext cx="8636767" cy="683970"/>
          </a:xfrm>
          <a:prstGeom prst="rect">
            <a:avLst/>
          </a:prstGeom>
          <a:noFill/>
        </p:spPr>
        <p:txBody>
          <a:bodyPr wrap="square">
            <a:spAutoFit/>
          </a:bodyPr>
          <a:lstStyle/>
          <a:p>
            <a:pPr>
              <a:lnSpc>
                <a:spcPct val="120000"/>
              </a:lnSpc>
            </a:pPr>
            <a:r>
              <a:rPr lang="en-US" sz="3400" b="1" dirty="0">
                <a:solidFill>
                  <a:srgbClr val="FFC000"/>
                </a:solidFill>
                <a:effectLst>
                  <a:outerShdw blurRad="38100" dist="38100" dir="2700000" algn="tl">
                    <a:srgbClr val="000000">
                      <a:alpha val="43137"/>
                    </a:srgbClr>
                  </a:outerShdw>
                </a:effectLst>
              </a:rPr>
              <a:t>Form a dyad/triad &amp; share with each other.</a:t>
            </a:r>
          </a:p>
        </p:txBody>
      </p:sp>
      <p:pic>
        <p:nvPicPr>
          <p:cNvPr id="10" name="Picture 9">
            <a:extLst>
              <a:ext uri="{FF2B5EF4-FFF2-40B4-BE49-F238E27FC236}">
                <a16:creationId xmlns:a16="http://schemas.microsoft.com/office/drawing/2014/main" id="{9B0254A3-1D20-9F53-F508-7CE1A9605DBC}"/>
              </a:ext>
            </a:extLst>
          </p:cNvPr>
          <p:cNvPicPr>
            <a:picLocks noChangeAspect="1"/>
          </p:cNvPicPr>
          <p:nvPr/>
        </p:nvPicPr>
        <p:blipFill>
          <a:blip r:embed="rId4"/>
          <a:stretch>
            <a:fillRect/>
          </a:stretch>
        </p:blipFill>
        <p:spPr>
          <a:xfrm>
            <a:off x="8852413" y="4198622"/>
            <a:ext cx="3333750" cy="1885652"/>
          </a:xfrm>
          <a:prstGeom prst="rect">
            <a:avLst/>
          </a:prstGeom>
        </p:spPr>
      </p:pic>
      <p:sp>
        <p:nvSpPr>
          <p:cNvPr id="11" name="TextBox 10">
            <a:extLst>
              <a:ext uri="{FF2B5EF4-FFF2-40B4-BE49-F238E27FC236}">
                <a16:creationId xmlns:a16="http://schemas.microsoft.com/office/drawing/2014/main" id="{DE4DA6E3-B694-CA64-56A9-CD9920325958}"/>
              </a:ext>
            </a:extLst>
          </p:cNvPr>
          <p:cNvSpPr txBox="1"/>
          <p:nvPr/>
        </p:nvSpPr>
        <p:spPr>
          <a:xfrm>
            <a:off x="86995" y="3927344"/>
            <a:ext cx="9467850" cy="1939698"/>
          </a:xfrm>
          <a:prstGeom prst="rect">
            <a:avLst/>
          </a:prstGeom>
          <a:noFill/>
        </p:spPr>
        <p:txBody>
          <a:bodyPr wrap="square">
            <a:spAutoFit/>
          </a:bodyPr>
          <a:lstStyle/>
          <a:p>
            <a:pPr>
              <a:lnSpc>
                <a:spcPct val="120000"/>
              </a:lnSpc>
            </a:pPr>
            <a:r>
              <a:rPr lang="en-US" sz="3400" b="1" dirty="0">
                <a:solidFill>
                  <a:srgbClr val="FFC000"/>
                </a:solidFill>
                <a:effectLst>
                  <a:outerShdw blurRad="38100" dist="38100" dir="2700000" algn="tl">
                    <a:srgbClr val="000000">
                      <a:alpha val="43137"/>
                    </a:srgbClr>
                  </a:outerShdw>
                </a:effectLst>
              </a:rPr>
              <a:t>Share either how you did or which one of the principles on the next slide you would like to improve on and why.</a:t>
            </a:r>
          </a:p>
        </p:txBody>
      </p:sp>
    </p:spTree>
    <p:extLst>
      <p:ext uri="{BB962C8B-B14F-4D97-AF65-F5344CB8AC3E}">
        <p14:creationId xmlns:p14="http://schemas.microsoft.com/office/powerpoint/2010/main" val="46863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C397-D2AC-2E65-3750-0E8F672175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96F2AA-EF65-6DD3-6D08-55F516B949BF}"/>
              </a:ext>
            </a:extLst>
          </p:cNvPr>
          <p:cNvSpPr txBox="1"/>
          <p:nvPr/>
        </p:nvSpPr>
        <p:spPr>
          <a:xfrm>
            <a:off x="3333750" y="0"/>
            <a:ext cx="5524499" cy="683970"/>
          </a:xfrm>
          <a:prstGeom prst="rect">
            <a:avLst/>
          </a:prstGeom>
          <a:noFill/>
        </p:spPr>
        <p:txBody>
          <a:bodyPr wrap="square">
            <a:spAutoFit/>
          </a:bodyPr>
          <a:lstStyle/>
          <a:p>
            <a:pPr>
              <a:lnSpc>
                <a:spcPct val="120000"/>
              </a:lnSpc>
            </a:pPr>
            <a:r>
              <a:rPr lang="en-US" sz="3400" b="1" dirty="0">
                <a:solidFill>
                  <a:srgbClr val="FFC000"/>
                </a:solidFill>
                <a:effectLst>
                  <a:outerShdw blurRad="38100" dist="38100" dir="2700000" algn="tl">
                    <a:srgbClr val="000000">
                      <a:alpha val="43137"/>
                    </a:srgbClr>
                  </a:outerShdw>
                </a:effectLst>
              </a:rPr>
              <a:t>How did you do this week?</a:t>
            </a:r>
            <a:endParaRPr lang="en-US" sz="3400" b="1"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0E133201-820D-582E-B1CE-9C4068BDAF96}"/>
              </a:ext>
            </a:extLst>
          </p:cNvPr>
          <p:cNvSpPr txBox="1"/>
          <p:nvPr/>
        </p:nvSpPr>
        <p:spPr>
          <a:xfrm>
            <a:off x="86995" y="797646"/>
            <a:ext cx="8074685" cy="683970"/>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Don’t be </a:t>
            </a:r>
            <a:r>
              <a:rPr lang="en-US" sz="3400" b="1" dirty="0">
                <a:solidFill>
                  <a:srgbClr val="FF0000"/>
                </a:solidFill>
                <a:effectLst>
                  <a:outerShdw blurRad="38100" dist="38100" dir="2700000" algn="tl">
                    <a:srgbClr val="000000">
                      <a:alpha val="43137"/>
                    </a:srgbClr>
                  </a:outerShdw>
                </a:effectLst>
              </a:rPr>
              <a:t>afraid</a:t>
            </a:r>
            <a:r>
              <a:rPr lang="en-US" sz="3400" b="1" dirty="0">
                <a:solidFill>
                  <a:schemeClr val="bg1"/>
                </a:solidFill>
                <a:effectLst>
                  <a:outerShdw blurRad="38100" dist="38100" dir="2700000" algn="tl">
                    <a:srgbClr val="000000">
                      <a:alpha val="43137"/>
                    </a:srgbClr>
                  </a:outerShdw>
                </a:effectLst>
              </a:rPr>
              <a:t> to address </a:t>
            </a:r>
            <a:r>
              <a:rPr lang="en-US" sz="3400" b="1" dirty="0">
                <a:solidFill>
                  <a:srgbClr val="FF0000"/>
                </a:solidFill>
                <a:effectLst>
                  <a:outerShdw blurRad="38100" dist="38100" dir="2700000" algn="tl">
                    <a:srgbClr val="000000">
                      <a:alpha val="43137"/>
                    </a:srgbClr>
                  </a:outerShdw>
                </a:effectLst>
              </a:rPr>
              <a:t>problems</a:t>
            </a:r>
            <a:r>
              <a:rPr lang="en-US" sz="3400" b="1" dirty="0">
                <a:solidFill>
                  <a:schemeClr val="bg1"/>
                </a:solidFill>
                <a:effectLst>
                  <a:outerShdw blurRad="38100" dist="38100" dir="2700000" algn="tl">
                    <a:srgbClr val="000000">
                      <a:alpha val="43137"/>
                    </a:srgbClr>
                  </a:outerShdw>
                </a:effectLst>
              </a:rPr>
              <a:t>. </a:t>
            </a:r>
          </a:p>
        </p:txBody>
      </p:sp>
      <p:pic>
        <p:nvPicPr>
          <p:cNvPr id="3" name="Picture 4" descr="800+ Free Problem Solving &amp; Problem Photos - Pixabay">
            <a:extLst>
              <a:ext uri="{FF2B5EF4-FFF2-40B4-BE49-F238E27FC236}">
                <a16:creationId xmlns:a16="http://schemas.microsoft.com/office/drawing/2014/main" id="{029CEE0C-2D4B-2522-BA24-E67A2488D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455" y="568387"/>
            <a:ext cx="2222139" cy="16666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6EA0D7-CAC9-D43D-C933-2034E0C3A45B}"/>
              </a:ext>
            </a:extLst>
          </p:cNvPr>
          <p:cNvSpPr txBox="1"/>
          <p:nvPr/>
        </p:nvSpPr>
        <p:spPr>
          <a:xfrm>
            <a:off x="86995" y="1889524"/>
            <a:ext cx="11277600" cy="683970"/>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Be </a:t>
            </a:r>
            <a:r>
              <a:rPr lang="en-US" sz="3400" b="1" dirty="0">
                <a:solidFill>
                  <a:srgbClr val="FF0000"/>
                </a:solidFill>
                <a:effectLst>
                  <a:outerShdw blurRad="38100" dist="38100" dir="2700000" algn="tl">
                    <a:srgbClr val="000000">
                      <a:alpha val="43137"/>
                    </a:srgbClr>
                  </a:outerShdw>
                </a:effectLst>
              </a:rPr>
              <a:t>unselfish</a:t>
            </a:r>
            <a:r>
              <a:rPr lang="en-US" sz="3400" b="1" dirty="0">
                <a:solidFill>
                  <a:schemeClr val="bg1"/>
                </a:solidFill>
                <a:effectLst>
                  <a:outerShdw blurRad="38100" dist="38100" dir="2700000" algn="tl">
                    <a:srgbClr val="000000">
                      <a:alpha val="43137"/>
                    </a:srgbClr>
                  </a:outerShdw>
                </a:effectLst>
              </a:rPr>
              <a:t> in all your dealings.</a:t>
            </a:r>
          </a:p>
        </p:txBody>
      </p:sp>
      <p:grpSp>
        <p:nvGrpSpPr>
          <p:cNvPr id="6" name="Group 5">
            <a:extLst>
              <a:ext uri="{FF2B5EF4-FFF2-40B4-BE49-F238E27FC236}">
                <a16:creationId xmlns:a16="http://schemas.microsoft.com/office/drawing/2014/main" id="{F0B44924-67AB-53BD-030B-5499B053BEF7}"/>
              </a:ext>
            </a:extLst>
          </p:cNvPr>
          <p:cNvGrpSpPr/>
          <p:nvPr/>
        </p:nvGrpSpPr>
        <p:grpSpPr>
          <a:xfrm>
            <a:off x="8647455" y="2321634"/>
            <a:ext cx="2946039" cy="1865862"/>
            <a:chOff x="6528400" y="3105150"/>
            <a:chExt cx="5663600" cy="3911145"/>
          </a:xfrm>
        </p:grpSpPr>
        <p:pic>
          <p:nvPicPr>
            <p:cNvPr id="7" name="Picture 6">
              <a:extLst>
                <a:ext uri="{FF2B5EF4-FFF2-40B4-BE49-F238E27FC236}">
                  <a16:creationId xmlns:a16="http://schemas.microsoft.com/office/drawing/2014/main" id="{57B0689F-1CBF-F55F-6B80-08FB20C11A1F}"/>
                </a:ext>
              </a:extLst>
            </p:cNvPr>
            <p:cNvPicPr>
              <a:picLocks noChangeAspect="1"/>
            </p:cNvPicPr>
            <p:nvPr/>
          </p:nvPicPr>
          <p:blipFill>
            <a:blip r:embed="rId3"/>
            <a:srcRect l="23022" t="45833" r="25416" b="8612"/>
            <a:stretch>
              <a:fillRect/>
            </a:stretch>
          </p:blipFill>
          <p:spPr>
            <a:xfrm>
              <a:off x="6528400" y="3105150"/>
              <a:ext cx="5663600" cy="3752850"/>
            </a:xfrm>
            <a:prstGeom prst="rect">
              <a:avLst/>
            </a:prstGeom>
          </p:spPr>
        </p:pic>
        <p:sp>
          <p:nvSpPr>
            <p:cNvPr id="8" name="TextBox 7">
              <a:extLst>
                <a:ext uri="{FF2B5EF4-FFF2-40B4-BE49-F238E27FC236}">
                  <a16:creationId xmlns:a16="http://schemas.microsoft.com/office/drawing/2014/main" id="{8A980041-F6AE-D16C-6E3D-29638EE7929A}"/>
                </a:ext>
              </a:extLst>
            </p:cNvPr>
            <p:cNvSpPr txBox="1"/>
            <p:nvPr/>
          </p:nvSpPr>
          <p:spPr>
            <a:xfrm>
              <a:off x="8287534" y="6371145"/>
              <a:ext cx="2766149" cy="645150"/>
            </a:xfrm>
            <a:prstGeom prst="rect">
              <a:avLst/>
            </a:prstGeom>
            <a:noFill/>
          </p:spPr>
          <p:txBody>
            <a:bodyPr wrap="square">
              <a:spAutoFit/>
            </a:bodyPr>
            <a:lstStyle/>
            <a:p>
              <a:pPr algn="r"/>
              <a:r>
                <a:rPr lang="en-US" sz="1400" dirty="0">
                  <a:solidFill>
                    <a:schemeClr val="bg1"/>
                  </a:solidFill>
                  <a:effectLst>
                    <a:outerShdw blurRad="38100" dist="38100" dir="2700000" algn="tl">
                      <a:srgbClr val="000000">
                        <a:alpha val="43137"/>
                      </a:srgbClr>
                    </a:outerShdw>
                  </a:effectLst>
                </a:rPr>
                <a:t>slideserve.com</a:t>
              </a:r>
              <a:endParaRPr lang="en-US" sz="1400" dirty="0"/>
            </a:p>
          </p:txBody>
        </p:sp>
      </p:grpSp>
      <p:sp>
        <p:nvSpPr>
          <p:cNvPr id="9" name="TextBox 8">
            <a:extLst>
              <a:ext uri="{FF2B5EF4-FFF2-40B4-BE49-F238E27FC236}">
                <a16:creationId xmlns:a16="http://schemas.microsoft.com/office/drawing/2014/main" id="{CB4E194A-D76E-2FB0-5284-146C557581C5}"/>
              </a:ext>
            </a:extLst>
          </p:cNvPr>
          <p:cNvSpPr txBox="1"/>
          <p:nvPr/>
        </p:nvSpPr>
        <p:spPr>
          <a:xfrm>
            <a:off x="86995" y="2950038"/>
            <a:ext cx="5275580" cy="683970"/>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Develop a </a:t>
            </a:r>
            <a:r>
              <a:rPr lang="en-US" sz="3400" b="1" dirty="0">
                <a:solidFill>
                  <a:srgbClr val="FF0000"/>
                </a:solidFill>
                <a:effectLst>
                  <a:outerShdw blurRad="38100" dist="38100" dir="2700000" algn="tl">
                    <a:srgbClr val="000000">
                      <a:alpha val="43137"/>
                    </a:srgbClr>
                  </a:outerShdw>
                </a:effectLst>
              </a:rPr>
              <a:t>learning</a:t>
            </a:r>
            <a:r>
              <a:rPr lang="en-US" sz="3400" b="1" dirty="0">
                <a:solidFill>
                  <a:schemeClr val="bg1"/>
                </a:solidFill>
                <a:effectLst>
                  <a:outerShdw blurRad="38100" dist="38100" dir="2700000" algn="tl">
                    <a:srgbClr val="000000">
                      <a:alpha val="43137"/>
                    </a:srgbClr>
                  </a:outerShdw>
                </a:effectLst>
              </a:rPr>
              <a:t> spirit.</a:t>
            </a:r>
          </a:p>
        </p:txBody>
      </p:sp>
      <p:pic>
        <p:nvPicPr>
          <p:cNvPr id="10" name="Picture 9">
            <a:extLst>
              <a:ext uri="{FF2B5EF4-FFF2-40B4-BE49-F238E27FC236}">
                <a16:creationId xmlns:a16="http://schemas.microsoft.com/office/drawing/2014/main" id="{C077AE99-23BF-C4FE-8B23-7DB75712FC78}"/>
              </a:ext>
            </a:extLst>
          </p:cNvPr>
          <p:cNvPicPr>
            <a:picLocks noChangeAspect="1"/>
          </p:cNvPicPr>
          <p:nvPr/>
        </p:nvPicPr>
        <p:blipFill>
          <a:blip r:embed="rId4"/>
          <a:stretch>
            <a:fillRect/>
          </a:stretch>
        </p:blipFill>
        <p:spPr>
          <a:xfrm>
            <a:off x="8647455" y="4198622"/>
            <a:ext cx="3333750" cy="1885652"/>
          </a:xfrm>
          <a:prstGeom prst="rect">
            <a:avLst/>
          </a:prstGeom>
        </p:spPr>
      </p:pic>
      <p:sp>
        <p:nvSpPr>
          <p:cNvPr id="11" name="TextBox 10">
            <a:extLst>
              <a:ext uri="{FF2B5EF4-FFF2-40B4-BE49-F238E27FC236}">
                <a16:creationId xmlns:a16="http://schemas.microsoft.com/office/drawing/2014/main" id="{BBEDA13A-9EB4-ABF8-3D80-A30DED1EDB70}"/>
              </a:ext>
            </a:extLst>
          </p:cNvPr>
          <p:cNvSpPr txBox="1"/>
          <p:nvPr/>
        </p:nvSpPr>
        <p:spPr>
          <a:xfrm>
            <a:off x="86995" y="3927344"/>
            <a:ext cx="9467850" cy="1311834"/>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Be </a:t>
            </a:r>
            <a:r>
              <a:rPr lang="en-US" sz="3400" b="1" dirty="0">
                <a:solidFill>
                  <a:srgbClr val="FF0000"/>
                </a:solidFill>
                <a:effectLst>
                  <a:outerShdw blurRad="38100" dist="38100" dir="2700000" algn="tl">
                    <a:srgbClr val="000000">
                      <a:alpha val="43137"/>
                    </a:srgbClr>
                  </a:outerShdw>
                </a:effectLst>
              </a:rPr>
              <a:t>open</a:t>
            </a:r>
            <a:r>
              <a:rPr lang="en-US" sz="3400" b="1" dirty="0">
                <a:solidFill>
                  <a:schemeClr val="bg1"/>
                </a:solidFill>
                <a:effectLst>
                  <a:outerShdw blurRad="38100" dist="38100" dir="2700000" algn="tl">
                    <a:srgbClr val="000000">
                      <a:alpha val="43137"/>
                    </a:srgbClr>
                  </a:outerShdw>
                </a:effectLst>
              </a:rPr>
              <a:t>, </a:t>
            </a:r>
            <a:r>
              <a:rPr lang="en-US" sz="3400" b="1" dirty="0">
                <a:solidFill>
                  <a:srgbClr val="FF0000"/>
                </a:solidFill>
                <a:effectLst>
                  <a:outerShdw blurRad="38100" dist="38100" dir="2700000" algn="tl">
                    <a:srgbClr val="000000">
                      <a:alpha val="43137"/>
                    </a:srgbClr>
                  </a:outerShdw>
                </a:effectLst>
              </a:rPr>
              <a:t>transparent</a:t>
            </a:r>
            <a:r>
              <a:rPr lang="en-US" sz="3400" b="1" dirty="0">
                <a:solidFill>
                  <a:schemeClr val="bg1"/>
                </a:solidFill>
                <a:effectLst>
                  <a:outerShdw blurRad="38100" dist="38100" dir="2700000" algn="tl">
                    <a:srgbClr val="000000">
                      <a:alpha val="43137"/>
                    </a:srgbClr>
                  </a:outerShdw>
                </a:effectLst>
              </a:rPr>
              <a:t> about your 							        own struggles.</a:t>
            </a:r>
          </a:p>
        </p:txBody>
      </p:sp>
      <p:pic>
        <p:nvPicPr>
          <p:cNvPr id="12" name="Picture 2" descr="10,000+ Free Utmost Transparency &amp; Transparency Images - Pixabay">
            <a:extLst>
              <a:ext uri="{FF2B5EF4-FFF2-40B4-BE49-F238E27FC236}">
                <a16:creationId xmlns:a16="http://schemas.microsoft.com/office/drawing/2014/main" id="{4AC9E7BE-2502-0191-538F-3A9BF0361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1" y="4669806"/>
            <a:ext cx="3143249" cy="209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53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3CF5-B578-B306-15F5-EE763E9205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24084C-7379-89C7-C92B-F2E0E6388E35}"/>
              </a:ext>
            </a:extLst>
          </p:cNvPr>
          <p:cNvSpPr txBox="1"/>
          <p:nvPr/>
        </p:nvSpPr>
        <p:spPr>
          <a:xfrm>
            <a:off x="0" y="137895"/>
            <a:ext cx="11982450" cy="1527085"/>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The 20 Principles from Paul’s Life and Ministry can be divided into 4 Categories of . . . </a:t>
            </a:r>
          </a:p>
        </p:txBody>
      </p:sp>
      <p:sp>
        <p:nvSpPr>
          <p:cNvPr id="3" name="TextBox 2">
            <a:extLst>
              <a:ext uri="{FF2B5EF4-FFF2-40B4-BE49-F238E27FC236}">
                <a16:creationId xmlns:a16="http://schemas.microsoft.com/office/drawing/2014/main" id="{F62956B5-D2C7-1C60-A248-EB76D5DA6AD3}"/>
              </a:ext>
            </a:extLst>
          </p:cNvPr>
          <p:cNvSpPr txBox="1"/>
          <p:nvPr/>
        </p:nvSpPr>
        <p:spPr>
          <a:xfrm>
            <a:off x="0" y="2197501"/>
            <a:ext cx="7920553"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Developing Discipleship Eyes</a:t>
            </a:r>
          </a:p>
        </p:txBody>
      </p:sp>
      <p:pic>
        <p:nvPicPr>
          <p:cNvPr id="5" name="Picture 4" descr="A person looking at the camera&#10;&#10;Description automatically generated">
            <a:extLst>
              <a:ext uri="{FF2B5EF4-FFF2-40B4-BE49-F238E27FC236}">
                <a16:creationId xmlns:a16="http://schemas.microsoft.com/office/drawing/2014/main" id="{87712F47-A64F-958E-1026-C4743B2E47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67" t="17778" r="41412" b="58889"/>
          <a:stretch/>
        </p:blipFill>
        <p:spPr>
          <a:xfrm>
            <a:off x="7802707" y="1905000"/>
            <a:ext cx="4277869" cy="1636072"/>
          </a:xfrm>
          <a:prstGeom prst="rect">
            <a:avLst/>
          </a:prstGeom>
        </p:spPr>
      </p:pic>
      <p:sp>
        <p:nvSpPr>
          <p:cNvPr id="6" name="TextBox 5">
            <a:extLst>
              <a:ext uri="{FF2B5EF4-FFF2-40B4-BE49-F238E27FC236}">
                <a16:creationId xmlns:a16="http://schemas.microsoft.com/office/drawing/2014/main" id="{D23D85CF-5FE0-A3F1-46BA-2279EDF36A0A}"/>
              </a:ext>
            </a:extLst>
          </p:cNvPr>
          <p:cNvSpPr txBox="1"/>
          <p:nvPr/>
        </p:nvSpPr>
        <p:spPr>
          <a:xfrm>
            <a:off x="769401" y="3471959"/>
            <a:ext cx="3190875" cy="769441"/>
          </a:xfrm>
          <a:prstGeom prst="rect">
            <a:avLst/>
          </a:prstGeom>
          <a:noFill/>
        </p:spPr>
        <p:txBody>
          <a:bodyPr wrap="square">
            <a:spAutoFit/>
          </a:bodyPr>
          <a:lstStyle/>
          <a:p>
            <a:pPr algn="ctr"/>
            <a:r>
              <a:rPr lang="en-US" sz="4400" b="1" dirty="0">
                <a:solidFill>
                  <a:schemeClr val="tx2">
                    <a:lumMod val="25000"/>
                    <a:lumOff val="75000"/>
                  </a:schemeClr>
                </a:solidFill>
                <a:effectLst>
                  <a:outerShdw blurRad="38100" dist="38100" dir="2700000" algn="tl">
                    <a:srgbClr val="000000">
                      <a:alpha val="43137"/>
                    </a:srgbClr>
                  </a:outerShdw>
                </a:effectLst>
              </a:rPr>
              <a:t>Mental</a:t>
            </a:r>
            <a:r>
              <a:rPr lang="en-US" sz="4400" b="1" u="sng" dirty="0">
                <a:solidFill>
                  <a:schemeClr val="tx2">
                    <a:lumMod val="25000"/>
                    <a:lumOff val="75000"/>
                  </a:schemeClr>
                </a:solidFill>
                <a:effectLst>
                  <a:outerShdw blurRad="38100" dist="38100" dir="2700000" algn="tl">
                    <a:srgbClr val="000000">
                      <a:alpha val="43137"/>
                    </a:srgbClr>
                  </a:outerShdw>
                </a:effectLst>
              </a:rPr>
              <a:t>ize</a:t>
            </a:r>
          </a:p>
        </p:txBody>
      </p:sp>
      <p:sp>
        <p:nvSpPr>
          <p:cNvPr id="8" name="TextBox 7">
            <a:extLst>
              <a:ext uri="{FF2B5EF4-FFF2-40B4-BE49-F238E27FC236}">
                <a16:creationId xmlns:a16="http://schemas.microsoft.com/office/drawing/2014/main" id="{AC423C93-8AB2-A620-7FC2-D2E39F9411EE}"/>
              </a:ext>
            </a:extLst>
          </p:cNvPr>
          <p:cNvSpPr txBox="1"/>
          <p:nvPr/>
        </p:nvSpPr>
        <p:spPr>
          <a:xfrm>
            <a:off x="3095625" y="4106221"/>
            <a:ext cx="3190875"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Mobil</a:t>
            </a:r>
            <a:r>
              <a:rPr lang="en-US" sz="4400" b="1" u="sng" dirty="0">
                <a:solidFill>
                  <a:schemeClr val="accent3">
                    <a:lumMod val="20000"/>
                    <a:lumOff val="80000"/>
                  </a:schemeClr>
                </a:solidFill>
                <a:effectLst>
                  <a:outerShdw blurRad="38100" dist="38100" dir="2700000" algn="tl">
                    <a:srgbClr val="000000">
                      <a:alpha val="43137"/>
                    </a:srgbClr>
                  </a:outerShdw>
                </a:effectLst>
              </a:rPr>
              <a:t>ize</a:t>
            </a:r>
          </a:p>
        </p:txBody>
      </p:sp>
      <p:sp>
        <p:nvSpPr>
          <p:cNvPr id="9" name="TextBox 8">
            <a:extLst>
              <a:ext uri="{FF2B5EF4-FFF2-40B4-BE49-F238E27FC236}">
                <a16:creationId xmlns:a16="http://schemas.microsoft.com/office/drawing/2014/main" id="{A295C94C-6B72-F632-4D7D-3CF2F97A3ECE}"/>
              </a:ext>
            </a:extLst>
          </p:cNvPr>
          <p:cNvSpPr txBox="1"/>
          <p:nvPr/>
        </p:nvSpPr>
        <p:spPr>
          <a:xfrm>
            <a:off x="5421849" y="4740483"/>
            <a:ext cx="3190875" cy="769441"/>
          </a:xfrm>
          <a:prstGeom prst="rect">
            <a:avLst/>
          </a:prstGeom>
          <a:noFill/>
        </p:spPr>
        <p:txBody>
          <a:bodyPr wrap="square">
            <a:spAutoFit/>
          </a:bodyPr>
          <a:lstStyle/>
          <a:p>
            <a:pPr algn="ctr"/>
            <a:r>
              <a:rPr lang="en-US" sz="4400" b="1" dirty="0">
                <a:solidFill>
                  <a:srgbClr val="FF0000"/>
                </a:solidFill>
                <a:effectLst>
                  <a:outerShdw blurRad="38100" dist="38100" dir="2700000" algn="tl">
                    <a:srgbClr val="000000">
                      <a:alpha val="43137"/>
                    </a:srgbClr>
                  </a:outerShdw>
                </a:effectLst>
              </a:rPr>
              <a:t>Minim</a:t>
            </a:r>
            <a:r>
              <a:rPr lang="en-US" sz="4400" b="1" u="sng" dirty="0">
                <a:solidFill>
                  <a:srgbClr val="FF0000"/>
                </a:solidFill>
                <a:effectLst>
                  <a:outerShdw blurRad="38100" dist="38100" dir="2700000" algn="tl">
                    <a:srgbClr val="000000">
                      <a:alpha val="43137"/>
                    </a:srgbClr>
                  </a:outerShdw>
                </a:effectLst>
              </a:rPr>
              <a:t>ize</a:t>
            </a:r>
          </a:p>
        </p:txBody>
      </p:sp>
      <p:sp>
        <p:nvSpPr>
          <p:cNvPr id="10" name="TextBox 9">
            <a:extLst>
              <a:ext uri="{FF2B5EF4-FFF2-40B4-BE49-F238E27FC236}">
                <a16:creationId xmlns:a16="http://schemas.microsoft.com/office/drawing/2014/main" id="{D629BFAF-B8DF-FE2A-568D-9A10B80AD69D}"/>
              </a:ext>
            </a:extLst>
          </p:cNvPr>
          <p:cNvSpPr txBox="1"/>
          <p:nvPr/>
        </p:nvSpPr>
        <p:spPr>
          <a:xfrm>
            <a:off x="7920553" y="5374745"/>
            <a:ext cx="3190875" cy="769441"/>
          </a:xfrm>
          <a:prstGeom prst="rect">
            <a:avLst/>
          </a:prstGeom>
          <a:noFill/>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rPr>
              <a:t>Maxim</a:t>
            </a:r>
            <a:r>
              <a:rPr lang="en-US" sz="4400" b="1" u="sng" dirty="0">
                <a:solidFill>
                  <a:srgbClr val="FFFF00"/>
                </a:solidFill>
                <a:effectLst>
                  <a:outerShdw blurRad="38100" dist="38100" dir="2700000" algn="tl">
                    <a:srgbClr val="000000">
                      <a:alpha val="43137"/>
                    </a:srgbClr>
                  </a:outerShdw>
                </a:effectLst>
              </a:rPr>
              <a:t>ize</a:t>
            </a:r>
          </a:p>
        </p:txBody>
      </p:sp>
    </p:spTree>
    <p:extLst>
      <p:ext uri="{BB962C8B-B14F-4D97-AF65-F5344CB8AC3E}">
        <p14:creationId xmlns:p14="http://schemas.microsoft.com/office/powerpoint/2010/main" val="29969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20AD-26BD-C020-093B-ED8D2CD5CF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AEF2922-6A7E-4006-4F3E-2BDA0BB75D69}"/>
              </a:ext>
            </a:extLst>
          </p:cNvPr>
          <p:cNvSpPr txBox="1"/>
          <p:nvPr/>
        </p:nvSpPr>
        <p:spPr>
          <a:xfrm>
            <a:off x="285750" y="287987"/>
            <a:ext cx="6774269" cy="3377976"/>
          </a:xfrm>
          <a:prstGeom prst="rect">
            <a:avLst/>
          </a:prstGeom>
          <a:noFill/>
        </p:spPr>
        <p:txBody>
          <a:bodyPr wrap="square">
            <a:spAutoFit/>
          </a:bodyPr>
          <a:lstStyle/>
          <a:p>
            <a:pPr>
              <a:lnSpc>
                <a:spcPct val="120000"/>
              </a:lnSpc>
            </a:pPr>
            <a:r>
              <a:rPr lang="en-US" sz="3600" dirty="0">
                <a:solidFill>
                  <a:schemeClr val="bg1"/>
                </a:solidFill>
                <a:effectLst>
                  <a:outerShdw blurRad="38100" dist="38100" dir="2700000" algn="tl">
                    <a:srgbClr val="000000">
                      <a:alpha val="43137"/>
                    </a:srgbClr>
                  </a:outerShdw>
                </a:effectLst>
              </a:rPr>
              <a:t>We are not only helping our disciples learn and do these things, but we must be sure that we are consistently growing in these areas as well. </a:t>
            </a:r>
          </a:p>
        </p:txBody>
      </p:sp>
      <p:pic>
        <p:nvPicPr>
          <p:cNvPr id="2" name="Picture 1">
            <a:extLst>
              <a:ext uri="{FF2B5EF4-FFF2-40B4-BE49-F238E27FC236}">
                <a16:creationId xmlns:a16="http://schemas.microsoft.com/office/drawing/2014/main" id="{10B67174-AB20-EF78-ED61-37326932E320}"/>
              </a:ext>
            </a:extLst>
          </p:cNvPr>
          <p:cNvPicPr>
            <a:picLocks noChangeAspect="1"/>
          </p:cNvPicPr>
          <p:nvPr/>
        </p:nvPicPr>
        <p:blipFill>
          <a:blip r:embed="rId2"/>
          <a:srcRect l="2745"/>
          <a:stretch>
            <a:fillRect/>
          </a:stretch>
        </p:blipFill>
        <p:spPr>
          <a:xfrm>
            <a:off x="7200900" y="0"/>
            <a:ext cx="4991100" cy="6892953"/>
          </a:xfrm>
          <a:prstGeom prst="rect">
            <a:avLst/>
          </a:prstGeom>
        </p:spPr>
      </p:pic>
    </p:spTree>
    <p:extLst>
      <p:ext uri="{BB962C8B-B14F-4D97-AF65-F5344CB8AC3E}">
        <p14:creationId xmlns:p14="http://schemas.microsoft.com/office/powerpoint/2010/main" val="314634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439D4-6AEB-4611-BCF9-1C543BEF2C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2A0D33-3BFA-4735-A7BD-5931290CBD3D}"/>
              </a:ext>
            </a:extLst>
          </p:cNvPr>
          <p:cNvSpPr txBox="1"/>
          <p:nvPr/>
        </p:nvSpPr>
        <p:spPr>
          <a:xfrm>
            <a:off x="285750" y="287987"/>
            <a:ext cx="6774269" cy="3377976"/>
          </a:xfrm>
          <a:prstGeom prst="rect">
            <a:avLst/>
          </a:prstGeom>
          <a:noFill/>
        </p:spPr>
        <p:txBody>
          <a:bodyPr wrap="square">
            <a:spAutoFit/>
          </a:bodyPr>
          <a:lstStyle/>
          <a:p>
            <a:pPr>
              <a:lnSpc>
                <a:spcPct val="120000"/>
              </a:lnSpc>
            </a:pPr>
            <a:r>
              <a:rPr lang="en-US" sz="3600" dirty="0">
                <a:solidFill>
                  <a:schemeClr val="bg1"/>
                </a:solidFill>
                <a:effectLst>
                  <a:outerShdw blurRad="38100" dist="38100" dir="2700000" algn="tl">
                    <a:srgbClr val="000000">
                      <a:alpha val="43137"/>
                    </a:srgbClr>
                  </a:outerShdw>
                </a:effectLst>
              </a:rPr>
              <a:t>Admitting our weaknesses emphasizes the first principle under </a:t>
            </a:r>
            <a:r>
              <a:rPr lang="en-US" sz="3600" b="1" dirty="0">
                <a:solidFill>
                  <a:schemeClr val="bg1"/>
                </a:solidFill>
                <a:effectLst>
                  <a:outerShdw blurRad="38100" dist="38100" dir="2700000" algn="tl">
                    <a:srgbClr val="000000">
                      <a:alpha val="43137"/>
                    </a:srgbClr>
                  </a:outerShdw>
                </a:effectLst>
              </a:rPr>
              <a:t>Maximizing Service</a:t>
            </a:r>
            <a:r>
              <a:rPr lang="en-US" sz="3600" dirty="0">
                <a:solidFill>
                  <a:schemeClr val="bg1"/>
                </a:solidFill>
                <a:effectLst>
                  <a:outerShdw blurRad="38100" dist="38100" dir="2700000" algn="tl">
                    <a:srgbClr val="000000">
                      <a:alpha val="43137"/>
                    </a:srgbClr>
                  </a:outerShdw>
                </a:effectLst>
              </a:rPr>
              <a:t>—the category of principles we are looking at today. </a:t>
            </a:r>
          </a:p>
        </p:txBody>
      </p:sp>
      <p:pic>
        <p:nvPicPr>
          <p:cNvPr id="2" name="Picture 1">
            <a:extLst>
              <a:ext uri="{FF2B5EF4-FFF2-40B4-BE49-F238E27FC236}">
                <a16:creationId xmlns:a16="http://schemas.microsoft.com/office/drawing/2014/main" id="{E123A58E-0A58-4508-2FB2-AA5F6D0D45FE}"/>
              </a:ext>
            </a:extLst>
          </p:cNvPr>
          <p:cNvPicPr>
            <a:picLocks noChangeAspect="1"/>
          </p:cNvPicPr>
          <p:nvPr/>
        </p:nvPicPr>
        <p:blipFill>
          <a:blip r:embed="rId2"/>
          <a:srcRect l="3024"/>
          <a:stretch>
            <a:fillRect/>
          </a:stretch>
        </p:blipFill>
        <p:spPr>
          <a:xfrm>
            <a:off x="7215188" y="0"/>
            <a:ext cx="4976812" cy="6892953"/>
          </a:xfrm>
          <a:prstGeom prst="rect">
            <a:avLst/>
          </a:prstGeom>
        </p:spPr>
      </p:pic>
    </p:spTree>
    <p:extLst>
      <p:ext uri="{BB962C8B-B14F-4D97-AF65-F5344CB8AC3E}">
        <p14:creationId xmlns:p14="http://schemas.microsoft.com/office/powerpoint/2010/main" val="160308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108A3-5C67-2868-C047-16EC3C0F1B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9824500-DCE2-BDA9-AB9C-3AC73349A157}"/>
              </a:ext>
            </a:extLst>
          </p:cNvPr>
          <p:cNvSpPr txBox="1"/>
          <p:nvPr/>
        </p:nvSpPr>
        <p:spPr>
          <a:xfrm>
            <a:off x="185734" y="769441"/>
            <a:ext cx="7129466" cy="6096862"/>
          </a:xfrm>
          <a:prstGeom prst="rect">
            <a:avLst/>
          </a:prstGeom>
          <a:noFill/>
        </p:spPr>
        <p:txBody>
          <a:bodyPr wrap="square">
            <a:spAutoFit/>
          </a:bodyPr>
          <a:lstStyle/>
          <a:p>
            <a:pPr>
              <a:lnSpc>
                <a:spcPct val="120000"/>
              </a:lnSpc>
            </a:pPr>
            <a:r>
              <a:rPr lang="en-US" sz="3200" dirty="0">
                <a:solidFill>
                  <a:schemeClr val="bg1"/>
                </a:solidFill>
                <a:effectLst>
                  <a:outerShdw blurRad="38100" dist="38100" dir="2700000" algn="tl">
                    <a:srgbClr val="000000">
                      <a:alpha val="43137"/>
                    </a:srgbClr>
                  </a:outerShdw>
                </a:effectLst>
              </a:rPr>
              <a:t>1. </a:t>
            </a:r>
            <a:r>
              <a:rPr lang="en-US" sz="3200" b="1" dirty="0">
                <a:solidFill>
                  <a:schemeClr val="bg1"/>
                </a:solidFill>
                <a:effectLst>
                  <a:outerShdw blurRad="38100" dist="38100" dir="2700000" algn="tl">
                    <a:srgbClr val="000000">
                      <a:alpha val="43137"/>
                    </a:srgbClr>
                  </a:outerShdw>
                </a:effectLst>
              </a:rPr>
              <a:t>Depend</a:t>
            </a:r>
            <a:r>
              <a:rPr lang="en-US" sz="3200" dirty="0">
                <a:solidFill>
                  <a:schemeClr val="bg1"/>
                </a:solidFill>
                <a:effectLst>
                  <a:outerShdw blurRad="38100" dist="38100" dir="2700000" algn="tl">
                    <a:srgbClr val="000000">
                      <a:alpha val="43137"/>
                    </a:srgbClr>
                  </a:outerShdw>
                </a:effectLst>
              </a:rPr>
              <a:t> upon God.</a:t>
            </a:r>
          </a:p>
          <a:p>
            <a:pPr>
              <a:lnSpc>
                <a:spcPct val="120000"/>
              </a:lnSpc>
            </a:pPr>
            <a:endParaRPr lang="en-US" sz="600" dirty="0">
              <a:solidFill>
                <a:schemeClr val="bg1"/>
              </a:solidFill>
              <a:effectLst>
                <a:outerShdw blurRad="38100" dist="38100" dir="2700000" algn="tl">
                  <a:srgbClr val="000000">
                    <a:alpha val="43137"/>
                  </a:srgbClr>
                </a:outerShdw>
              </a:effectLst>
            </a:endParaRPr>
          </a:p>
          <a:p>
            <a:pPr>
              <a:lnSpc>
                <a:spcPct val="120000"/>
              </a:lnSpc>
            </a:pPr>
            <a:r>
              <a:rPr lang="en-US" sz="3200" dirty="0">
                <a:solidFill>
                  <a:schemeClr val="bg1"/>
                </a:solidFill>
                <a:effectLst>
                  <a:outerShdw blurRad="38100" dist="38100" dir="2700000" algn="tl">
                    <a:srgbClr val="000000">
                      <a:alpha val="43137"/>
                    </a:srgbClr>
                  </a:outerShdw>
                </a:effectLst>
              </a:rPr>
              <a:t>2. </a:t>
            </a:r>
            <a:r>
              <a:rPr lang="en-US" sz="3200" b="1" dirty="0">
                <a:solidFill>
                  <a:schemeClr val="bg1"/>
                </a:solidFill>
                <a:effectLst>
                  <a:outerShdw blurRad="38100" dist="38100" dir="2700000" algn="tl">
                    <a:srgbClr val="000000">
                      <a:alpha val="43137"/>
                    </a:srgbClr>
                  </a:outerShdw>
                </a:effectLst>
              </a:rPr>
              <a:t>Set goals</a:t>
            </a:r>
            <a:r>
              <a:rPr lang="en-US" sz="3200" dirty="0">
                <a:solidFill>
                  <a:schemeClr val="bg1"/>
                </a:solidFill>
                <a:effectLst>
                  <a:outerShdw blurRad="38100" dist="38100" dir="2700000" algn="tl">
                    <a:srgbClr val="000000">
                      <a:alpha val="43137"/>
                    </a:srgbClr>
                  </a:outerShdw>
                </a:effectLst>
              </a:rPr>
              <a:t> and </a:t>
            </a:r>
            <a:r>
              <a:rPr lang="en-US" sz="3200" b="1" dirty="0">
                <a:solidFill>
                  <a:schemeClr val="bg1"/>
                </a:solidFill>
                <a:effectLst>
                  <a:outerShdw blurRad="38100" dist="38100" dir="2700000" algn="tl">
                    <a:srgbClr val="000000">
                      <a:alpha val="43137"/>
                    </a:srgbClr>
                  </a:outerShdw>
                </a:effectLst>
              </a:rPr>
              <a:t>plan</a:t>
            </a:r>
            <a:r>
              <a:rPr lang="en-US" sz="3200" dirty="0">
                <a:solidFill>
                  <a:schemeClr val="bg1"/>
                </a:solidFill>
                <a:effectLst>
                  <a:outerShdw blurRad="38100" dist="38100" dir="2700000" algn="tl">
                    <a:srgbClr val="000000">
                      <a:alpha val="43137"/>
                    </a:srgbClr>
                  </a:outerShdw>
                </a:effectLst>
              </a:rPr>
              <a:t> your work.</a:t>
            </a:r>
          </a:p>
          <a:p>
            <a:pPr>
              <a:lnSpc>
                <a:spcPct val="120000"/>
              </a:lnSpc>
            </a:pPr>
            <a:endParaRPr lang="en-US" sz="600" dirty="0">
              <a:solidFill>
                <a:schemeClr val="bg1"/>
              </a:solidFill>
              <a:effectLst>
                <a:outerShdw blurRad="38100" dist="38100" dir="2700000" algn="tl">
                  <a:srgbClr val="000000">
                    <a:alpha val="43137"/>
                  </a:srgbClr>
                </a:outerShdw>
              </a:effectLst>
            </a:endParaRPr>
          </a:p>
          <a:p>
            <a:pPr>
              <a:lnSpc>
                <a:spcPct val="120000"/>
              </a:lnSpc>
            </a:pPr>
            <a:r>
              <a:rPr lang="en-US" sz="3200" dirty="0">
                <a:solidFill>
                  <a:schemeClr val="bg1"/>
                </a:solidFill>
                <a:effectLst>
                  <a:outerShdw blurRad="38100" dist="38100" dir="2700000" algn="tl">
                    <a:srgbClr val="000000">
                      <a:alpha val="43137"/>
                    </a:srgbClr>
                  </a:outerShdw>
                </a:effectLst>
              </a:rPr>
              <a:t>3. Be </a:t>
            </a:r>
            <a:r>
              <a:rPr lang="en-US" sz="3200" b="1" dirty="0">
                <a:solidFill>
                  <a:schemeClr val="bg1"/>
                </a:solidFill>
                <a:effectLst>
                  <a:outerShdw blurRad="38100" dist="38100" dir="2700000" algn="tl">
                    <a:srgbClr val="000000">
                      <a:alpha val="43137"/>
                    </a:srgbClr>
                  </a:outerShdw>
                </a:effectLst>
              </a:rPr>
              <a:t>assertive</a:t>
            </a:r>
            <a:r>
              <a:rPr lang="en-US" sz="3200" dirty="0">
                <a:solidFill>
                  <a:schemeClr val="bg1"/>
                </a:solidFill>
                <a:effectLst>
                  <a:outerShdw blurRad="38100" dist="38100" dir="2700000" algn="tl">
                    <a:srgbClr val="000000">
                      <a:alpha val="43137"/>
                    </a:srgbClr>
                  </a:outerShdw>
                </a:effectLst>
              </a:rPr>
              <a:t>.</a:t>
            </a:r>
          </a:p>
          <a:p>
            <a:pPr>
              <a:lnSpc>
                <a:spcPct val="120000"/>
              </a:lnSpc>
            </a:pPr>
            <a:endParaRPr lang="en-US" sz="600" dirty="0">
              <a:solidFill>
                <a:schemeClr val="bg1"/>
              </a:solidFill>
              <a:effectLst>
                <a:outerShdw blurRad="38100" dist="38100" dir="2700000" algn="tl">
                  <a:srgbClr val="000000">
                    <a:alpha val="43137"/>
                  </a:srgbClr>
                </a:outerShdw>
              </a:effectLst>
            </a:endParaRPr>
          </a:p>
          <a:p>
            <a:pPr>
              <a:lnSpc>
                <a:spcPct val="120000"/>
              </a:lnSpc>
            </a:pPr>
            <a:r>
              <a:rPr lang="en-US" sz="3200" dirty="0">
                <a:solidFill>
                  <a:schemeClr val="bg1"/>
                </a:solidFill>
                <a:effectLst>
                  <a:outerShdw blurRad="38100" dist="38100" dir="2700000" algn="tl">
                    <a:srgbClr val="000000">
                      <a:alpha val="43137"/>
                    </a:srgbClr>
                  </a:outerShdw>
                </a:effectLst>
              </a:rPr>
              <a:t>4. Know your </a:t>
            </a:r>
            <a:r>
              <a:rPr lang="en-US" sz="3200" b="1" dirty="0">
                <a:solidFill>
                  <a:schemeClr val="bg1"/>
                </a:solidFill>
                <a:effectLst>
                  <a:outerShdw blurRad="38100" dist="38100" dir="2700000" algn="tl">
                    <a:srgbClr val="000000">
                      <a:alpha val="43137"/>
                    </a:srgbClr>
                  </a:outerShdw>
                </a:effectLst>
              </a:rPr>
              <a:t>culture</a:t>
            </a:r>
            <a:r>
              <a:rPr lang="en-US" sz="3200" dirty="0">
                <a:solidFill>
                  <a:schemeClr val="bg1"/>
                </a:solidFill>
                <a:effectLst>
                  <a:outerShdw blurRad="38100" dist="38100" dir="2700000" algn="tl">
                    <a:srgbClr val="000000">
                      <a:alpha val="43137"/>
                    </a:srgbClr>
                  </a:outerShdw>
                </a:effectLst>
              </a:rPr>
              <a:t>/use it for ministry.</a:t>
            </a:r>
          </a:p>
          <a:p>
            <a:pPr>
              <a:lnSpc>
                <a:spcPct val="120000"/>
              </a:lnSpc>
            </a:pPr>
            <a:endParaRPr lang="en-US" sz="600" dirty="0">
              <a:solidFill>
                <a:schemeClr val="bg1"/>
              </a:solidFill>
              <a:effectLst>
                <a:outerShdw blurRad="38100" dist="38100" dir="2700000" algn="tl">
                  <a:srgbClr val="000000">
                    <a:alpha val="43137"/>
                  </a:srgbClr>
                </a:outerShdw>
              </a:effectLst>
            </a:endParaRPr>
          </a:p>
          <a:p>
            <a:pPr>
              <a:lnSpc>
                <a:spcPct val="120000"/>
              </a:lnSpc>
            </a:pPr>
            <a:r>
              <a:rPr lang="en-US" sz="3200" dirty="0">
                <a:solidFill>
                  <a:schemeClr val="bg1"/>
                </a:solidFill>
                <a:effectLst>
                  <a:outerShdw blurRad="38100" dist="38100" dir="2700000" algn="tl">
                    <a:srgbClr val="000000">
                      <a:alpha val="43137"/>
                    </a:srgbClr>
                  </a:outerShdw>
                </a:effectLst>
              </a:rPr>
              <a:t>5. Learn to be </a:t>
            </a:r>
            <a:r>
              <a:rPr lang="en-US" sz="3200" b="1" dirty="0">
                <a:solidFill>
                  <a:schemeClr val="bg1"/>
                </a:solidFill>
                <a:effectLst>
                  <a:outerShdw blurRad="38100" dist="38100" dir="2700000" algn="tl">
                    <a:srgbClr val="000000">
                      <a:alpha val="43137"/>
                    </a:srgbClr>
                  </a:outerShdw>
                </a:effectLst>
              </a:rPr>
              <a:t>orderly</a:t>
            </a:r>
            <a:r>
              <a:rPr lang="en-US" sz="3200" dirty="0">
                <a:solidFill>
                  <a:schemeClr val="bg1"/>
                </a:solidFill>
                <a:effectLst>
                  <a:outerShdw blurRad="38100" dist="38100" dir="2700000" algn="tl">
                    <a:srgbClr val="000000">
                      <a:alpha val="43137"/>
                    </a:srgbClr>
                  </a:outerShdw>
                </a:effectLst>
              </a:rPr>
              <a:t> and </a:t>
            </a:r>
            <a:r>
              <a:rPr lang="en-US" sz="3200" b="1" dirty="0">
                <a:solidFill>
                  <a:schemeClr val="bg1"/>
                </a:solidFill>
                <a:effectLst>
                  <a:outerShdw blurRad="38100" dist="38100" dir="2700000" algn="tl">
                    <a:srgbClr val="000000">
                      <a:alpha val="43137"/>
                    </a:srgbClr>
                  </a:outerShdw>
                </a:effectLst>
              </a:rPr>
              <a:t>methodical</a:t>
            </a:r>
            <a:r>
              <a:rPr lang="en-US" sz="3200" dirty="0">
                <a:solidFill>
                  <a:schemeClr val="bg1"/>
                </a:solidFill>
                <a:effectLst>
                  <a:outerShdw blurRad="38100" dist="38100" dir="2700000" algn="tl">
                    <a:srgbClr val="000000">
                      <a:alpha val="43137"/>
                    </a:srgbClr>
                  </a:outerShdw>
                </a:effectLst>
              </a:rPr>
              <a:t>  </a:t>
            </a:r>
          </a:p>
          <a:p>
            <a:pPr>
              <a:lnSpc>
                <a:spcPct val="120000"/>
              </a:lnSpc>
            </a:pPr>
            <a:r>
              <a:rPr lang="en-US" sz="3200" dirty="0">
                <a:solidFill>
                  <a:schemeClr val="bg1"/>
                </a:solidFill>
                <a:effectLst>
                  <a:outerShdw blurRad="38100" dist="38100" dir="2700000" algn="tl">
                    <a:srgbClr val="000000">
                      <a:alpha val="43137"/>
                    </a:srgbClr>
                  </a:outerShdw>
                </a:effectLst>
              </a:rPr>
              <a:t>     in your reporting and teaching.</a:t>
            </a:r>
          </a:p>
          <a:p>
            <a:pPr>
              <a:lnSpc>
                <a:spcPct val="120000"/>
              </a:lnSpc>
            </a:pPr>
            <a:r>
              <a:rPr lang="en-US" sz="900" dirty="0">
                <a:solidFill>
                  <a:schemeClr val="bg1"/>
                </a:solidFill>
                <a:effectLst>
                  <a:outerShdw blurRad="38100" dist="38100" dir="2700000" algn="tl">
                    <a:srgbClr val="000000">
                      <a:alpha val="43137"/>
                    </a:srgbClr>
                  </a:outerShdw>
                </a:effectLst>
              </a:rPr>
              <a:t> </a:t>
            </a:r>
            <a:endParaRPr lang="en-US" sz="600" dirty="0">
              <a:solidFill>
                <a:schemeClr val="bg1"/>
              </a:solidFill>
              <a:effectLst>
                <a:outerShdw blurRad="38100" dist="38100" dir="2700000" algn="tl">
                  <a:srgbClr val="000000">
                    <a:alpha val="43137"/>
                  </a:srgbClr>
                </a:outerShdw>
              </a:effectLst>
            </a:endParaRPr>
          </a:p>
          <a:p>
            <a:pPr>
              <a:lnSpc>
                <a:spcPct val="120000"/>
              </a:lnSpc>
            </a:pPr>
            <a:r>
              <a:rPr lang="en-US" sz="3200" dirty="0">
                <a:solidFill>
                  <a:schemeClr val="bg1"/>
                </a:solidFill>
                <a:effectLst>
                  <a:outerShdw blurRad="38100" dist="38100" dir="2700000" algn="tl">
                    <a:srgbClr val="000000">
                      <a:alpha val="43137"/>
                    </a:srgbClr>
                  </a:outerShdw>
                </a:effectLst>
              </a:rPr>
              <a:t>6. </a:t>
            </a:r>
            <a:r>
              <a:rPr lang="en-US" sz="3200" b="1" dirty="0">
                <a:solidFill>
                  <a:schemeClr val="bg1"/>
                </a:solidFill>
                <a:effectLst>
                  <a:outerShdw blurRad="38100" dist="38100" dir="2700000" algn="tl">
                    <a:srgbClr val="000000">
                      <a:alpha val="43137"/>
                    </a:srgbClr>
                  </a:outerShdw>
                </a:effectLst>
              </a:rPr>
              <a:t>Be determined</a:t>
            </a:r>
            <a:r>
              <a:rPr lang="en-US" sz="3200" dirty="0">
                <a:solidFill>
                  <a:schemeClr val="bg1"/>
                </a:solidFill>
                <a:effectLst>
                  <a:outerShdw blurRad="38100" dist="38100" dir="2700000" algn="tl">
                    <a:srgbClr val="000000">
                      <a:alpha val="43137"/>
                    </a:srgbClr>
                  </a:outerShdw>
                </a:effectLst>
              </a:rPr>
              <a:t>, seeing through the </a:t>
            </a:r>
          </a:p>
          <a:p>
            <a:pPr>
              <a:lnSpc>
                <a:spcPct val="120000"/>
              </a:lnSpc>
            </a:pPr>
            <a:r>
              <a:rPr lang="en-US" sz="3200" dirty="0">
                <a:solidFill>
                  <a:schemeClr val="bg1"/>
                </a:solidFill>
                <a:effectLst>
                  <a:outerShdw blurRad="38100" dist="38100" dir="2700000" algn="tl">
                    <a:srgbClr val="000000">
                      <a:alpha val="43137"/>
                    </a:srgbClr>
                  </a:outerShdw>
                </a:effectLst>
              </a:rPr>
              <a:t>     problems to the prize.</a:t>
            </a:r>
          </a:p>
          <a:p>
            <a:pPr>
              <a:lnSpc>
                <a:spcPct val="120000"/>
              </a:lnSpc>
            </a:pPr>
            <a:endParaRPr lang="en-US" sz="600" dirty="0">
              <a:solidFill>
                <a:schemeClr val="bg1"/>
              </a:solidFill>
              <a:effectLst>
                <a:outerShdw blurRad="38100" dist="38100" dir="2700000" algn="tl">
                  <a:srgbClr val="000000">
                    <a:alpha val="43137"/>
                  </a:srgbClr>
                </a:outerShdw>
              </a:effectLst>
            </a:endParaRPr>
          </a:p>
          <a:p>
            <a:pPr>
              <a:lnSpc>
                <a:spcPct val="120000"/>
              </a:lnSpc>
            </a:pPr>
            <a:r>
              <a:rPr lang="en-US" sz="3200" dirty="0">
                <a:solidFill>
                  <a:schemeClr val="bg1"/>
                </a:solidFill>
                <a:effectLst>
                  <a:outerShdw blurRad="38100" dist="38100" dir="2700000" algn="tl">
                    <a:srgbClr val="000000">
                      <a:alpha val="43137"/>
                    </a:srgbClr>
                  </a:outerShdw>
                </a:effectLst>
              </a:rPr>
              <a:t>7. </a:t>
            </a:r>
            <a:r>
              <a:rPr lang="en-US" sz="3200" b="1" dirty="0">
                <a:solidFill>
                  <a:schemeClr val="bg1"/>
                </a:solidFill>
                <a:effectLst>
                  <a:outerShdw blurRad="38100" dist="38100" dir="2700000" algn="tl">
                    <a:srgbClr val="000000">
                      <a:alpha val="43137"/>
                    </a:srgbClr>
                  </a:outerShdw>
                </a:effectLst>
              </a:rPr>
              <a:t>Seek out fruit</a:t>
            </a:r>
            <a:r>
              <a:rPr lang="en-US" sz="3200" dirty="0">
                <a:solidFill>
                  <a:schemeClr val="bg1"/>
                </a:solidFill>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3F7D8121-19E0-DFEE-51DD-D6E9370A7864}"/>
              </a:ext>
            </a:extLst>
          </p:cNvPr>
          <p:cNvPicPr>
            <a:picLocks noChangeAspect="1"/>
          </p:cNvPicPr>
          <p:nvPr/>
        </p:nvPicPr>
        <p:blipFill>
          <a:blip r:embed="rId2"/>
          <a:srcRect l="2745"/>
          <a:stretch>
            <a:fillRect/>
          </a:stretch>
        </p:blipFill>
        <p:spPr>
          <a:xfrm>
            <a:off x="7200900" y="0"/>
            <a:ext cx="4991100" cy="6892953"/>
          </a:xfrm>
          <a:prstGeom prst="rect">
            <a:avLst/>
          </a:prstGeom>
        </p:spPr>
      </p:pic>
      <p:sp>
        <p:nvSpPr>
          <p:cNvPr id="3" name="TextBox 2">
            <a:extLst>
              <a:ext uri="{FF2B5EF4-FFF2-40B4-BE49-F238E27FC236}">
                <a16:creationId xmlns:a16="http://schemas.microsoft.com/office/drawing/2014/main" id="{DB5BAD95-27B1-8D04-CD5D-1A691B8C821C}"/>
              </a:ext>
            </a:extLst>
          </p:cNvPr>
          <p:cNvSpPr txBox="1"/>
          <p:nvPr/>
        </p:nvSpPr>
        <p:spPr>
          <a:xfrm>
            <a:off x="353421" y="0"/>
            <a:ext cx="6190254" cy="769441"/>
          </a:xfrm>
          <a:prstGeom prst="rect">
            <a:avLst/>
          </a:prstGeom>
          <a:noFill/>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rPr>
              <a:t>Maxim</a:t>
            </a:r>
            <a:r>
              <a:rPr lang="en-US" sz="4400" b="1" u="sng" dirty="0">
                <a:solidFill>
                  <a:srgbClr val="FFFF00"/>
                </a:solidFill>
                <a:effectLst>
                  <a:outerShdw blurRad="38100" dist="38100" dir="2700000" algn="tl">
                    <a:srgbClr val="000000">
                      <a:alpha val="43137"/>
                    </a:srgbClr>
                  </a:outerShdw>
                </a:effectLst>
              </a:rPr>
              <a:t>ize </a:t>
            </a:r>
            <a:r>
              <a:rPr lang="en-US" sz="4400" b="1" dirty="0">
                <a:solidFill>
                  <a:srgbClr val="FFFF00"/>
                </a:solidFill>
                <a:effectLst>
                  <a:outerShdw blurRad="38100" dist="38100" dir="2700000" algn="tl">
                    <a:srgbClr val="000000">
                      <a:alpha val="43137"/>
                    </a:srgbClr>
                  </a:outerShdw>
                </a:effectLst>
              </a:rPr>
              <a:t>Service</a:t>
            </a:r>
          </a:p>
        </p:txBody>
      </p:sp>
    </p:spTree>
    <p:extLst>
      <p:ext uri="{BB962C8B-B14F-4D97-AF65-F5344CB8AC3E}">
        <p14:creationId xmlns:p14="http://schemas.microsoft.com/office/powerpoint/2010/main" val="37805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fade">
                                      <p:cBhvr>
                                        <p:cTn id="30" dur="500"/>
                                        <p:tgtEl>
                                          <p:spTgt spid="4">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Effect transition="in" filter="fade">
                                      <p:cBhvr>
                                        <p:cTn id="35" dur="500"/>
                                        <p:tgtEl>
                                          <p:spTgt spid="4">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fade">
                                      <p:cBhvr>
                                        <p:cTn id="38" dur="500"/>
                                        <p:tgtEl>
                                          <p:spTgt spid="4">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animEffect transition="in" filter="fade">
                                      <p:cBhvr>
                                        <p:cTn id="43"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C179-749E-6C3C-6D25-F4D197FC208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DB031A5-D05E-EB4C-EBAF-C5D43C8546E5}"/>
              </a:ext>
            </a:extLst>
          </p:cNvPr>
          <p:cNvSpPr txBox="1"/>
          <p:nvPr/>
        </p:nvSpPr>
        <p:spPr>
          <a:xfrm>
            <a:off x="0" y="1064533"/>
            <a:ext cx="8752114" cy="1938992"/>
          </a:xfrm>
          <a:prstGeom prst="rect">
            <a:avLst/>
          </a:prstGeom>
          <a:noFill/>
        </p:spPr>
        <p:txBody>
          <a:bodyPr wrap="square">
            <a:spAutoFit/>
          </a:bodyPr>
          <a:lstStyle/>
          <a:p>
            <a:r>
              <a:rPr lang="en-US" sz="2400" dirty="0">
                <a:solidFill>
                  <a:schemeClr val="bg1"/>
                </a:solidFill>
                <a:effectLst>
                  <a:outerShdw blurRad="38100" dist="38100" dir="2700000" algn="tl">
                    <a:srgbClr val="000000">
                      <a:alpha val="43137"/>
                    </a:srgbClr>
                  </a:outerShdw>
                </a:effectLst>
              </a:rPr>
              <a:t>Paul gives us 7 principles that can help us Maximize our Service </a:t>
            </a:r>
          </a:p>
          <a:p>
            <a:r>
              <a:rPr lang="en-US" sz="2400" dirty="0">
                <a:solidFill>
                  <a:schemeClr val="bg1"/>
                </a:solidFill>
                <a:effectLst>
                  <a:outerShdw blurRad="38100" dist="38100" dir="2700000" algn="tl">
                    <a:srgbClr val="000000">
                      <a:alpha val="43137"/>
                    </a:srgbClr>
                  </a:outerShdw>
                </a:effectLst>
              </a:rPr>
              <a:t>to God and that of our trainees. </a:t>
            </a:r>
          </a:p>
          <a:p>
            <a:endParaRPr lang="en-US" sz="24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The </a:t>
            </a:r>
            <a:r>
              <a:rPr lang="en-US" sz="2400" dirty="0">
                <a:solidFill>
                  <a:schemeClr val="tx2">
                    <a:lumMod val="25000"/>
                    <a:lumOff val="75000"/>
                  </a:schemeClr>
                </a:solidFill>
                <a:effectLst>
                  <a:outerShdw blurRad="38100" dist="38100" dir="2700000" algn="tl">
                    <a:srgbClr val="000000">
                      <a:alpha val="43137"/>
                    </a:srgbClr>
                  </a:outerShdw>
                </a:effectLst>
              </a:rPr>
              <a:t>first thing </a:t>
            </a:r>
            <a:r>
              <a:rPr lang="en-US" sz="2400" dirty="0">
                <a:solidFill>
                  <a:schemeClr val="bg1"/>
                </a:solidFill>
                <a:effectLst>
                  <a:outerShdw blurRad="38100" dist="38100" dir="2700000" algn="tl">
                    <a:srgbClr val="000000">
                      <a:alpha val="43137"/>
                    </a:srgbClr>
                  </a:outerShdw>
                </a:effectLst>
              </a:rPr>
              <a:t>we see is that Paul had a </a:t>
            </a:r>
            <a:r>
              <a:rPr lang="en-US" sz="2400" dirty="0">
                <a:solidFill>
                  <a:schemeClr val="tx2">
                    <a:lumMod val="25000"/>
                    <a:lumOff val="75000"/>
                  </a:schemeClr>
                </a:solidFill>
                <a:effectLst>
                  <a:outerShdw blurRad="38100" dist="38100" dir="2700000" algn="tl">
                    <a:srgbClr val="000000">
                      <a:alpha val="43137"/>
                    </a:srgbClr>
                  </a:outerShdw>
                </a:effectLst>
              </a:rPr>
              <a:t>humble trust in God that He would do the work</a:t>
            </a:r>
            <a:r>
              <a:rPr lang="en-US" sz="2400" dirty="0">
                <a:solidFill>
                  <a:schemeClr val="bg1"/>
                </a:solidFill>
                <a:effectLst>
                  <a:outerShdw blurRad="38100" dist="38100" dir="2700000" algn="tl">
                    <a:srgbClr val="000000">
                      <a:alpha val="43137"/>
                    </a:srgbClr>
                  </a:outerShdw>
                </a:effectLst>
              </a:rPr>
              <a:t>. </a:t>
            </a:r>
            <a:endParaRPr lang="en-US" sz="2400" dirty="0"/>
          </a:p>
        </p:txBody>
      </p:sp>
      <p:sp>
        <p:nvSpPr>
          <p:cNvPr id="4" name="TextBox 3">
            <a:extLst>
              <a:ext uri="{FF2B5EF4-FFF2-40B4-BE49-F238E27FC236}">
                <a16:creationId xmlns:a16="http://schemas.microsoft.com/office/drawing/2014/main" id="{5A42EE63-A1D2-EE50-B119-5578D0ADA216}"/>
              </a:ext>
            </a:extLst>
          </p:cNvPr>
          <p:cNvSpPr txBox="1"/>
          <p:nvPr/>
        </p:nvSpPr>
        <p:spPr>
          <a:xfrm>
            <a:off x="4017985" y="80886"/>
            <a:ext cx="4156030" cy="830997"/>
          </a:xfrm>
          <a:prstGeom prst="rect">
            <a:avLst/>
          </a:prstGeom>
          <a:noFill/>
        </p:spPr>
        <p:txBody>
          <a:bodyPr wrap="square">
            <a:spAutoFit/>
          </a:bodyPr>
          <a:lstStyle/>
          <a:p>
            <a:pPr marL="0" marR="76200">
              <a:spcAft>
                <a:spcPts val="500"/>
              </a:spcAft>
              <a:buNone/>
            </a:pPr>
            <a:r>
              <a:rPr lang="en-US" sz="4800" b="1" dirty="0">
                <a:solidFill>
                  <a:schemeClr val="bg1"/>
                </a:solidFill>
                <a:effectLst/>
                <a:latin typeface="Castellar" panose="020A0402060406010301" pitchFamily="18" charset="0"/>
                <a:ea typeface="Aptos" panose="020B0004020202020204" pitchFamily="34" charset="0"/>
                <a:cs typeface="Times New Roman" panose="02020603050405020304" pitchFamily="18" charset="0"/>
              </a:rPr>
              <a:t>1 </a:t>
            </a:r>
            <a:r>
              <a:rPr lang="en-US" sz="2800" b="1"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Depend </a:t>
            </a:r>
            <a:r>
              <a:rPr lang="en-US" sz="28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upon God.</a:t>
            </a:r>
          </a:p>
        </p:txBody>
      </p:sp>
      <p:pic>
        <p:nvPicPr>
          <p:cNvPr id="6" name="Picture 5">
            <a:extLst>
              <a:ext uri="{FF2B5EF4-FFF2-40B4-BE49-F238E27FC236}">
                <a16:creationId xmlns:a16="http://schemas.microsoft.com/office/drawing/2014/main" id="{D81EEE5B-6B4B-840E-5AEF-2352FAB72F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79408" y="122739"/>
            <a:ext cx="3070942" cy="1989215"/>
          </a:xfrm>
          <a:prstGeom prst="rect">
            <a:avLst/>
          </a:prstGeom>
          <a:noFill/>
          <a:ln>
            <a:noFill/>
          </a:ln>
        </p:spPr>
      </p:pic>
    </p:spTree>
    <p:extLst>
      <p:ext uri="{BB962C8B-B14F-4D97-AF65-F5344CB8AC3E}">
        <p14:creationId xmlns:p14="http://schemas.microsoft.com/office/powerpoint/2010/main" val="805967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1edd4f5a0e56c648145b6d2d03483e38">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eb34acfc7ee8049915d562a528cdc72c"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2C86AE-5E8E-48C5-B771-E7BB7D374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6AB42D-F068-4927-B2AE-3D0971E23A7D}">
  <ds:schemaRefs>
    <ds:schemaRef ds:uri="http://schemas.microsoft.com/sharepoint/v3/contenttype/forms"/>
  </ds:schemaRefs>
</ds:datastoreItem>
</file>

<file path=customXml/itemProps3.xml><?xml version="1.0" encoding="utf-8"?>
<ds:datastoreItem xmlns:ds="http://schemas.openxmlformats.org/officeDocument/2006/customXml" ds:itemID="{B28F1F91-B786-4C2F-967B-3E3DAD2D7A8D}">
  <ds:schemaRefs>
    <ds:schemaRef ds:uri="http://schemas.microsoft.com/office/2006/metadata/properties"/>
    <ds:schemaRef ds:uri="http://schemas.microsoft.com/office/infopath/2007/PartnerControls"/>
    <ds:schemaRef ds:uri="b1a6dcaa-c685-4162-bf8d-9106957bcf2f"/>
  </ds:schemaRefs>
</ds:datastoreItem>
</file>

<file path=docProps/app.xml><?xml version="1.0" encoding="utf-8"?>
<Properties xmlns="http://schemas.openxmlformats.org/officeDocument/2006/extended-properties" xmlns:vt="http://schemas.openxmlformats.org/officeDocument/2006/docPropsVTypes">
  <TotalTime>7220</TotalTime>
  <Words>1168</Words>
  <Application>Microsoft Office PowerPoint</Application>
  <PresentationFormat>Widescreen</PresentationFormat>
  <Paragraphs>129</Paragraphs>
  <Slides>19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Castellar</vt:lpstr>
      <vt:lpstr>Montserrat</vt:lpstr>
      <vt:lpstr>Office Theme</vt:lpstr>
      <vt:lpstr>PowerPoint Presentation</vt:lpstr>
      <vt:lpstr>So that at the name of Jesus every knee should bow, in heaven and on earth and under the earth, and every tongue confess that Jesus Christ is Lord, to the glory of God the Father.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76</cp:revision>
  <dcterms:created xsi:type="dcterms:W3CDTF">2024-05-20T15:02:04Z</dcterms:created>
  <dcterms:modified xsi:type="dcterms:W3CDTF">2026-01-30T17:30:01Z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