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882" r:id="rId5"/>
    <p:sldId id="886" r:id="rId6"/>
    <p:sldId id="903" r:id="rId7"/>
    <p:sldId id="937" r:id="rId8"/>
    <p:sldId id="967" r:id="rId9"/>
    <p:sldId id="939" r:id="rId10"/>
    <p:sldId id="968" r:id="rId11"/>
    <p:sldId id="952" r:id="rId12"/>
    <p:sldId id="825" r:id="rId13"/>
    <p:sldId id="826" r:id="rId14"/>
    <p:sldId id="970" r:id="rId15"/>
    <p:sldId id="971" r:id="rId16"/>
    <p:sldId id="972" r:id="rId17"/>
    <p:sldId id="973" r:id="rId18"/>
    <p:sldId id="827" r:id="rId19"/>
    <p:sldId id="9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178"/>
    <a:srgbClr val="A6CAEC"/>
    <a:srgbClr val="2C3940"/>
    <a:srgbClr val="CCD2D8"/>
    <a:srgbClr val="FFC000"/>
    <a:srgbClr val="DB7F00"/>
    <a:srgbClr val="15DBCA"/>
    <a:srgbClr val="4C6F98"/>
    <a:srgbClr val="4F729D"/>
    <a:srgbClr val="607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1B9244-0A27-4576-9378-6C89EC9E1E11}" v="3" dt="2026-01-30T19:58:09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8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 Brown" userId="0d553e0b-7de6-44b1-a5c2-115d1ad30799" providerId="ADAL" clId="{3BC13318-69C7-46ED-BB35-6B1842D1FADF}"/>
    <pc:docChg chg="custSel modSld">
      <pc:chgData name="Jean Brown" userId="0d553e0b-7de6-44b1-a5c2-115d1ad30799" providerId="ADAL" clId="{3BC13318-69C7-46ED-BB35-6B1842D1FADF}" dt="2026-01-30T19:58:09.949" v="70"/>
      <pc:docMkLst>
        <pc:docMk/>
      </pc:docMkLst>
      <pc:sldChg chg="addSp delSp modSp mod">
        <pc:chgData name="Jean Brown" userId="0d553e0b-7de6-44b1-a5c2-115d1ad30799" providerId="ADAL" clId="{3BC13318-69C7-46ED-BB35-6B1842D1FADF}" dt="2026-01-30T19:26:56.813" v="69" actId="14100"/>
        <pc:sldMkLst>
          <pc:docMk/>
          <pc:sldMk cId="211163625" sldId="882"/>
        </pc:sldMkLst>
        <pc:picChg chg="add del mod">
          <ac:chgData name="Jean Brown" userId="0d553e0b-7de6-44b1-a5c2-115d1ad30799" providerId="ADAL" clId="{3BC13318-69C7-46ED-BB35-6B1842D1FADF}" dt="2026-01-30T19:24:59.029" v="9" actId="478"/>
          <ac:picMkLst>
            <pc:docMk/>
            <pc:sldMk cId="211163625" sldId="882"/>
            <ac:picMk id="2" creationId="{CA0A9F7D-6035-3606-109A-A9A75C8408D4}"/>
          </ac:picMkLst>
        </pc:picChg>
        <pc:picChg chg="del">
          <ac:chgData name="Jean Brown" userId="0d553e0b-7de6-44b1-a5c2-115d1ad30799" providerId="ADAL" clId="{3BC13318-69C7-46ED-BB35-6B1842D1FADF}" dt="2026-01-30T19:24:31.360" v="0" actId="478"/>
          <ac:picMkLst>
            <pc:docMk/>
            <pc:sldMk cId="211163625" sldId="882"/>
            <ac:picMk id="4" creationId="{6ECFB1A4-F304-A784-6162-BD5E53B9804F}"/>
          </ac:picMkLst>
        </pc:picChg>
        <pc:picChg chg="add mod">
          <ac:chgData name="Jean Brown" userId="0d553e0b-7de6-44b1-a5c2-115d1ad30799" providerId="ADAL" clId="{3BC13318-69C7-46ED-BB35-6B1842D1FADF}" dt="2026-01-30T19:26:56.813" v="69" actId="14100"/>
          <ac:picMkLst>
            <pc:docMk/>
            <pc:sldMk cId="211163625" sldId="882"/>
            <ac:picMk id="5" creationId="{7F651178-F363-E247-E088-B3ABE94B7256}"/>
          </ac:picMkLst>
        </pc:picChg>
      </pc:sldChg>
      <pc:sldChg chg="modTransition">
        <pc:chgData name="Jean Brown" userId="0d553e0b-7de6-44b1-a5c2-115d1ad30799" providerId="ADAL" clId="{3BC13318-69C7-46ED-BB35-6B1842D1FADF}" dt="2026-01-30T19:58:09.949" v="70"/>
        <pc:sldMkLst>
          <pc:docMk/>
          <pc:sldMk cId="3780538086" sldId="9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903-8318-4B3B-A3AF-5CF83F63DFE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1E73-4BC7-4B5B-8BB7-F9CFBDBE5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21E73-4BC7-4B5B-8BB7-F9CFBDBE5A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75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2266FB-07CD-4BB3-A57F-658FA95853C1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9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A998B-1CB2-4DAE-83CF-33D3F0AD9B21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4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01D93-9493-6284-5987-94CF6D20B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9F44DF84-D506-83F6-9467-E2B5DD78F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A998B-1CB2-4DAE-83CF-33D3F0AD9B21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76F60B22-1E4C-006E-F3E0-B9EBA6A93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D35A8EDD-DCF7-78C5-AC66-B3F9724D1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9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AECC8-268D-CF93-00C4-2CD60B9B9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77A9256D-0B47-3109-7F14-6605E4297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A998B-1CB2-4DAE-83CF-33D3F0AD9B21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25AB3D9B-6056-32F2-985F-496EDB1A8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A2428F81-EBBC-A54F-3C45-FC81CF6B2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36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17E64-8C3C-A0A9-EDDE-D72E843EC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D3A88F8E-F030-17A1-F6CF-2D706A303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A998B-1CB2-4DAE-83CF-33D3F0AD9B21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F25A4902-2BC6-C0F4-3288-D6F728FCD3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EA895608-9156-C0CF-F588-F108F180B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3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B498D-73AE-1228-B70B-07BFC77F4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8B496319-FDF0-B733-2345-17A38F363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A998B-1CB2-4DAE-83CF-33D3F0AD9B21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B41D5A85-8CD3-2B77-C1BA-7D57E98F0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CD90E482-229D-752E-4C23-0B5B9D63B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3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B38CB3-E49D-45AA-BF40-48EEA0F40108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57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DCDCA-D770-94EC-80B7-F6DA3CC84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>
            <a:extLst>
              <a:ext uri="{FF2B5EF4-FFF2-40B4-BE49-F238E27FC236}">
                <a16:creationId xmlns:a16="http://schemas.microsoft.com/office/drawing/2014/main" id="{0F3BA0CC-07A5-E999-A290-E43E70BFCE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B38CB3-E49D-45AA-BF40-48EEA0F40108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2755" name="Rectangle 2">
            <a:extLst>
              <a:ext uri="{FF2B5EF4-FFF2-40B4-BE49-F238E27FC236}">
                <a16:creationId xmlns:a16="http://schemas.microsoft.com/office/drawing/2014/main" id="{5D4076EA-1626-3FEA-CB19-239A43D2D6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6" name="Rectangle 3">
            <a:extLst>
              <a:ext uri="{FF2B5EF4-FFF2-40B4-BE49-F238E27FC236}">
                <a16:creationId xmlns:a16="http://schemas.microsoft.com/office/drawing/2014/main" id="{6B8FEF0D-13EC-0CF7-4583-C209154E8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5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3035-7C99-CD24-A93C-236ED134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DB539-6498-3E32-0A04-3FD79773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12F8-42E1-29F8-48C2-578D43B7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D49B-882C-0866-B803-2E5D9A05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AA91-820B-25F2-8DBF-2D640A8A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64D5-BBE2-868A-F6F8-55F597E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7043-E120-820A-DACE-DC1D58144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6AF51-722C-0E14-6106-EF1758C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127E-E168-7830-2127-0B2FFDE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AA2-D000-95BF-24D1-3E998C60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B47C6-4C58-E99F-CA6B-E2A8BF4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D8AC-08CB-0156-8C75-9398027A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88-1690-810E-2984-97F7DCEB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6BE1-B7E4-0FF5-35C0-8B1D574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2D68-11F3-6185-A5BC-66AD1A2E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9003-DDF1-97A5-28A8-140984C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1CD1-E694-B416-3035-A446E12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634-1DD1-0B39-91D8-113EE579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D5F-71B9-6009-9168-9E726A8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5FD2-37FB-A339-DEB0-4B3EBC5F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E00F-4ABA-AA40-998D-9F9BD88B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450F0-16B2-24CD-ACA5-9E1660A08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F7E9-53BF-88A0-3A9C-A8639017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26F7-1EAC-6B2D-D873-61C788CF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C22-ECAE-09FB-396F-C68CCC4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468-A64A-ADCC-E7F9-78CF9E1F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502F-FCB5-61F8-B4B6-5E700F85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F0B6-3310-D96C-7187-C42BA3B7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46508-E86E-EF2C-645B-EBB21A5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2BAF-D91E-EC50-0B06-3856F5CE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34F01-4CE5-4513-3FFA-5900F218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C645-17F7-FDC3-B559-2E4C95FD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5A8E-82CE-D86C-F521-2AA0966D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2CCC-803E-FC15-9724-794CAD4D8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066C-287F-7D47-9EF4-DA205E845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ADE-60DE-E25F-9032-45BFA853E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9EB3-60FC-9EA3-248B-87A96E4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98FA-5D40-1953-B207-45411C0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5B27C-1CD6-14E0-E5DB-A366B42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393-08C1-C8BF-F823-61FCE8EE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BDD3-E1AE-29E4-A8FA-E9FB459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44B4-BE48-0D09-04EB-A83CE27E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614CA-B0B4-10AF-FA6A-F48BB25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DFFD-FF1C-3690-997B-1FE584D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520B0-ED71-9BC4-1AF8-F22634B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F4A5-824F-C014-B345-1550013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377B-4C77-EE8A-F7AA-AD76ECF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A9EA-5A6B-32FA-B358-DE08DCAB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01F93-2840-C3A7-A6DB-E9825AD6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F429-D4BA-E5F8-7D94-AD423608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84A8-53A2-9EC7-52AB-67CBA89C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CAC06-B66C-7B20-F609-E96A340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127-75FA-3ED8-96CE-A5DE96CA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B1D7-DCDF-99F8-7383-5E2608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DD75-E86A-9BBC-5171-C7FA1274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CA19-FD1A-B551-6ED6-A3C98F92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511AC-3260-72EE-32C6-824A83D2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014AC-95FE-47D8-3FE2-B55EFC4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5B5D9-711C-83E4-A9E9-FE29113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6B23-FBC3-A403-B77D-48EB04F9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380F1-F5B0-6415-4E1B-6A6005AAB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6ED20-115B-4611-8BA2-EA22601962C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023A-B009-FF61-8A13-2D870AEB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73C-70E9-A2B0-0CB9-0F50541E3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-Unfathomable Grace (accompaniment)">
            <a:hlinkClick r:id="" action="ppaction://media"/>
            <a:extLst>
              <a:ext uri="{FF2B5EF4-FFF2-40B4-BE49-F238E27FC236}">
                <a16:creationId xmlns:a16="http://schemas.microsoft.com/office/drawing/2014/main" id="{DC4276B8-9C3E-CA21-CFDD-077C51899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" y="279400"/>
            <a:ext cx="609600" cy="609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0B409B-DE28-A776-4EEE-B518189FCA3F}"/>
              </a:ext>
            </a:extLst>
          </p:cNvPr>
          <p:cNvCxnSpPr>
            <a:cxnSpLocks/>
          </p:cNvCxnSpPr>
          <p:nvPr/>
        </p:nvCxnSpPr>
        <p:spPr>
          <a:xfrm>
            <a:off x="-9625" y="6770452"/>
            <a:ext cx="3014082" cy="0"/>
          </a:xfrm>
          <a:prstGeom prst="line">
            <a:avLst/>
          </a:prstGeom>
          <a:ln w="200025">
            <a:solidFill>
              <a:srgbClr val="3473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F651178-F363-E247-E088-B3ABE94B7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22" y="0"/>
            <a:ext cx="10061990" cy="68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4"/>
          <p:cNvSpPr>
            <a:spLocks noChangeArrowheads="1"/>
          </p:cNvSpPr>
          <p:nvPr/>
        </p:nvSpPr>
        <p:spPr bwMode="auto">
          <a:xfrm>
            <a:off x="5867400" y="3276600"/>
            <a:ext cx="762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title"/>
          </p:nvPr>
        </p:nvSpPr>
        <p:spPr>
          <a:xfrm>
            <a:off x="2309813" y="36076"/>
            <a:ext cx="7391400" cy="762000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</a:rPr>
              <a:t>Leader Development Process</a:t>
            </a:r>
          </a:p>
        </p:txBody>
      </p:sp>
      <p:sp>
        <p:nvSpPr>
          <p:cNvPr id="158725" name="Rectangle 9" descr="blue1"/>
          <p:cNvSpPr>
            <a:spLocks noChangeArrowheads="1"/>
          </p:cNvSpPr>
          <p:nvPr/>
        </p:nvSpPr>
        <p:spPr bwMode="auto">
          <a:xfrm>
            <a:off x="1676400" y="838200"/>
            <a:ext cx="2057400" cy="5105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6" name="Rectangle 10" descr="blue 3"/>
          <p:cNvSpPr>
            <a:spLocks noChangeArrowheads="1"/>
          </p:cNvSpPr>
          <p:nvPr/>
        </p:nvSpPr>
        <p:spPr bwMode="auto">
          <a:xfrm>
            <a:off x="5943600" y="838200"/>
            <a:ext cx="2057400" cy="5105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7" name="Rectangle 11" descr="blue 4"/>
          <p:cNvSpPr>
            <a:spLocks noChangeArrowheads="1"/>
          </p:cNvSpPr>
          <p:nvPr/>
        </p:nvSpPr>
        <p:spPr bwMode="auto">
          <a:xfrm>
            <a:off x="8077200" y="838200"/>
            <a:ext cx="2057400" cy="51054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8" name="Rectangle 12" descr="blue2"/>
          <p:cNvSpPr>
            <a:spLocks noChangeArrowheads="1"/>
          </p:cNvSpPr>
          <p:nvPr/>
        </p:nvSpPr>
        <p:spPr bwMode="auto">
          <a:xfrm>
            <a:off x="3810000" y="838200"/>
            <a:ext cx="2057400" cy="51054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323976" y="2819401"/>
            <a:ext cx="9420225" cy="4030663"/>
            <a:chOff x="-126" y="1776"/>
            <a:chExt cx="5934" cy="2539"/>
          </a:xfrm>
        </p:grpSpPr>
        <p:sp>
          <p:nvSpPr>
            <p:cNvPr id="158744" name="AutoShape 15"/>
            <p:cNvSpPr>
              <a:spLocks noChangeArrowheads="1"/>
            </p:cNvSpPr>
            <p:nvPr/>
          </p:nvSpPr>
          <p:spPr bwMode="auto">
            <a:xfrm>
              <a:off x="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00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4" name="Text Box 16"/>
            <p:cNvSpPr txBox="1">
              <a:spLocks noChangeArrowheads="1"/>
            </p:cNvSpPr>
            <p:nvPr/>
          </p:nvSpPr>
          <p:spPr bwMode="auto">
            <a:xfrm>
              <a:off x="38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dirty="0">
                  <a:solidFill>
                    <a:srgbClr val="FFFFFF"/>
                  </a:solidFill>
                  <a:latin typeface="Optima" pitchFamily="34" charset="0"/>
                </a:rPr>
                <a:t>Demonstration by Disciple-Maker</a:t>
              </a:r>
              <a:endParaRPr lang="en-US" sz="2400" dirty="0">
                <a:solidFill>
                  <a:srgbClr val="FFFFFF"/>
                </a:solidFill>
                <a:latin typeface="Optima" pitchFamily="34" charset="0"/>
              </a:endParaRPr>
            </a:p>
          </p:txBody>
        </p:sp>
        <p:sp>
          <p:nvSpPr>
            <p:cNvPr id="158743" name="AutoShape 14"/>
            <p:cNvSpPr>
              <a:spLocks noChangeArrowheads="1"/>
            </p:cNvSpPr>
            <p:nvPr/>
          </p:nvSpPr>
          <p:spPr bwMode="auto">
            <a:xfrm rot="1792287">
              <a:off x="-126" y="177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rgbClr val="0099C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Rectangle 25">
            <a:extLst>
              <a:ext uri="{FF2B5EF4-FFF2-40B4-BE49-F238E27FC236}">
                <a16:creationId xmlns:a16="http://schemas.microsoft.com/office/drawing/2014/main" id="{ED780EEE-68FE-F495-5C3E-611FB3233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377" y="328832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295401" y="2438401"/>
            <a:ext cx="9420225" cy="4411663"/>
            <a:chOff x="-144" y="1536"/>
            <a:chExt cx="5934" cy="2779"/>
          </a:xfrm>
        </p:grpSpPr>
        <p:sp>
          <p:nvSpPr>
            <p:cNvPr id="158740" name="AutoShape 19"/>
            <p:cNvSpPr>
              <a:spLocks noChangeArrowheads="1"/>
            </p:cNvSpPr>
            <p:nvPr/>
          </p:nvSpPr>
          <p:spPr bwMode="auto">
            <a:xfrm>
              <a:off x="192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8" name="Text Box 20"/>
            <p:cNvSpPr txBox="1">
              <a:spLocks noChangeArrowheads="1"/>
            </p:cNvSpPr>
            <p:nvPr/>
          </p:nvSpPr>
          <p:spPr bwMode="auto">
            <a:xfrm>
              <a:off x="230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b="1" dirty="0">
                  <a:solidFill>
                    <a:srgbClr val="CCFFFF">
                      <a:lumMod val="5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ptima" pitchFamily="34" charset="0"/>
                </a:rPr>
                <a:t>Responsibility of Disciple</a:t>
              </a:r>
              <a:endParaRPr lang="en-US" sz="2400" b="1" dirty="0">
                <a:solidFill>
                  <a:srgbClr val="CC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endParaRPr>
            </a:p>
          </p:txBody>
        </p:sp>
        <p:sp>
          <p:nvSpPr>
            <p:cNvPr id="158742" name="AutoShape 18"/>
            <p:cNvSpPr>
              <a:spLocks noChangeArrowheads="1"/>
            </p:cNvSpPr>
            <p:nvPr/>
          </p:nvSpPr>
          <p:spPr bwMode="auto">
            <a:xfrm rot="19807713" flipV="1">
              <a:off x="-144" y="153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chemeClr val="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6070" name="Text Box 22"/>
          <p:cNvSpPr txBox="1">
            <a:spLocks noChangeArrowheads="1"/>
          </p:cNvSpPr>
          <p:nvPr/>
        </p:nvSpPr>
        <p:spPr bwMode="auto">
          <a:xfrm>
            <a:off x="7696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Discipler </a:t>
            </a:r>
            <a:r>
              <a:rPr lang="pt-P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 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tima" pitchFamily="34" charset="0"/>
              </a:rPr>
              <a:t>Disciple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Optima" pitchFamily="34" charset="0"/>
            </a:endParaRPr>
          </a:p>
        </p:txBody>
      </p:sp>
      <p:sp>
        <p:nvSpPr>
          <p:cNvPr id="158736" name="Right Arrow 21"/>
          <p:cNvSpPr>
            <a:spLocks noChangeArrowheads="1"/>
          </p:cNvSpPr>
          <p:nvPr/>
        </p:nvSpPr>
        <p:spPr bwMode="auto">
          <a:xfrm>
            <a:off x="10134600" y="3124200"/>
            <a:ext cx="533400" cy="4572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7" name="Rectangle 22"/>
          <p:cNvSpPr>
            <a:spLocks noChangeArrowheads="1"/>
          </p:cNvSpPr>
          <p:nvPr/>
        </p:nvSpPr>
        <p:spPr bwMode="auto">
          <a:xfrm>
            <a:off x="1524000" y="3276600"/>
            <a:ext cx="1524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8" name="Rectangle 23"/>
          <p:cNvSpPr>
            <a:spLocks noChangeArrowheads="1"/>
          </p:cNvSpPr>
          <p:nvPr/>
        </p:nvSpPr>
        <p:spPr bwMode="auto">
          <a:xfrm>
            <a:off x="37338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9" name="Rectangle 25"/>
          <p:cNvSpPr>
            <a:spLocks noChangeArrowheads="1"/>
          </p:cNvSpPr>
          <p:nvPr/>
        </p:nvSpPr>
        <p:spPr bwMode="auto">
          <a:xfrm>
            <a:off x="80010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42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279A351-D3EA-F70A-1EEF-9DA16964E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4">
            <a:extLst>
              <a:ext uri="{FF2B5EF4-FFF2-40B4-BE49-F238E27FC236}">
                <a16:creationId xmlns:a16="http://schemas.microsoft.com/office/drawing/2014/main" id="{92088D91-6CC2-EF2E-833A-3C13D6A9C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762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26051" name="Rectangle 3">
            <a:extLst>
              <a:ext uri="{FF2B5EF4-FFF2-40B4-BE49-F238E27FC236}">
                <a16:creationId xmlns:a16="http://schemas.microsoft.com/office/drawing/2014/main" id="{ACF85A46-4C7D-0BF2-78D3-1D0E9B144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9813" y="36076"/>
            <a:ext cx="7391400" cy="762000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</a:rPr>
              <a:t>Leader Development Process</a:t>
            </a:r>
          </a:p>
        </p:txBody>
      </p:sp>
      <p:sp>
        <p:nvSpPr>
          <p:cNvPr id="158725" name="Rectangle 9" descr="blue1">
            <a:extLst>
              <a:ext uri="{FF2B5EF4-FFF2-40B4-BE49-F238E27FC236}">
                <a16:creationId xmlns:a16="http://schemas.microsoft.com/office/drawing/2014/main" id="{361E7C4A-FBED-9254-B234-7A7A62C19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38200"/>
            <a:ext cx="2057400" cy="5105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6" name="Rectangle 10" descr="blue 3">
            <a:extLst>
              <a:ext uri="{FF2B5EF4-FFF2-40B4-BE49-F238E27FC236}">
                <a16:creationId xmlns:a16="http://schemas.microsoft.com/office/drawing/2014/main" id="{EC1A2B8A-38EA-78B5-562A-FD362F0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838200"/>
            <a:ext cx="2057400" cy="5105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7" name="Rectangle 11" descr="blue 4">
            <a:extLst>
              <a:ext uri="{FF2B5EF4-FFF2-40B4-BE49-F238E27FC236}">
                <a16:creationId xmlns:a16="http://schemas.microsoft.com/office/drawing/2014/main" id="{D842B80B-2865-77E7-E486-047A95B86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838200"/>
            <a:ext cx="2057400" cy="51054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8" name="Rectangle 12" descr="blue2">
            <a:extLst>
              <a:ext uri="{FF2B5EF4-FFF2-40B4-BE49-F238E27FC236}">
                <a16:creationId xmlns:a16="http://schemas.microsoft.com/office/drawing/2014/main" id="{F15AD97F-4292-02BD-0E39-FD25DEF7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838200"/>
            <a:ext cx="2057400" cy="51054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E42330CD-B464-29EE-AB1E-FF28499C500A}"/>
              </a:ext>
            </a:extLst>
          </p:cNvPr>
          <p:cNvGrpSpPr>
            <a:grpSpLocks/>
          </p:cNvGrpSpPr>
          <p:nvPr/>
        </p:nvGrpSpPr>
        <p:grpSpPr bwMode="auto">
          <a:xfrm>
            <a:off x="1323976" y="2819401"/>
            <a:ext cx="9420225" cy="4030663"/>
            <a:chOff x="-126" y="1776"/>
            <a:chExt cx="5934" cy="2539"/>
          </a:xfrm>
        </p:grpSpPr>
        <p:sp>
          <p:nvSpPr>
            <p:cNvPr id="158744" name="AutoShape 15">
              <a:extLst>
                <a:ext uri="{FF2B5EF4-FFF2-40B4-BE49-F238E27FC236}">
                  <a16:creationId xmlns:a16="http://schemas.microsoft.com/office/drawing/2014/main" id="{A1393821-21FE-D6F1-A315-6686DDEE7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00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4" name="Text Box 16">
              <a:extLst>
                <a:ext uri="{FF2B5EF4-FFF2-40B4-BE49-F238E27FC236}">
                  <a16:creationId xmlns:a16="http://schemas.microsoft.com/office/drawing/2014/main" id="{C87BE115-979E-EF5A-38CB-2E4557406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dirty="0">
                  <a:solidFill>
                    <a:srgbClr val="FFFFFF"/>
                  </a:solidFill>
                  <a:latin typeface="Optima" pitchFamily="34" charset="0"/>
                </a:rPr>
                <a:t>Demonstration by Disciple-Maker</a:t>
              </a:r>
              <a:endParaRPr lang="en-US" sz="2400" dirty="0">
                <a:solidFill>
                  <a:srgbClr val="FFFFFF"/>
                </a:solidFill>
                <a:latin typeface="Optima" pitchFamily="34" charset="0"/>
              </a:endParaRPr>
            </a:p>
          </p:txBody>
        </p:sp>
        <p:sp>
          <p:nvSpPr>
            <p:cNvPr id="158743" name="AutoShape 14">
              <a:extLst>
                <a:ext uri="{FF2B5EF4-FFF2-40B4-BE49-F238E27FC236}">
                  <a16:creationId xmlns:a16="http://schemas.microsoft.com/office/drawing/2014/main" id="{E61CF44E-3763-BF21-58E2-C0DAE5ABB1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2287">
              <a:off x="-126" y="177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rgbClr val="0099C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Rectangle 25">
            <a:extLst>
              <a:ext uri="{FF2B5EF4-FFF2-40B4-BE49-F238E27FC236}">
                <a16:creationId xmlns:a16="http://schemas.microsoft.com/office/drawing/2014/main" id="{AD351805-BAA7-56FD-69D3-AB2537636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377" y="328832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F1CBD0F3-84BA-7919-2451-BB8C4DBD28E6}"/>
              </a:ext>
            </a:extLst>
          </p:cNvPr>
          <p:cNvGrpSpPr>
            <a:grpSpLocks/>
          </p:cNvGrpSpPr>
          <p:nvPr/>
        </p:nvGrpSpPr>
        <p:grpSpPr bwMode="auto">
          <a:xfrm>
            <a:off x="1295401" y="2438401"/>
            <a:ext cx="9420225" cy="4411663"/>
            <a:chOff x="-144" y="1536"/>
            <a:chExt cx="5934" cy="2779"/>
          </a:xfrm>
        </p:grpSpPr>
        <p:sp>
          <p:nvSpPr>
            <p:cNvPr id="158740" name="AutoShape 19">
              <a:extLst>
                <a:ext uri="{FF2B5EF4-FFF2-40B4-BE49-F238E27FC236}">
                  <a16:creationId xmlns:a16="http://schemas.microsoft.com/office/drawing/2014/main" id="{6E402F13-8A15-ED04-1D0D-A199F56EC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8" name="Text Box 20">
              <a:extLst>
                <a:ext uri="{FF2B5EF4-FFF2-40B4-BE49-F238E27FC236}">
                  <a16:creationId xmlns:a16="http://schemas.microsoft.com/office/drawing/2014/main" id="{35F1369E-5289-DDE2-55CA-D3B0305D4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b="1" dirty="0">
                  <a:solidFill>
                    <a:srgbClr val="CCFFFF">
                      <a:lumMod val="5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ptima" pitchFamily="34" charset="0"/>
                </a:rPr>
                <a:t>Responsibility of Disciple</a:t>
              </a:r>
              <a:endParaRPr lang="en-US" sz="2400" b="1" dirty="0">
                <a:solidFill>
                  <a:srgbClr val="CC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endParaRPr>
            </a:p>
          </p:txBody>
        </p:sp>
        <p:sp>
          <p:nvSpPr>
            <p:cNvPr id="158742" name="AutoShape 18">
              <a:extLst>
                <a:ext uri="{FF2B5EF4-FFF2-40B4-BE49-F238E27FC236}">
                  <a16:creationId xmlns:a16="http://schemas.microsoft.com/office/drawing/2014/main" id="{5B1E2860-5AA8-80A4-7BC9-2F60148CD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7713" flipV="1">
              <a:off x="-144" y="153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chemeClr val="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6069" name="Rectangle 21">
            <a:extLst>
              <a:ext uri="{FF2B5EF4-FFF2-40B4-BE49-F238E27FC236}">
                <a16:creationId xmlns:a16="http://schemas.microsoft.com/office/drawing/2014/main" id="{64507849-8CBC-275C-BC10-15A9AC74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14401"/>
            <a:ext cx="1905000" cy="484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Modeling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“Watch Me”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173038" indent="-1730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Unknown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Low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Low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Leadership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Experience</a:t>
            </a:r>
          </a:p>
          <a:p>
            <a:pPr lvl="8"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Teacher &amp;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Example</a:t>
            </a:r>
          </a:p>
        </p:txBody>
      </p:sp>
      <p:sp>
        <p:nvSpPr>
          <p:cNvPr id="1026070" name="Text Box 22">
            <a:extLst>
              <a:ext uri="{FF2B5EF4-FFF2-40B4-BE49-F238E27FC236}">
                <a16:creationId xmlns:a16="http://schemas.microsoft.com/office/drawing/2014/main" id="{0520FBCA-4BA5-785C-86FA-E47515726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Discipler </a:t>
            </a:r>
            <a:r>
              <a:rPr lang="pt-P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 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tima" pitchFamily="34" charset="0"/>
              </a:rPr>
              <a:t>Disciple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Optima" pitchFamily="34" charset="0"/>
            </a:endParaRPr>
          </a:p>
        </p:txBody>
      </p:sp>
      <p:sp>
        <p:nvSpPr>
          <p:cNvPr id="158736" name="Right Arrow 21">
            <a:extLst>
              <a:ext uri="{FF2B5EF4-FFF2-40B4-BE49-F238E27FC236}">
                <a16:creationId xmlns:a16="http://schemas.microsoft.com/office/drawing/2014/main" id="{6837C340-AA4F-2F6C-794F-841526FDB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124200"/>
            <a:ext cx="533400" cy="4572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7" name="Rectangle 22">
            <a:extLst>
              <a:ext uri="{FF2B5EF4-FFF2-40B4-BE49-F238E27FC236}">
                <a16:creationId xmlns:a16="http://schemas.microsoft.com/office/drawing/2014/main" id="{7E9DBEEA-A873-B94E-0C8A-988624E91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76600"/>
            <a:ext cx="1524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8" name="Rectangle 23">
            <a:extLst>
              <a:ext uri="{FF2B5EF4-FFF2-40B4-BE49-F238E27FC236}">
                <a16:creationId xmlns:a16="http://schemas.microsoft.com/office/drawing/2014/main" id="{46BED447-B65A-A7D7-8AC8-38F2AC130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9" name="Rectangle 25">
            <a:extLst>
              <a:ext uri="{FF2B5EF4-FFF2-40B4-BE49-F238E27FC236}">
                <a16:creationId xmlns:a16="http://schemas.microsoft.com/office/drawing/2014/main" id="{BC7232AB-9777-EEAF-7DC7-5C3A54978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41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0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0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0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0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0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0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0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0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0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60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0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0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60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60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69" grpId="0" uiExpand="1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3F20ACB-6008-407D-1256-152CDBF0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4">
            <a:extLst>
              <a:ext uri="{FF2B5EF4-FFF2-40B4-BE49-F238E27FC236}">
                <a16:creationId xmlns:a16="http://schemas.microsoft.com/office/drawing/2014/main" id="{EA99DA8F-4A69-8B15-3728-5757A0D3C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762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26051" name="Rectangle 3">
            <a:extLst>
              <a:ext uri="{FF2B5EF4-FFF2-40B4-BE49-F238E27FC236}">
                <a16:creationId xmlns:a16="http://schemas.microsoft.com/office/drawing/2014/main" id="{A9581DDB-2685-E5D9-DB5B-8C2F8FEC1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9813" y="36076"/>
            <a:ext cx="7391400" cy="762000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</a:rPr>
              <a:t>Leader Development Process</a:t>
            </a:r>
          </a:p>
        </p:txBody>
      </p:sp>
      <p:sp>
        <p:nvSpPr>
          <p:cNvPr id="158725" name="Rectangle 9" descr="blue1">
            <a:extLst>
              <a:ext uri="{FF2B5EF4-FFF2-40B4-BE49-F238E27FC236}">
                <a16:creationId xmlns:a16="http://schemas.microsoft.com/office/drawing/2014/main" id="{46AA1BC9-F78F-16A4-19EA-B9C23E8DA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38200"/>
            <a:ext cx="2057400" cy="5105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6" name="Rectangle 10" descr="blue 3">
            <a:extLst>
              <a:ext uri="{FF2B5EF4-FFF2-40B4-BE49-F238E27FC236}">
                <a16:creationId xmlns:a16="http://schemas.microsoft.com/office/drawing/2014/main" id="{C421D95B-21AD-9F76-D88E-BD5948B6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838200"/>
            <a:ext cx="2057400" cy="5105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7" name="Rectangle 11" descr="blue 4">
            <a:extLst>
              <a:ext uri="{FF2B5EF4-FFF2-40B4-BE49-F238E27FC236}">
                <a16:creationId xmlns:a16="http://schemas.microsoft.com/office/drawing/2014/main" id="{BAD2E605-F1BA-18D4-2158-DF6A82E1B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838200"/>
            <a:ext cx="2057400" cy="51054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8" name="Rectangle 12" descr="blue2">
            <a:extLst>
              <a:ext uri="{FF2B5EF4-FFF2-40B4-BE49-F238E27FC236}">
                <a16:creationId xmlns:a16="http://schemas.microsoft.com/office/drawing/2014/main" id="{41652DCE-091B-3145-30C2-88F9904DF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838200"/>
            <a:ext cx="2057400" cy="51054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CE268849-2EE3-8619-D24F-88B976435E48}"/>
              </a:ext>
            </a:extLst>
          </p:cNvPr>
          <p:cNvGrpSpPr>
            <a:grpSpLocks/>
          </p:cNvGrpSpPr>
          <p:nvPr/>
        </p:nvGrpSpPr>
        <p:grpSpPr bwMode="auto">
          <a:xfrm>
            <a:off x="1323976" y="2819401"/>
            <a:ext cx="9420225" cy="4030663"/>
            <a:chOff x="-126" y="1776"/>
            <a:chExt cx="5934" cy="2539"/>
          </a:xfrm>
        </p:grpSpPr>
        <p:sp>
          <p:nvSpPr>
            <p:cNvPr id="158744" name="AutoShape 15">
              <a:extLst>
                <a:ext uri="{FF2B5EF4-FFF2-40B4-BE49-F238E27FC236}">
                  <a16:creationId xmlns:a16="http://schemas.microsoft.com/office/drawing/2014/main" id="{4282B4CA-1B34-E7E3-37AE-114C2CE6B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00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4" name="Text Box 16">
              <a:extLst>
                <a:ext uri="{FF2B5EF4-FFF2-40B4-BE49-F238E27FC236}">
                  <a16:creationId xmlns:a16="http://schemas.microsoft.com/office/drawing/2014/main" id="{79D3D352-65D5-A3DA-AA70-A97D1E4C7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dirty="0">
                  <a:solidFill>
                    <a:srgbClr val="FFFFFF"/>
                  </a:solidFill>
                  <a:latin typeface="Optima" pitchFamily="34" charset="0"/>
                </a:rPr>
                <a:t>Demonstration by Disciple-Maker</a:t>
              </a:r>
              <a:endParaRPr lang="en-US" sz="2400" dirty="0">
                <a:solidFill>
                  <a:srgbClr val="FFFFFF"/>
                </a:solidFill>
                <a:latin typeface="Optima" pitchFamily="34" charset="0"/>
              </a:endParaRPr>
            </a:p>
          </p:txBody>
        </p:sp>
        <p:sp>
          <p:nvSpPr>
            <p:cNvPr id="158743" name="AutoShape 14">
              <a:extLst>
                <a:ext uri="{FF2B5EF4-FFF2-40B4-BE49-F238E27FC236}">
                  <a16:creationId xmlns:a16="http://schemas.microsoft.com/office/drawing/2014/main" id="{E028DD1C-058B-8E59-B063-0C98C12EEF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2287">
              <a:off x="-126" y="177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rgbClr val="0099C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Rectangle 25">
            <a:extLst>
              <a:ext uri="{FF2B5EF4-FFF2-40B4-BE49-F238E27FC236}">
                <a16:creationId xmlns:a16="http://schemas.microsoft.com/office/drawing/2014/main" id="{B6867241-F27D-4620-D774-7E60A04F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377" y="328832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5BB22048-CAC1-30FA-5820-44D676A47BF0}"/>
              </a:ext>
            </a:extLst>
          </p:cNvPr>
          <p:cNvGrpSpPr>
            <a:grpSpLocks/>
          </p:cNvGrpSpPr>
          <p:nvPr/>
        </p:nvGrpSpPr>
        <p:grpSpPr bwMode="auto">
          <a:xfrm>
            <a:off x="1295401" y="2438401"/>
            <a:ext cx="9420225" cy="4411663"/>
            <a:chOff x="-144" y="1536"/>
            <a:chExt cx="5934" cy="2779"/>
          </a:xfrm>
        </p:grpSpPr>
        <p:sp>
          <p:nvSpPr>
            <p:cNvPr id="158740" name="AutoShape 19">
              <a:extLst>
                <a:ext uri="{FF2B5EF4-FFF2-40B4-BE49-F238E27FC236}">
                  <a16:creationId xmlns:a16="http://schemas.microsoft.com/office/drawing/2014/main" id="{E5E9949F-06EF-7AFF-B313-71B3FF029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8" name="Text Box 20">
              <a:extLst>
                <a:ext uri="{FF2B5EF4-FFF2-40B4-BE49-F238E27FC236}">
                  <a16:creationId xmlns:a16="http://schemas.microsoft.com/office/drawing/2014/main" id="{ED0CD33B-1C70-62BF-DEDA-A4690C8B3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b="1" dirty="0">
                  <a:solidFill>
                    <a:srgbClr val="CCFFFF">
                      <a:lumMod val="5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ptima" pitchFamily="34" charset="0"/>
                </a:rPr>
                <a:t>Responsibility of Disciple</a:t>
              </a:r>
              <a:endParaRPr lang="en-US" sz="2400" b="1" dirty="0">
                <a:solidFill>
                  <a:srgbClr val="CC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endParaRPr>
            </a:p>
          </p:txBody>
        </p:sp>
        <p:sp>
          <p:nvSpPr>
            <p:cNvPr id="158742" name="AutoShape 18">
              <a:extLst>
                <a:ext uri="{FF2B5EF4-FFF2-40B4-BE49-F238E27FC236}">
                  <a16:creationId xmlns:a16="http://schemas.microsoft.com/office/drawing/2014/main" id="{54E8F7F2-0B8B-1BBF-C004-DBC46CC6FF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7713" flipV="1">
              <a:off x="-144" y="153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chemeClr val="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6069" name="Rectangle 21">
            <a:extLst>
              <a:ext uri="{FF2B5EF4-FFF2-40B4-BE49-F238E27FC236}">
                <a16:creationId xmlns:a16="http://schemas.microsoft.com/office/drawing/2014/main" id="{865E8924-A739-3972-AA46-C9BB40FE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14401"/>
            <a:ext cx="1905000" cy="484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Modeling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“Watch Me”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173038" indent="-1730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Unknown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Low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Low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Leadership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Experience</a:t>
            </a:r>
          </a:p>
          <a:p>
            <a:pPr lvl="8"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Teacher &amp;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Example</a:t>
            </a:r>
          </a:p>
        </p:txBody>
      </p:sp>
      <p:sp>
        <p:nvSpPr>
          <p:cNvPr id="1026070" name="Text Box 22">
            <a:extLst>
              <a:ext uri="{FF2B5EF4-FFF2-40B4-BE49-F238E27FC236}">
                <a16:creationId xmlns:a16="http://schemas.microsoft.com/office/drawing/2014/main" id="{F434523E-0370-035A-85B5-01C24E574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Discipler </a:t>
            </a:r>
            <a:r>
              <a:rPr lang="pt-P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 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tima" pitchFamily="34" charset="0"/>
              </a:rPr>
              <a:t>Disciple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Optima" pitchFamily="34" charset="0"/>
            </a:endParaRPr>
          </a:p>
        </p:txBody>
      </p:sp>
      <p:sp>
        <p:nvSpPr>
          <p:cNvPr id="1026071" name="Rectangle 23">
            <a:extLst>
              <a:ext uri="{FF2B5EF4-FFF2-40B4-BE49-F238E27FC236}">
                <a16:creationId xmlns:a16="http://schemas.microsoft.com/office/drawing/2014/main" id="{1231E184-7822-DB45-036A-9CB8B9BC3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914401"/>
            <a:ext cx="1981200" cy="454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Coaching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“Try it With Me”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36538" indent="-2365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learned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Limited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Limited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Leadership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Experience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Coach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8736" name="Right Arrow 21">
            <a:extLst>
              <a:ext uri="{FF2B5EF4-FFF2-40B4-BE49-F238E27FC236}">
                <a16:creationId xmlns:a16="http://schemas.microsoft.com/office/drawing/2014/main" id="{5B1F71FD-7DE7-CF51-7B7E-3184E965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124200"/>
            <a:ext cx="533400" cy="4572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7" name="Rectangle 22">
            <a:extLst>
              <a:ext uri="{FF2B5EF4-FFF2-40B4-BE49-F238E27FC236}">
                <a16:creationId xmlns:a16="http://schemas.microsoft.com/office/drawing/2014/main" id="{9D6D0DDE-3DBA-09AA-037D-8BED085FB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76600"/>
            <a:ext cx="1524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8" name="Rectangle 23">
            <a:extLst>
              <a:ext uri="{FF2B5EF4-FFF2-40B4-BE49-F238E27FC236}">
                <a16:creationId xmlns:a16="http://schemas.microsoft.com/office/drawing/2014/main" id="{E02AEAE9-982B-E672-3C40-ED0CD116D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9" name="Rectangle 25">
            <a:extLst>
              <a:ext uri="{FF2B5EF4-FFF2-40B4-BE49-F238E27FC236}">
                <a16:creationId xmlns:a16="http://schemas.microsoft.com/office/drawing/2014/main" id="{3371B4B5-7C5F-8D7B-EBA8-3AB444C41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02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0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0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0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0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0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0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0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0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0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0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71" grpId="0" uiExpand="1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8CDB962-68A9-C694-11E1-2E27C4B38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4">
            <a:extLst>
              <a:ext uri="{FF2B5EF4-FFF2-40B4-BE49-F238E27FC236}">
                <a16:creationId xmlns:a16="http://schemas.microsoft.com/office/drawing/2014/main" id="{46B73DF5-E336-B23D-E8A5-59A4DC7BD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762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26051" name="Rectangle 3">
            <a:extLst>
              <a:ext uri="{FF2B5EF4-FFF2-40B4-BE49-F238E27FC236}">
                <a16:creationId xmlns:a16="http://schemas.microsoft.com/office/drawing/2014/main" id="{929C704C-C582-18DA-8C85-4CFECEC2E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9813" y="36076"/>
            <a:ext cx="7391400" cy="762000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</a:rPr>
              <a:t>Leader Development Process</a:t>
            </a:r>
          </a:p>
        </p:txBody>
      </p:sp>
      <p:sp>
        <p:nvSpPr>
          <p:cNvPr id="158725" name="Rectangle 9" descr="blue1">
            <a:extLst>
              <a:ext uri="{FF2B5EF4-FFF2-40B4-BE49-F238E27FC236}">
                <a16:creationId xmlns:a16="http://schemas.microsoft.com/office/drawing/2014/main" id="{6C176E6A-005B-D9CE-92F5-71CAF3DF5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38200"/>
            <a:ext cx="2057400" cy="5105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6" name="Rectangle 10" descr="blue 3">
            <a:extLst>
              <a:ext uri="{FF2B5EF4-FFF2-40B4-BE49-F238E27FC236}">
                <a16:creationId xmlns:a16="http://schemas.microsoft.com/office/drawing/2014/main" id="{8BFCB277-5ADC-DB1E-F6D7-F7E92787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838200"/>
            <a:ext cx="2057400" cy="5105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7" name="Rectangle 11" descr="blue 4">
            <a:extLst>
              <a:ext uri="{FF2B5EF4-FFF2-40B4-BE49-F238E27FC236}">
                <a16:creationId xmlns:a16="http://schemas.microsoft.com/office/drawing/2014/main" id="{BC038C3C-F969-7BF8-FE9A-5EAE89AC7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838200"/>
            <a:ext cx="2057400" cy="51054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8" name="Rectangle 12" descr="blue2">
            <a:extLst>
              <a:ext uri="{FF2B5EF4-FFF2-40B4-BE49-F238E27FC236}">
                <a16:creationId xmlns:a16="http://schemas.microsoft.com/office/drawing/2014/main" id="{16ED525A-38C1-0265-FCF3-48A3FAD4D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838200"/>
            <a:ext cx="2057400" cy="51054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58DC4BB0-4EC9-5E7B-2FC5-41A73E0E06FF}"/>
              </a:ext>
            </a:extLst>
          </p:cNvPr>
          <p:cNvGrpSpPr>
            <a:grpSpLocks/>
          </p:cNvGrpSpPr>
          <p:nvPr/>
        </p:nvGrpSpPr>
        <p:grpSpPr bwMode="auto">
          <a:xfrm>
            <a:off x="1323976" y="2819401"/>
            <a:ext cx="9420225" cy="4030663"/>
            <a:chOff x="-126" y="1776"/>
            <a:chExt cx="5934" cy="2539"/>
          </a:xfrm>
        </p:grpSpPr>
        <p:sp>
          <p:nvSpPr>
            <p:cNvPr id="158744" name="AutoShape 15">
              <a:extLst>
                <a:ext uri="{FF2B5EF4-FFF2-40B4-BE49-F238E27FC236}">
                  <a16:creationId xmlns:a16="http://schemas.microsoft.com/office/drawing/2014/main" id="{F45F819A-D87B-B833-BE5E-65253A034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00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4" name="Text Box 16">
              <a:extLst>
                <a:ext uri="{FF2B5EF4-FFF2-40B4-BE49-F238E27FC236}">
                  <a16:creationId xmlns:a16="http://schemas.microsoft.com/office/drawing/2014/main" id="{3163F392-4703-1C22-4C7F-6B9F482D3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dirty="0">
                  <a:solidFill>
                    <a:srgbClr val="FFFFFF"/>
                  </a:solidFill>
                  <a:latin typeface="Optima" pitchFamily="34" charset="0"/>
                </a:rPr>
                <a:t>Demonstration by Disciple-Maker</a:t>
              </a:r>
              <a:endParaRPr lang="en-US" sz="2400" dirty="0">
                <a:solidFill>
                  <a:srgbClr val="FFFFFF"/>
                </a:solidFill>
                <a:latin typeface="Optima" pitchFamily="34" charset="0"/>
              </a:endParaRPr>
            </a:p>
          </p:txBody>
        </p:sp>
        <p:sp>
          <p:nvSpPr>
            <p:cNvPr id="158743" name="AutoShape 14">
              <a:extLst>
                <a:ext uri="{FF2B5EF4-FFF2-40B4-BE49-F238E27FC236}">
                  <a16:creationId xmlns:a16="http://schemas.microsoft.com/office/drawing/2014/main" id="{6222954E-8BA6-718C-B971-2DBAE05957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2287">
              <a:off x="-126" y="177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rgbClr val="0099C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Rectangle 25">
            <a:extLst>
              <a:ext uri="{FF2B5EF4-FFF2-40B4-BE49-F238E27FC236}">
                <a16:creationId xmlns:a16="http://schemas.microsoft.com/office/drawing/2014/main" id="{F2FA13C0-4937-DC4F-6AAA-AAB668F6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377" y="328832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76D2A478-D980-A965-8D0D-864371030A23}"/>
              </a:ext>
            </a:extLst>
          </p:cNvPr>
          <p:cNvGrpSpPr>
            <a:grpSpLocks/>
          </p:cNvGrpSpPr>
          <p:nvPr/>
        </p:nvGrpSpPr>
        <p:grpSpPr bwMode="auto">
          <a:xfrm>
            <a:off x="1295401" y="2438401"/>
            <a:ext cx="9420225" cy="4411663"/>
            <a:chOff x="-144" y="1536"/>
            <a:chExt cx="5934" cy="2779"/>
          </a:xfrm>
        </p:grpSpPr>
        <p:sp>
          <p:nvSpPr>
            <p:cNvPr id="158740" name="AutoShape 19">
              <a:extLst>
                <a:ext uri="{FF2B5EF4-FFF2-40B4-BE49-F238E27FC236}">
                  <a16:creationId xmlns:a16="http://schemas.microsoft.com/office/drawing/2014/main" id="{2D8E8185-9B90-090C-7C93-927141B0F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8" name="Text Box 20">
              <a:extLst>
                <a:ext uri="{FF2B5EF4-FFF2-40B4-BE49-F238E27FC236}">
                  <a16:creationId xmlns:a16="http://schemas.microsoft.com/office/drawing/2014/main" id="{2312FA2C-0A8D-8730-DC80-1026E800E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b="1" dirty="0">
                  <a:solidFill>
                    <a:srgbClr val="CCFFFF">
                      <a:lumMod val="5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ptima" pitchFamily="34" charset="0"/>
                </a:rPr>
                <a:t>Responsibility of Disciple</a:t>
              </a:r>
              <a:endParaRPr lang="en-US" sz="2400" b="1" dirty="0">
                <a:solidFill>
                  <a:srgbClr val="CC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endParaRPr>
            </a:p>
          </p:txBody>
        </p:sp>
        <p:sp>
          <p:nvSpPr>
            <p:cNvPr id="158742" name="AutoShape 18">
              <a:extLst>
                <a:ext uri="{FF2B5EF4-FFF2-40B4-BE49-F238E27FC236}">
                  <a16:creationId xmlns:a16="http://schemas.microsoft.com/office/drawing/2014/main" id="{7467392F-3458-1AED-419A-D0C45976E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7713" flipV="1">
              <a:off x="-144" y="153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chemeClr val="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6069" name="Rectangle 21">
            <a:extLst>
              <a:ext uri="{FF2B5EF4-FFF2-40B4-BE49-F238E27FC236}">
                <a16:creationId xmlns:a16="http://schemas.microsoft.com/office/drawing/2014/main" id="{1DA986BD-C3D8-E45C-E80B-E87222B9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14401"/>
            <a:ext cx="1905000" cy="484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Modeling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“Watch Me”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173038" indent="-1730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Unknown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Low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Low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Leadership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Experience</a:t>
            </a:r>
          </a:p>
          <a:p>
            <a:pPr lvl="8"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Teacher &amp;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Example</a:t>
            </a:r>
          </a:p>
        </p:txBody>
      </p:sp>
      <p:sp>
        <p:nvSpPr>
          <p:cNvPr id="1026070" name="Text Box 22">
            <a:extLst>
              <a:ext uri="{FF2B5EF4-FFF2-40B4-BE49-F238E27FC236}">
                <a16:creationId xmlns:a16="http://schemas.microsoft.com/office/drawing/2014/main" id="{C1859984-746B-2DEE-B2CC-64B92F66D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Discipler </a:t>
            </a:r>
            <a:r>
              <a:rPr lang="pt-P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 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tima" pitchFamily="34" charset="0"/>
              </a:rPr>
              <a:t>Disciple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Optima" pitchFamily="34" charset="0"/>
            </a:endParaRPr>
          </a:p>
        </p:txBody>
      </p:sp>
      <p:sp>
        <p:nvSpPr>
          <p:cNvPr id="1026071" name="Rectangle 23">
            <a:extLst>
              <a:ext uri="{FF2B5EF4-FFF2-40B4-BE49-F238E27FC236}">
                <a16:creationId xmlns:a16="http://schemas.microsoft.com/office/drawing/2014/main" id="{71F4A9C1-D754-BA00-D7B6-770E61CEB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914401"/>
            <a:ext cx="1981200" cy="454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Coaching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“Try it With Me”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36538" indent="-2365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learned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Limited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Limited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Leadership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Experience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Coach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26072" name="Rectangle 24">
            <a:extLst>
              <a:ext uri="{FF2B5EF4-FFF2-40B4-BE49-F238E27FC236}">
                <a16:creationId xmlns:a16="http://schemas.microsoft.com/office/drawing/2014/main" id="{50617114-B7E5-0653-A1C0-65F801D29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914401"/>
            <a:ext cx="1981200" cy="484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Supporting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“I’ll Watch You”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36538" indent="-2365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applied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Developed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Leadership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Evaluated</a:t>
            </a:r>
          </a:p>
          <a:p>
            <a:pPr eaLnBrk="0" hangingPunc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Barnabas/   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Encourager</a:t>
            </a:r>
          </a:p>
        </p:txBody>
      </p:sp>
      <p:sp>
        <p:nvSpPr>
          <p:cNvPr id="158736" name="Right Arrow 21">
            <a:extLst>
              <a:ext uri="{FF2B5EF4-FFF2-40B4-BE49-F238E27FC236}">
                <a16:creationId xmlns:a16="http://schemas.microsoft.com/office/drawing/2014/main" id="{F2AEBCA3-9B83-375C-23BA-137C487D0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124200"/>
            <a:ext cx="533400" cy="4572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7" name="Rectangle 22">
            <a:extLst>
              <a:ext uri="{FF2B5EF4-FFF2-40B4-BE49-F238E27FC236}">
                <a16:creationId xmlns:a16="http://schemas.microsoft.com/office/drawing/2014/main" id="{DD88BCB8-D7D6-4260-57C2-29F3F8AD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76600"/>
            <a:ext cx="1524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8" name="Rectangle 23">
            <a:extLst>
              <a:ext uri="{FF2B5EF4-FFF2-40B4-BE49-F238E27FC236}">
                <a16:creationId xmlns:a16="http://schemas.microsoft.com/office/drawing/2014/main" id="{41D5D179-D202-93A7-4759-27CDC0FCD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9" name="Rectangle 25">
            <a:extLst>
              <a:ext uri="{FF2B5EF4-FFF2-40B4-BE49-F238E27FC236}">
                <a16:creationId xmlns:a16="http://schemas.microsoft.com/office/drawing/2014/main" id="{FF7EC70D-8D40-09BE-7255-14B27BD0F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49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0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0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0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0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0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0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0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0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60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60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60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60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72" grpId="0" uiExpand="1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5F5E39E-549E-ECBE-B089-7B3CF3638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4">
            <a:extLst>
              <a:ext uri="{FF2B5EF4-FFF2-40B4-BE49-F238E27FC236}">
                <a16:creationId xmlns:a16="http://schemas.microsoft.com/office/drawing/2014/main" id="{65B03A29-8D70-23B8-DD69-238E3522D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762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26051" name="Rectangle 3">
            <a:extLst>
              <a:ext uri="{FF2B5EF4-FFF2-40B4-BE49-F238E27FC236}">
                <a16:creationId xmlns:a16="http://schemas.microsoft.com/office/drawing/2014/main" id="{DCA9B706-7D07-FE2C-4CCA-DB28DEDB7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9813" y="36076"/>
            <a:ext cx="7391400" cy="762000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</a:rPr>
              <a:t>Leader Development Process</a:t>
            </a:r>
          </a:p>
        </p:txBody>
      </p:sp>
      <p:sp>
        <p:nvSpPr>
          <p:cNvPr id="158725" name="Rectangle 9" descr="blue1">
            <a:extLst>
              <a:ext uri="{FF2B5EF4-FFF2-40B4-BE49-F238E27FC236}">
                <a16:creationId xmlns:a16="http://schemas.microsoft.com/office/drawing/2014/main" id="{5417DCBB-955E-7A55-50AC-2F67ED6E7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38200"/>
            <a:ext cx="2057400" cy="5105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6" name="Rectangle 10" descr="blue 3">
            <a:extLst>
              <a:ext uri="{FF2B5EF4-FFF2-40B4-BE49-F238E27FC236}">
                <a16:creationId xmlns:a16="http://schemas.microsoft.com/office/drawing/2014/main" id="{88BE3AD1-3CE4-3545-5D8D-326DF2309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838200"/>
            <a:ext cx="2057400" cy="5105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7" name="Rectangle 11" descr="blue 4">
            <a:extLst>
              <a:ext uri="{FF2B5EF4-FFF2-40B4-BE49-F238E27FC236}">
                <a16:creationId xmlns:a16="http://schemas.microsoft.com/office/drawing/2014/main" id="{13561D37-76E2-030A-AD10-CC5C4CAA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838200"/>
            <a:ext cx="2057400" cy="51054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8" name="Rectangle 12" descr="blue2">
            <a:extLst>
              <a:ext uri="{FF2B5EF4-FFF2-40B4-BE49-F238E27FC236}">
                <a16:creationId xmlns:a16="http://schemas.microsoft.com/office/drawing/2014/main" id="{DE5161B2-C7A2-7ED9-1D32-E3323ECE6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838200"/>
            <a:ext cx="2057400" cy="51054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4404DD90-4D7F-7937-750B-2792114F01B0}"/>
              </a:ext>
            </a:extLst>
          </p:cNvPr>
          <p:cNvGrpSpPr>
            <a:grpSpLocks/>
          </p:cNvGrpSpPr>
          <p:nvPr/>
        </p:nvGrpSpPr>
        <p:grpSpPr bwMode="auto">
          <a:xfrm>
            <a:off x="1323976" y="2819401"/>
            <a:ext cx="9420225" cy="4030663"/>
            <a:chOff x="-126" y="1776"/>
            <a:chExt cx="5934" cy="2539"/>
          </a:xfrm>
        </p:grpSpPr>
        <p:sp>
          <p:nvSpPr>
            <p:cNvPr id="158744" name="AutoShape 15">
              <a:extLst>
                <a:ext uri="{FF2B5EF4-FFF2-40B4-BE49-F238E27FC236}">
                  <a16:creationId xmlns:a16="http://schemas.microsoft.com/office/drawing/2014/main" id="{0931475C-62EC-57FC-7469-AA0B82DBB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00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4" name="Text Box 16">
              <a:extLst>
                <a:ext uri="{FF2B5EF4-FFF2-40B4-BE49-F238E27FC236}">
                  <a16:creationId xmlns:a16="http://schemas.microsoft.com/office/drawing/2014/main" id="{8EEDF292-DEFE-DC18-6D51-DCD5A94D8F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dirty="0">
                  <a:solidFill>
                    <a:srgbClr val="FFFFFF"/>
                  </a:solidFill>
                  <a:latin typeface="Optima" pitchFamily="34" charset="0"/>
                </a:rPr>
                <a:t>Demonstration by Disciple-Maker</a:t>
              </a:r>
              <a:endParaRPr lang="en-US" sz="2400" dirty="0">
                <a:solidFill>
                  <a:srgbClr val="FFFFFF"/>
                </a:solidFill>
                <a:latin typeface="Optima" pitchFamily="34" charset="0"/>
              </a:endParaRPr>
            </a:p>
          </p:txBody>
        </p:sp>
        <p:sp>
          <p:nvSpPr>
            <p:cNvPr id="158743" name="AutoShape 14">
              <a:extLst>
                <a:ext uri="{FF2B5EF4-FFF2-40B4-BE49-F238E27FC236}">
                  <a16:creationId xmlns:a16="http://schemas.microsoft.com/office/drawing/2014/main" id="{6C968F57-8088-8484-F4FA-D80407B36B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2287">
              <a:off x="-126" y="177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rgbClr val="0099C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Rectangle 25">
            <a:extLst>
              <a:ext uri="{FF2B5EF4-FFF2-40B4-BE49-F238E27FC236}">
                <a16:creationId xmlns:a16="http://schemas.microsoft.com/office/drawing/2014/main" id="{E240F70F-07BD-F7B6-6876-9B08AA910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377" y="328832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4214A7B7-49CC-9CC0-22E0-968710E68D67}"/>
              </a:ext>
            </a:extLst>
          </p:cNvPr>
          <p:cNvGrpSpPr>
            <a:grpSpLocks/>
          </p:cNvGrpSpPr>
          <p:nvPr/>
        </p:nvGrpSpPr>
        <p:grpSpPr bwMode="auto">
          <a:xfrm>
            <a:off x="1295401" y="2438401"/>
            <a:ext cx="9420225" cy="4411663"/>
            <a:chOff x="-144" y="1536"/>
            <a:chExt cx="5934" cy="2779"/>
          </a:xfrm>
        </p:grpSpPr>
        <p:sp>
          <p:nvSpPr>
            <p:cNvPr id="158740" name="AutoShape 19">
              <a:extLst>
                <a:ext uri="{FF2B5EF4-FFF2-40B4-BE49-F238E27FC236}">
                  <a16:creationId xmlns:a16="http://schemas.microsoft.com/office/drawing/2014/main" id="{8B3DEDA7-6DB6-13A6-FFAF-8A6108039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936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068" name="Text Box 20">
              <a:extLst>
                <a:ext uri="{FF2B5EF4-FFF2-40B4-BE49-F238E27FC236}">
                  <a16:creationId xmlns:a16="http://schemas.microsoft.com/office/drawing/2014/main" id="{DF4960A7-D545-26EF-5A66-25B0BCC0F5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792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sz="2400" b="1" dirty="0">
                  <a:solidFill>
                    <a:srgbClr val="CCFFFF">
                      <a:lumMod val="5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ptima" pitchFamily="34" charset="0"/>
                </a:rPr>
                <a:t>Responsibility of Disciple</a:t>
              </a:r>
              <a:endParaRPr lang="en-US" sz="2400" b="1" dirty="0">
                <a:solidFill>
                  <a:srgbClr val="CC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endParaRPr>
            </a:p>
          </p:txBody>
        </p:sp>
        <p:sp>
          <p:nvSpPr>
            <p:cNvPr id="158742" name="AutoShape 18">
              <a:extLst>
                <a:ext uri="{FF2B5EF4-FFF2-40B4-BE49-F238E27FC236}">
                  <a16:creationId xmlns:a16="http://schemas.microsoft.com/office/drawing/2014/main" id="{44334089-A952-F951-2377-4EA0DA6F8C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7713" flipV="1">
              <a:off x="-144" y="1536"/>
              <a:ext cx="5934" cy="960"/>
            </a:xfrm>
            <a:prstGeom prst="rightArrow">
              <a:avLst>
                <a:gd name="adj1" fmla="val 51694"/>
                <a:gd name="adj2" fmla="val 100016"/>
              </a:avLst>
            </a:prstGeom>
            <a:solidFill>
              <a:schemeClr val="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6069" name="Rectangle 21">
            <a:extLst>
              <a:ext uri="{FF2B5EF4-FFF2-40B4-BE49-F238E27FC236}">
                <a16:creationId xmlns:a16="http://schemas.microsoft.com/office/drawing/2014/main" id="{12C0A9FF-AE80-B751-A5D4-647F1A835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14401"/>
            <a:ext cx="1905000" cy="484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Modeling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“Watch Me”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173038" indent="-1730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Unknown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Low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Low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Leadership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Experience</a:t>
            </a:r>
          </a:p>
          <a:p>
            <a:pPr lvl="8"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Teacher &amp;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Example</a:t>
            </a:r>
          </a:p>
        </p:txBody>
      </p:sp>
      <p:sp>
        <p:nvSpPr>
          <p:cNvPr id="1026070" name="Text Box 22">
            <a:extLst>
              <a:ext uri="{FF2B5EF4-FFF2-40B4-BE49-F238E27FC236}">
                <a16:creationId xmlns:a16="http://schemas.microsoft.com/office/drawing/2014/main" id="{339F3403-1DC6-7835-2007-FFE05D32C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Discipler </a:t>
            </a:r>
            <a:r>
              <a:rPr lang="pt-P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 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tima" pitchFamily="34" charset="0"/>
              </a:rPr>
              <a:t>Disciple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Optima" pitchFamily="34" charset="0"/>
            </a:endParaRPr>
          </a:p>
        </p:txBody>
      </p:sp>
      <p:sp>
        <p:nvSpPr>
          <p:cNvPr id="1026071" name="Rectangle 23">
            <a:extLst>
              <a:ext uri="{FF2B5EF4-FFF2-40B4-BE49-F238E27FC236}">
                <a16:creationId xmlns:a16="http://schemas.microsoft.com/office/drawing/2014/main" id="{BD970C17-D869-F970-3EBE-E666154F6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914401"/>
            <a:ext cx="1981200" cy="454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Coaching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“Try it With Me”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36538" indent="-2365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learned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Limited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Limited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Leadership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Experience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Coach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26072" name="Rectangle 24">
            <a:extLst>
              <a:ext uri="{FF2B5EF4-FFF2-40B4-BE49-F238E27FC236}">
                <a16:creationId xmlns:a16="http://schemas.microsoft.com/office/drawing/2014/main" id="{C43E6730-F748-9FF4-84F5-A33AC4353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914401"/>
            <a:ext cx="1981200" cy="484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Supporting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“I’ll Watch You”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36538" indent="-236538"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applied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Developed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LLeadership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Experience</a:t>
            </a:r>
          </a:p>
          <a:p>
            <a:pPr eaLnBrk="0" hangingPunc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Barnabas/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Encourager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26073" name="Rectangle 25">
            <a:extLst>
              <a:ext uri="{FF2B5EF4-FFF2-40B4-BE49-F238E27FC236}">
                <a16:creationId xmlns:a16="http://schemas.microsoft.com/office/drawing/2014/main" id="{E035080D-0D06-B6D1-9E54-F51D2C7D2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914401"/>
            <a:ext cx="2007477" cy="454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itchFamily="34" charset="0"/>
              </a:rPr>
              <a:t>Unleashing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“I’ll be a Resource”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36538" indent="-236538"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Developed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Skills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Confidence 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in Leadership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0" hangingPunct="0">
              <a:buFont typeface="Wingdings" pitchFamily="2" charset="2"/>
              <a:buChar char="w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Consultant</a:t>
            </a:r>
          </a:p>
        </p:txBody>
      </p:sp>
      <p:sp>
        <p:nvSpPr>
          <p:cNvPr id="158736" name="Right Arrow 21">
            <a:extLst>
              <a:ext uri="{FF2B5EF4-FFF2-40B4-BE49-F238E27FC236}">
                <a16:creationId xmlns:a16="http://schemas.microsoft.com/office/drawing/2014/main" id="{25DA0551-8BD2-8512-2986-5BA1D792F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124200"/>
            <a:ext cx="533400" cy="4572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7" name="Rectangle 22">
            <a:extLst>
              <a:ext uri="{FF2B5EF4-FFF2-40B4-BE49-F238E27FC236}">
                <a16:creationId xmlns:a16="http://schemas.microsoft.com/office/drawing/2014/main" id="{E3F3FD2C-6822-CD48-AEC9-AB530CBD1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76600"/>
            <a:ext cx="1524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8" name="Rectangle 23">
            <a:extLst>
              <a:ext uri="{FF2B5EF4-FFF2-40B4-BE49-F238E27FC236}">
                <a16:creationId xmlns:a16="http://schemas.microsoft.com/office/drawing/2014/main" id="{200EB4AF-B060-4FF0-BAFE-0D2565907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8739" name="Rectangle 25">
            <a:extLst>
              <a:ext uri="{FF2B5EF4-FFF2-40B4-BE49-F238E27FC236}">
                <a16:creationId xmlns:a16="http://schemas.microsoft.com/office/drawing/2014/main" id="{1CF95385-67F9-B309-25D1-D6BE145A0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2766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CA5B66-186B-C813-3F1C-1B066CE79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4648" y="1602827"/>
            <a:ext cx="2012732" cy="160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36538" indent="-236538" eaLnBrk="0" hangingPunct="0">
              <a:buFont typeface="Wingdings" pitchFamily="2" charset="2"/>
              <a:buChar char="w"/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Principles used to develop new forms</a:t>
            </a:r>
          </a:p>
          <a:p>
            <a:pPr eaLnBrk="0" hangingPunct="0">
              <a:buFont typeface="Wingdings" pitchFamily="2" charset="2"/>
              <a:buChar char="w"/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10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60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60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73" grpId="0" uiExpand="1" build="p" autoUpdateAnimBg="0"/>
      <p:bldP spid="2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ds fade.png">
            <a:extLst>
              <a:ext uri="{FF2B5EF4-FFF2-40B4-BE49-F238E27FC236}">
                <a16:creationId xmlns:a16="http://schemas.microsoft.com/office/drawing/2014/main" id="{DA1DAF1C-9E8C-F1E0-6825-5745B744B9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053" y="733425"/>
            <a:ext cx="1221110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0835" name="Rectangle 3"/>
          <p:cNvSpPr>
            <a:spLocks noGrp="1" noChangeArrowheads="1"/>
          </p:cNvSpPr>
          <p:nvPr>
            <p:ph type="title"/>
          </p:nvPr>
        </p:nvSpPr>
        <p:spPr>
          <a:xfrm>
            <a:off x="848749" y="42204"/>
            <a:ext cx="10349133" cy="6659148"/>
          </a:xfrm>
        </p:spPr>
        <p:txBody>
          <a:bodyPr vert="horz" lIns="92075" tIns="46038" rIns="92075" bIns="46038" rtlCol="0" anchor="ctr" anchorCtr="0">
            <a:normAutofit fontScale="9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Worship Leader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Small Group Leader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SS Teacher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Pastor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Intern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	SS Superintendent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		Deacon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			Elder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				Usher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					Other</a:t>
            </a:r>
          </a:p>
        </p:txBody>
      </p:sp>
    </p:spTree>
    <p:extLst>
      <p:ext uri="{BB962C8B-B14F-4D97-AF65-F5344CB8AC3E}">
        <p14:creationId xmlns:p14="http://schemas.microsoft.com/office/powerpoint/2010/main" val="108099010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2F72B30-53EC-60D9-1B31-EED2D5C07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835" name="Rectangle 3">
            <a:extLst>
              <a:ext uri="{FF2B5EF4-FFF2-40B4-BE49-F238E27FC236}">
                <a16:creationId xmlns:a16="http://schemas.microsoft.com/office/drawing/2014/main" id="{93863396-2933-877E-30F3-2CACB507D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869" y="64429"/>
            <a:ext cx="10349133" cy="3386796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“I’m going to sit right down and write myself a letter!”</a:t>
            </a:r>
          </a:p>
        </p:txBody>
      </p:sp>
      <p:pic>
        <p:nvPicPr>
          <p:cNvPr id="5" name="Sit Right Down and Write Myself a Letter">
            <a:hlinkClick r:id="" action="ppaction://media"/>
            <a:extLst>
              <a:ext uri="{FF2B5EF4-FFF2-40B4-BE49-F238E27FC236}">
                <a16:creationId xmlns:a16="http://schemas.microsoft.com/office/drawing/2014/main" id="{4E750FF8-DE47-B4F9-36E0-1695605F7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53900" cy="5600700"/>
          </a:xfrm>
          <a:prstGeom prst="rect">
            <a:avLst/>
          </a:prstGeom>
        </p:spPr>
      </p:pic>
      <p:pic>
        <p:nvPicPr>
          <p:cNvPr id="7" name="Picture 6" descr="A group of books with text&#10;&#10;AI-generated content may be incorrect.">
            <a:extLst>
              <a:ext uri="{FF2B5EF4-FFF2-40B4-BE49-F238E27FC236}">
                <a16:creationId xmlns:a16="http://schemas.microsoft.com/office/drawing/2014/main" id="{ACA1AF06-14C9-0096-F487-5C6D1F216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752">
            <a:off x="6220112" y="1230313"/>
            <a:ext cx="5943600" cy="4441825"/>
          </a:xfrm>
          <a:prstGeom prst="rect">
            <a:avLst/>
          </a:prstGeom>
        </p:spPr>
      </p:pic>
      <p:pic>
        <p:nvPicPr>
          <p:cNvPr id="6" name="Picture 5" descr="A postcard with a drawing of luggage&#10;&#10;AI-generated content may be incorrect.">
            <a:extLst>
              <a:ext uri="{FF2B5EF4-FFF2-40B4-BE49-F238E27FC236}">
                <a16:creationId xmlns:a16="http://schemas.microsoft.com/office/drawing/2014/main" id="{6A9B8C4D-D654-E606-59B3-223AB6B0A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736">
            <a:off x="69897" y="928744"/>
            <a:ext cx="5943600" cy="445897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62011DF-44A0-35D0-8E14-61E054883400}"/>
              </a:ext>
            </a:extLst>
          </p:cNvPr>
          <p:cNvSpPr txBox="1">
            <a:spLocks noChangeArrowheads="1"/>
          </p:cNvSpPr>
          <p:nvPr/>
        </p:nvSpPr>
        <p:spPr>
          <a:xfrm>
            <a:off x="665869" y="5837330"/>
            <a:ext cx="11172142" cy="986086"/>
          </a:xfrm>
          <a:prstGeom prst="rect">
            <a:avLst/>
          </a:prstGeom>
        </p:spPr>
        <p:txBody>
          <a:bodyPr vert="horz" lIns="92075" tIns="46038" rIns="92075" bIns="46038" rtlCol="0" anchor="ctr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We’re all going to write ourselves a letter . . . er, post card!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FA95C1B-BFF4-A264-D739-B99E7966E907}"/>
              </a:ext>
            </a:extLst>
          </p:cNvPr>
          <p:cNvSpPr txBox="1">
            <a:spLocks noChangeArrowheads="1"/>
          </p:cNvSpPr>
          <p:nvPr/>
        </p:nvSpPr>
        <p:spPr>
          <a:xfrm>
            <a:off x="353989" y="5827565"/>
            <a:ext cx="11629464" cy="986086"/>
          </a:xfrm>
          <a:prstGeom prst="rect">
            <a:avLst/>
          </a:prstGeom>
        </p:spPr>
        <p:txBody>
          <a:bodyPr vert="horz" lIns="92075" tIns="46038" rIns="92075" bIns="46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Write and tell yourself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you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 to do with what you have learned through this series.</a:t>
            </a:r>
          </a:p>
        </p:txBody>
      </p:sp>
    </p:spTree>
    <p:extLst>
      <p:ext uri="{BB962C8B-B14F-4D97-AF65-F5344CB8AC3E}">
        <p14:creationId xmlns:p14="http://schemas.microsoft.com/office/powerpoint/2010/main" val="3698036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00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0083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19911-C628-85DD-A227-57BEC0216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B3D0183F-9668-6982-89D4-E4B00D79A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pen Bible Wallpapers - Top Free Open Bible Backgrounds - WallpaperAccess">
            <a:extLst>
              <a:ext uri="{FF2B5EF4-FFF2-40B4-BE49-F238E27FC236}">
                <a16:creationId xmlns:a16="http://schemas.microsoft.com/office/drawing/2014/main" id="{E5DA939F-CAD4-D2E1-B5EC-5FA796E17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 b="4735"/>
          <a:stretch>
            <a:fillRect/>
          </a:stretch>
        </p:blipFill>
        <p:spPr bwMode="auto">
          <a:xfrm>
            <a:off x="20" y="1016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A46FA6-6C5B-6295-94B6-DF45773FF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807" y="2784761"/>
            <a:ext cx="10546386" cy="959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can quote Philippians 2:5-11?</a:t>
            </a:r>
          </a:p>
        </p:txBody>
      </p:sp>
    </p:spTree>
    <p:extLst>
      <p:ext uri="{BB962C8B-B14F-4D97-AF65-F5344CB8AC3E}">
        <p14:creationId xmlns:p14="http://schemas.microsoft.com/office/powerpoint/2010/main" val="1566407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13CF5-B578-B306-15F5-EE763E920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24084C-7379-89C7-C92B-F2E0E6388E35}"/>
              </a:ext>
            </a:extLst>
          </p:cNvPr>
          <p:cNvSpPr txBox="1"/>
          <p:nvPr/>
        </p:nvSpPr>
        <p:spPr>
          <a:xfrm>
            <a:off x="0" y="137895"/>
            <a:ext cx="11982450" cy="152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20 Principles from Paul’s Life and Ministry can be divided into 4 Categories of . .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956B5-D2C7-1C60-A248-EB76D5DA6AD3}"/>
              </a:ext>
            </a:extLst>
          </p:cNvPr>
          <p:cNvSpPr txBox="1"/>
          <p:nvPr/>
        </p:nvSpPr>
        <p:spPr>
          <a:xfrm>
            <a:off x="0" y="2197501"/>
            <a:ext cx="79205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Discipleship Eyes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7712F47-A64F-958E-1026-C4743B2E4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7778" r="41412" b="58889"/>
          <a:stretch/>
        </p:blipFill>
        <p:spPr>
          <a:xfrm>
            <a:off x="7802707" y="1905000"/>
            <a:ext cx="4277869" cy="1636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D85CF-5FE0-A3F1-46BA-2279EDF36A0A}"/>
              </a:ext>
            </a:extLst>
          </p:cNvPr>
          <p:cNvSpPr txBox="1"/>
          <p:nvPr/>
        </p:nvSpPr>
        <p:spPr>
          <a:xfrm>
            <a:off x="769401" y="3471959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</a:t>
            </a:r>
            <a:r>
              <a:rPr lang="en-US" sz="4400" b="1" u="sng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23C93-8AB2-A620-7FC2-D2E39F9411EE}"/>
              </a:ext>
            </a:extLst>
          </p:cNvPr>
          <p:cNvSpPr txBox="1"/>
          <p:nvPr/>
        </p:nvSpPr>
        <p:spPr>
          <a:xfrm>
            <a:off x="3095625" y="4106221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</a:t>
            </a:r>
            <a:r>
              <a:rPr lang="en-US" sz="4400" b="1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95C94C-6B72-F632-4D7D-3CF2F97A3ECE}"/>
              </a:ext>
            </a:extLst>
          </p:cNvPr>
          <p:cNvSpPr txBox="1"/>
          <p:nvPr/>
        </p:nvSpPr>
        <p:spPr>
          <a:xfrm>
            <a:off x="5421849" y="4740483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</a:t>
            </a: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9BFAF-B8DF-FE2A-568D-9A10B80AD69D}"/>
              </a:ext>
            </a:extLst>
          </p:cNvPr>
          <p:cNvSpPr txBox="1"/>
          <p:nvPr/>
        </p:nvSpPr>
        <p:spPr>
          <a:xfrm>
            <a:off x="7920553" y="5374745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</p:spTree>
    <p:extLst>
      <p:ext uri="{BB962C8B-B14F-4D97-AF65-F5344CB8AC3E}">
        <p14:creationId xmlns:p14="http://schemas.microsoft.com/office/powerpoint/2010/main" val="299699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BA28C-90D1-5D7E-AFF4-9DEF20428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DE241E-4D4E-23C3-D499-2017A36DB7C2}"/>
              </a:ext>
            </a:extLst>
          </p:cNvPr>
          <p:cNvSpPr txBox="1"/>
          <p:nvPr/>
        </p:nvSpPr>
        <p:spPr>
          <a:xfrm>
            <a:off x="4107061" y="0"/>
            <a:ext cx="3977878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a Principle!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6DA6B-06D0-D557-C3A1-06EA122F6932}"/>
              </a:ext>
            </a:extLst>
          </p:cNvPr>
          <p:cNvSpPr txBox="1"/>
          <p:nvPr/>
        </p:nvSpPr>
        <p:spPr>
          <a:xfrm>
            <a:off x="86995" y="1014993"/>
            <a:ext cx="11758641" cy="131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one principle from the </a:t>
            </a:r>
            <a:r>
              <a:rPr lang="en-US" sz="34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Mentalizing Saints</a:t>
            </a:r>
            <a:r>
              <a:rPr lang="en-US" sz="3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Mobilizing Servants</a:t>
            </a:r>
            <a:r>
              <a:rPr lang="en-US" sz="3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Minimizing Self</a:t>
            </a:r>
            <a:r>
              <a:rPr lang="en-US" sz="3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Maximizing Service </a:t>
            </a:r>
            <a:r>
              <a:rPr lang="en-US" sz="3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D5E75-5CC0-F5FC-605D-9C11CEC31FE8}"/>
              </a:ext>
            </a:extLst>
          </p:cNvPr>
          <p:cNvSpPr txBox="1"/>
          <p:nvPr/>
        </p:nvSpPr>
        <p:spPr>
          <a:xfrm>
            <a:off x="0" y="2569717"/>
            <a:ext cx="11758641" cy="131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with a colleague why that one is the most important to you, or the hardest, or the one you want to work on most.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387B4-53BF-0E0C-8F84-455ACC34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156" t="35015" r="5156" b="31819"/>
          <a:stretch>
            <a:fillRect/>
          </a:stretch>
        </p:blipFill>
        <p:spPr>
          <a:xfrm>
            <a:off x="-34435" y="4905836"/>
            <a:ext cx="6096000" cy="856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B6B96C-79B2-7E45-23C2-C6E522ACD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726"/>
          <a:stretch>
            <a:fillRect/>
          </a:stretch>
        </p:blipFill>
        <p:spPr>
          <a:xfrm>
            <a:off x="6067425" y="4713252"/>
            <a:ext cx="6096000" cy="88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E1B52B-320C-4424-E722-CD111B591B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812" b="33716"/>
          <a:stretch>
            <a:fillRect/>
          </a:stretch>
        </p:blipFill>
        <p:spPr>
          <a:xfrm rot="167098">
            <a:off x="-58173" y="5806353"/>
            <a:ext cx="6096000" cy="7867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9EFEB2-4C80-609A-0C9A-DA3F057E1F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149"/>
          <a:stretch>
            <a:fillRect/>
          </a:stretch>
        </p:blipFill>
        <p:spPr>
          <a:xfrm rot="21400554">
            <a:off x="86995" y="4127610"/>
            <a:ext cx="6096000" cy="848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00FFC-0D04-224C-FAC3-9BCD5509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9465"/>
          <a:stretch>
            <a:fillRect/>
          </a:stretch>
        </p:blipFill>
        <p:spPr>
          <a:xfrm>
            <a:off x="6086032" y="3919290"/>
            <a:ext cx="6096000" cy="788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DEBDC5-D934-C187-0839-1F7847A3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925"/>
          <a:stretch>
            <a:fillRect/>
          </a:stretch>
        </p:blipFill>
        <p:spPr>
          <a:xfrm>
            <a:off x="5980413" y="6229636"/>
            <a:ext cx="6203208" cy="8573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F00703-57BB-C41D-97A6-2F1CEF76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736" b="24075"/>
          <a:stretch>
            <a:fillRect/>
          </a:stretch>
        </p:blipFill>
        <p:spPr>
          <a:xfrm rot="21402597">
            <a:off x="5543683" y="5451863"/>
            <a:ext cx="6203208" cy="896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686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320AD-26BD-C020-093B-ED8D2CD5C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EF2922-6A7E-4006-4F3E-2BDA0BB75D69}"/>
              </a:ext>
            </a:extLst>
          </p:cNvPr>
          <p:cNvSpPr txBox="1"/>
          <p:nvPr/>
        </p:nvSpPr>
        <p:spPr>
          <a:xfrm>
            <a:off x="309866" y="317170"/>
            <a:ext cx="11572267" cy="3377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We’ve been learning and growing for quite some time now. How exciting it is to see your growth and how God is already using you! We want to give you a </a:t>
            </a:r>
            <a:r>
              <a:rPr lang="en-US" sz="36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use—a </a:t>
            </a:r>
            <a:r>
              <a:rPr lang="en-US" sz="36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walk a person through in any area of ministry which will help him/her to become a leader in that area:</a:t>
            </a:r>
            <a:endParaRPr lang="en-US" sz="36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EEA2F-E2E9-03E6-A525-905783B76C75}"/>
              </a:ext>
            </a:extLst>
          </p:cNvPr>
          <p:cNvSpPr txBox="1"/>
          <p:nvPr/>
        </p:nvSpPr>
        <p:spPr>
          <a:xfrm>
            <a:off x="309865" y="3993364"/>
            <a:ext cx="8299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Leadership Development Process. </a:t>
            </a:r>
            <a:endParaRPr lang="en-US" sz="36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FAF418D-E334-381D-EFB8-A6713A317CE3}"/>
              </a:ext>
            </a:extLst>
          </p:cNvPr>
          <p:cNvSpPr/>
          <p:nvPr/>
        </p:nvSpPr>
        <p:spPr>
          <a:xfrm rot="20216442">
            <a:off x="6696765" y="4731323"/>
            <a:ext cx="4338073" cy="856034"/>
          </a:xfrm>
          <a:prstGeom prst="rightArrow">
            <a:avLst/>
          </a:prstGeom>
          <a:solidFill>
            <a:srgbClr val="A6CA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439D4-6AEB-4611-BCF9-1C543BEF2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2A0D33-3BFA-4735-A7BD-5931290CBD3D}"/>
              </a:ext>
            </a:extLst>
          </p:cNvPr>
          <p:cNvSpPr txBox="1"/>
          <p:nvPr/>
        </p:nvSpPr>
        <p:spPr>
          <a:xfrm>
            <a:off x="77930" y="107876"/>
            <a:ext cx="11726141" cy="1642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we look at that tool, let’s look at these verses . . .</a:t>
            </a:r>
          </a:p>
          <a:p>
            <a:pPr>
              <a:lnSpc>
                <a:spcPct val="120000"/>
              </a:lnSpc>
            </a:pP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3600" dirty="0">
                <a:solidFill>
                  <a:srgbClr val="F9C1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3:13-14 &amp; Acts 4:13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and answer this question: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CE304-5114-A582-C22B-6D25D8CB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218" y="2188860"/>
            <a:ext cx="6511636" cy="4669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6937D0-FCEC-EE63-7C23-09FAE885F54F}"/>
              </a:ext>
            </a:extLst>
          </p:cNvPr>
          <p:cNvSpPr txBox="1"/>
          <p:nvPr/>
        </p:nvSpPr>
        <p:spPr>
          <a:xfrm>
            <a:off x="77930" y="2059714"/>
            <a:ext cx="5616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see in each passage that likely changed these men and made a difference in their lives?</a:t>
            </a:r>
          </a:p>
        </p:txBody>
      </p:sp>
    </p:spTree>
    <p:extLst>
      <p:ext uri="{BB962C8B-B14F-4D97-AF65-F5344CB8AC3E}">
        <p14:creationId xmlns:p14="http://schemas.microsoft.com/office/powerpoint/2010/main" val="16030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108A3-5C67-2868-C047-16EC3C0F1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824500-DCE2-BDA9-AB9C-3AC73349A157}"/>
              </a:ext>
            </a:extLst>
          </p:cNvPr>
          <p:cNvSpPr txBox="1"/>
          <p:nvPr/>
        </p:nvSpPr>
        <p:spPr>
          <a:xfrm>
            <a:off x="199588" y="76712"/>
            <a:ext cx="11632193" cy="18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also believed that spending time with disciples was significant in preparing them for ministry. Read another passage: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20:1-5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99EC9-8156-F533-DE1B-A239A4D13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654" y="1320790"/>
            <a:ext cx="4253345" cy="5537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19FD9-E69D-822F-90B2-649F9403D1BA}"/>
              </a:ext>
            </a:extLst>
          </p:cNvPr>
          <p:cNvSpPr txBox="1"/>
          <p:nvPr/>
        </p:nvSpPr>
        <p:spPr>
          <a:xfrm>
            <a:off x="199587" y="2260708"/>
            <a:ext cx="75035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many people did Paul have with him on this ministry trip?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65F55-31AC-00F7-D640-7AE66281BD97}"/>
              </a:ext>
            </a:extLst>
          </p:cNvPr>
          <p:cNvSpPr txBox="1"/>
          <p:nvPr/>
        </p:nvSpPr>
        <p:spPr>
          <a:xfrm>
            <a:off x="199586" y="3813954"/>
            <a:ext cx="77390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From how many different ministry locations were these men from?</a:t>
            </a:r>
          </a:p>
        </p:txBody>
      </p:sp>
    </p:spTree>
    <p:extLst>
      <p:ext uri="{BB962C8B-B14F-4D97-AF65-F5344CB8AC3E}">
        <p14:creationId xmlns:p14="http://schemas.microsoft.com/office/powerpoint/2010/main" val="378053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CC179-749E-6C3C-6D25-F4D197FC2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B031A5-D05E-EB4C-EBAF-C5D43C8546E5}"/>
              </a:ext>
            </a:extLst>
          </p:cNvPr>
          <p:cNvSpPr txBox="1"/>
          <p:nvPr/>
        </p:nvSpPr>
        <p:spPr>
          <a:xfrm>
            <a:off x="235527" y="193964"/>
            <a:ext cx="11720945" cy="4945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So, spending time with people, modeling what leaders are to do and watching them grow and develop, is necessary. This tool will help you do just that. 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We’ll spend some time getting to know the chart, talking through what each symbol and phrase means. The major concept is that you, the disciple-maker start out doing a lot while your disciple is doing very little in a particular leadership role. 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Then, as you both move through the chart, you will do less while your disciple does more.</a:t>
            </a:r>
            <a:endParaRPr lang="en-US" sz="32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9E581E-782D-B056-B6AF-F272516262B1}"/>
              </a:ext>
            </a:extLst>
          </p:cNvPr>
          <p:cNvSpPr/>
          <p:nvPr/>
        </p:nvSpPr>
        <p:spPr>
          <a:xfrm rot="20216442">
            <a:off x="6696765" y="5102798"/>
            <a:ext cx="4338073" cy="856034"/>
          </a:xfrm>
          <a:prstGeom prst="rightArrow">
            <a:avLst/>
          </a:prstGeom>
          <a:solidFill>
            <a:srgbClr val="A6CA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6A7588D-4C17-CB65-B17F-C11D802C6CAC}"/>
              </a:ext>
            </a:extLst>
          </p:cNvPr>
          <p:cNvSpPr/>
          <p:nvPr/>
        </p:nvSpPr>
        <p:spPr>
          <a:xfrm rot="1383558" flipV="1">
            <a:off x="6849165" y="5255198"/>
            <a:ext cx="4338073" cy="85603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 descr="hands fad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053" y="733425"/>
            <a:ext cx="1221110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667000"/>
            <a:ext cx="7391400" cy="762000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Leader Development Process</a:t>
            </a:r>
          </a:p>
        </p:txBody>
      </p:sp>
      <p:sp>
        <p:nvSpPr>
          <p:cNvPr id="1024003" name="AutoShape 3"/>
          <p:cNvSpPr>
            <a:spLocks noChangeArrowheads="1"/>
          </p:cNvSpPr>
          <p:nvPr/>
        </p:nvSpPr>
        <p:spPr bwMode="auto">
          <a:xfrm>
            <a:off x="1524000" y="3276600"/>
            <a:ext cx="9144000" cy="304800"/>
          </a:xfrm>
          <a:prstGeom prst="rightArrow">
            <a:avLst>
              <a:gd name="adj1" fmla="val 20833"/>
              <a:gd name="adj2" fmla="val 16708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4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2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02" grpId="0"/>
      <p:bldP spid="102400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269CAC561E845B19B1BF528306EBE" ma:contentTypeVersion="15" ma:contentTypeDescription="Create a new document." ma:contentTypeScope="" ma:versionID="1edd4f5a0e56c648145b6d2d03483e38">
  <xsd:schema xmlns:xsd="http://www.w3.org/2001/XMLSchema" xmlns:xs="http://www.w3.org/2001/XMLSchema" xmlns:p="http://schemas.microsoft.com/office/2006/metadata/properties" xmlns:ns2="b1a6dcaa-c685-4162-bf8d-9106957bcf2f" xmlns:ns3="1e8db885-a360-449f-a5ff-12e3b15834d5" targetNamespace="http://schemas.microsoft.com/office/2006/metadata/properties" ma:root="true" ma:fieldsID="eb34acfc7ee8049915d562a528cdc72c" ns2:_="" ns3:_="">
    <xsd:import namespace="b1a6dcaa-c685-4162-bf8d-9106957bcf2f"/>
    <xsd:import namespace="1e8db885-a360-449f-a5ff-12e3b1583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6dcaa-c685-4162-bf8d-9106957b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db885-a360-449f-a5ff-12e3b15834d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a6dcaa-c685-4162-bf8d-9106957bcf2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467039-A5EB-4C1F-8E3F-7DAB0611FE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a6dcaa-c685-4162-bf8d-9106957bcf2f"/>
    <ds:schemaRef ds:uri="1e8db885-a360-449f-a5ff-12e3b15834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C9D14F-65A8-4800-ACA0-804E238D8B35}">
  <ds:schemaRefs>
    <ds:schemaRef ds:uri="http://schemas.microsoft.com/office/2006/metadata/properties"/>
    <ds:schemaRef ds:uri="http://schemas.microsoft.com/office/infopath/2007/PartnerControls"/>
    <ds:schemaRef ds:uri="b1a6dcaa-c685-4162-bf8d-9106957bcf2f"/>
  </ds:schemaRefs>
</ds:datastoreItem>
</file>

<file path=customXml/itemProps3.xml><?xml version="1.0" encoding="utf-8"?>
<ds:datastoreItem xmlns:ds="http://schemas.openxmlformats.org/officeDocument/2006/customXml" ds:itemID="{9BD87343-F091-47EC-9667-FB44483E95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6547</TotalTime>
  <Words>709</Words>
  <Application>Microsoft Office PowerPoint</Application>
  <PresentationFormat>Widescreen</PresentationFormat>
  <Paragraphs>195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Optima</vt:lpstr>
      <vt:lpstr>Aptos</vt:lpstr>
      <vt:lpstr>Aptos Display</vt:lpstr>
      <vt:lpstr>Arial</vt:lpstr>
      <vt:lpstr>Calibri</vt:lpstr>
      <vt:lpstr>Times New Roman</vt:lpstr>
      <vt:lpstr>Wingdings</vt:lpstr>
      <vt:lpstr>Office Theme</vt:lpstr>
      <vt:lpstr>PowerPoint Presentation</vt:lpstr>
      <vt:lpstr>Who can quote Philippians 2:5-11?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Leader Development Process</vt:lpstr>
      <vt:lpstr>Leader Development Process</vt:lpstr>
      <vt:lpstr>Leader Development Process</vt:lpstr>
      <vt:lpstr>Leader Development Process</vt:lpstr>
      <vt:lpstr>Leader Development Process</vt:lpstr>
      <vt:lpstr>Leader Development Process</vt:lpstr>
      <vt:lpstr>Worship Leader  Small Group Leader   SS Teacher    Pastor     Intern      SS Superintendent       Deacon        Elder         Usher          Other</vt:lpstr>
      <vt:lpstr>“I’m going to sit right down and write myself a letter!”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Thomas</dc:creator>
  <cp:lastModifiedBy>Jean Brown</cp:lastModifiedBy>
  <cp:revision>77</cp:revision>
  <dcterms:created xsi:type="dcterms:W3CDTF">2024-05-20T15:02:04Z</dcterms:created>
  <dcterms:modified xsi:type="dcterms:W3CDTF">2026-01-30T19:58:19Z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0x010100960269CAC561E845B19B1BF528306EBE</vt:lpwstr>
  </property>
  <property fmtid="{D5CDD505-2E9C-101B-9397-08002B2CF9AE}" pid="3" name="MediaServiceImageTags">
    <vt:lpwstr/>
  </property>
</Properties>
</file>