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83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Thomas" userId="790cc23d-4c1d-4b8f-ba7f-333fd405d602" providerId="ADAL" clId="{5340657A-26DC-46ED-8EDC-BA66C453EA09}"/>
    <pc:docChg chg="modSld">
      <pc:chgData name="Gil Thomas" userId="790cc23d-4c1d-4b8f-ba7f-333fd405d602" providerId="ADAL" clId="{5340657A-26DC-46ED-8EDC-BA66C453EA09}" dt="2025-05-28T15:14:45.530" v="2" actId="1038"/>
      <pc:docMkLst>
        <pc:docMk/>
      </pc:docMkLst>
      <pc:sldChg chg="modSp mod">
        <pc:chgData name="Gil Thomas" userId="790cc23d-4c1d-4b8f-ba7f-333fd405d602" providerId="ADAL" clId="{5340657A-26DC-46ED-8EDC-BA66C453EA09}" dt="2025-05-28T15:14:25.314" v="1" actId="1038"/>
        <pc:sldMkLst>
          <pc:docMk/>
          <pc:sldMk cId="2292134629" sldId="260"/>
        </pc:sldMkLst>
        <pc:picChg chg="mod">
          <ac:chgData name="Gil Thomas" userId="790cc23d-4c1d-4b8f-ba7f-333fd405d602" providerId="ADAL" clId="{5340657A-26DC-46ED-8EDC-BA66C453EA09}" dt="2025-05-28T15:14:25.314" v="1" actId="1038"/>
          <ac:picMkLst>
            <pc:docMk/>
            <pc:sldMk cId="2292134629" sldId="260"/>
            <ac:picMk id="3" creationId="{CD455AB9-B9D3-0FCE-F129-66D6570CDF39}"/>
          </ac:picMkLst>
        </pc:picChg>
      </pc:sldChg>
      <pc:sldChg chg="modSp mod">
        <pc:chgData name="Gil Thomas" userId="790cc23d-4c1d-4b8f-ba7f-333fd405d602" providerId="ADAL" clId="{5340657A-26DC-46ED-8EDC-BA66C453EA09}" dt="2025-05-28T15:14:45.530" v="2" actId="1038"/>
        <pc:sldMkLst>
          <pc:docMk/>
          <pc:sldMk cId="1995270554" sldId="272"/>
        </pc:sldMkLst>
        <pc:picChg chg="mod">
          <ac:chgData name="Gil Thomas" userId="790cc23d-4c1d-4b8f-ba7f-333fd405d602" providerId="ADAL" clId="{5340657A-26DC-46ED-8EDC-BA66C453EA09}" dt="2025-05-28T15:14:45.530" v="2" actId="1038"/>
          <ac:picMkLst>
            <pc:docMk/>
            <pc:sldMk cId="1995270554" sldId="272"/>
            <ac:picMk id="3" creationId="{8270D0E6-346D-1019-9F95-73BBB25E75F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4B8B-9DB7-08D1-8DF7-23A7C07B9B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BBBF24-8D46-5417-32F2-83AF204BBC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398539-305F-EF6D-1186-0BC0A688E644}"/>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5" name="Footer Placeholder 4">
            <a:extLst>
              <a:ext uri="{FF2B5EF4-FFF2-40B4-BE49-F238E27FC236}">
                <a16:creationId xmlns:a16="http://schemas.microsoft.com/office/drawing/2014/main" id="{85DDB0B4-5892-B071-C67D-B80E6E7EE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1C73A-2A61-692B-2C92-66461C70A73C}"/>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389646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5FF0-4025-0B14-A19E-8423AAC579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F8D8C-F5FD-70F6-87A9-F226F86BA3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639A2-1362-60C0-2BDB-FD468F16748B}"/>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5" name="Footer Placeholder 4">
            <a:extLst>
              <a:ext uri="{FF2B5EF4-FFF2-40B4-BE49-F238E27FC236}">
                <a16:creationId xmlns:a16="http://schemas.microsoft.com/office/drawing/2014/main" id="{B059037B-83A3-5A29-E3C1-DFD6CA56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615F3-E63C-14CB-04CD-1EF66B5C17CB}"/>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76030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AE9203-E1D7-5E26-BF24-4270C6F69B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C9B2B9-29AA-C10A-543D-C969274623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8ED99-B37C-26B1-F258-238FC4675B9C}"/>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5" name="Footer Placeholder 4">
            <a:extLst>
              <a:ext uri="{FF2B5EF4-FFF2-40B4-BE49-F238E27FC236}">
                <a16:creationId xmlns:a16="http://schemas.microsoft.com/office/drawing/2014/main" id="{CB08D7CE-C43C-1783-1D82-03A78C859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C87F1-9573-CBA9-9295-BCEFA7AB7FE2}"/>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75551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E682-1506-35DA-EDA0-A07355872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638BF-A807-5497-9873-53393A228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DF2C7-B377-2F64-C4D9-309F41605734}"/>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5" name="Footer Placeholder 4">
            <a:extLst>
              <a:ext uri="{FF2B5EF4-FFF2-40B4-BE49-F238E27FC236}">
                <a16:creationId xmlns:a16="http://schemas.microsoft.com/office/drawing/2014/main" id="{6F33BBA4-48A6-7F6E-EA51-B8F403B2A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6D57C-00A2-B152-CD74-D2692EAB94A4}"/>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412188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46C5E-373D-365C-16D4-C4CF0525D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13F866-C04F-B372-A759-193062A31A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0EB181-00A1-2E1A-008C-74CCC90370F0}"/>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5" name="Footer Placeholder 4">
            <a:extLst>
              <a:ext uri="{FF2B5EF4-FFF2-40B4-BE49-F238E27FC236}">
                <a16:creationId xmlns:a16="http://schemas.microsoft.com/office/drawing/2014/main" id="{9FAD8DC3-6F7A-3ABF-6F7E-6C4BD8063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04E65-4EB0-395A-366C-C2B8CF82B1D5}"/>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421154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0854-5551-90B5-1E12-06DE0250DF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D77B58-ACAA-1DC9-EC49-01E2907B71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8EA87E-337C-2AC2-7A5D-64C202D13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1772D-64A7-7E6B-CC4A-BD0538EDACB1}"/>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6" name="Footer Placeholder 5">
            <a:extLst>
              <a:ext uri="{FF2B5EF4-FFF2-40B4-BE49-F238E27FC236}">
                <a16:creationId xmlns:a16="http://schemas.microsoft.com/office/drawing/2014/main" id="{EB6B7330-88A5-D5D8-4F99-CD0BFA30AE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AC34F-AD27-62CD-C4A5-A44D8E36292A}"/>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186853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912D-6218-120D-F04A-3B6A553E19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F0B389-49E4-2CCE-E655-A5A7F32CF4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451D4C-B9F3-8F3D-3E5D-9725DCED82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DDB537-00A2-FE03-0C39-5387D3D83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D07F94-B61D-1265-4F0E-F10DDF5CE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1CA83F-CCAF-1029-1959-0315934EE261}"/>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8" name="Footer Placeholder 7">
            <a:extLst>
              <a:ext uri="{FF2B5EF4-FFF2-40B4-BE49-F238E27FC236}">
                <a16:creationId xmlns:a16="http://schemas.microsoft.com/office/drawing/2014/main" id="{E0C8AE37-278B-F121-8E98-AD7A76EB23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94AE12-F02D-E8B6-C47B-5312DC275727}"/>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380559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284B-77B7-2492-32DE-E070FEA536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8D9A69-E37C-B3E3-0FA9-72A34DF0F5CA}"/>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4" name="Footer Placeholder 3">
            <a:extLst>
              <a:ext uri="{FF2B5EF4-FFF2-40B4-BE49-F238E27FC236}">
                <a16:creationId xmlns:a16="http://schemas.microsoft.com/office/drawing/2014/main" id="{B4D8B549-E629-3055-1E35-3ADDCE613C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3CF32D-B451-D414-13CC-A19FD48ADBA7}"/>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293662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FC32D0-3DB5-EA76-0AF6-732CBACC98C2}"/>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3" name="Footer Placeholder 2">
            <a:extLst>
              <a:ext uri="{FF2B5EF4-FFF2-40B4-BE49-F238E27FC236}">
                <a16:creationId xmlns:a16="http://schemas.microsoft.com/office/drawing/2014/main" id="{96808450-8B30-052E-3D8A-5D4F322222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42A2CA-FAFB-11D1-AAA8-A4686276DEF2}"/>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65300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0778-631C-CDB2-C56D-93726B3DB0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5FB538-F99C-3FF4-A2AC-FB5598DD4B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19E797-9537-3FAE-C567-151389A4A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1AE909-D7C4-D351-6846-4B82A806BF18}"/>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6" name="Footer Placeholder 5">
            <a:extLst>
              <a:ext uri="{FF2B5EF4-FFF2-40B4-BE49-F238E27FC236}">
                <a16:creationId xmlns:a16="http://schemas.microsoft.com/office/drawing/2014/main" id="{8090FAFE-A9D4-DC68-82A1-6A3716033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0EB1D-D9D3-5429-7284-1DAFD4CB68B4}"/>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292860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0785-9C0C-736C-0D0F-B61BFF699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A19D6F-3720-6CC3-89EA-6139194F1F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EF6C2-983D-5573-BE94-DDCBB2424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707C0-21A2-0081-2A50-30C7F5FE3450}"/>
              </a:ext>
            </a:extLst>
          </p:cNvPr>
          <p:cNvSpPr>
            <a:spLocks noGrp="1"/>
          </p:cNvSpPr>
          <p:nvPr>
            <p:ph type="dt" sz="half" idx="10"/>
          </p:nvPr>
        </p:nvSpPr>
        <p:spPr/>
        <p:txBody>
          <a:bodyPr/>
          <a:lstStyle/>
          <a:p>
            <a:fld id="{5026BD26-B9C4-4D3F-BF44-F0A4DB29743E}" type="datetimeFigureOut">
              <a:rPr lang="en-US" smtClean="0"/>
              <a:t>5/28/2025</a:t>
            </a:fld>
            <a:endParaRPr lang="en-US"/>
          </a:p>
        </p:txBody>
      </p:sp>
      <p:sp>
        <p:nvSpPr>
          <p:cNvPr id="6" name="Footer Placeholder 5">
            <a:extLst>
              <a:ext uri="{FF2B5EF4-FFF2-40B4-BE49-F238E27FC236}">
                <a16:creationId xmlns:a16="http://schemas.microsoft.com/office/drawing/2014/main" id="{ADC7FE43-D1DE-2113-9C85-8593A92DC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8771C8-B7A5-56F8-2F4F-31983F8499E5}"/>
              </a:ext>
            </a:extLst>
          </p:cNvPr>
          <p:cNvSpPr>
            <a:spLocks noGrp="1"/>
          </p:cNvSpPr>
          <p:nvPr>
            <p:ph type="sldNum" sz="quarter" idx="12"/>
          </p:nvPr>
        </p:nvSpPr>
        <p:spPr/>
        <p:txBody>
          <a:bodyPr/>
          <a:lstStyle/>
          <a:p>
            <a:fld id="{4D77E06D-E776-4FB2-BAC1-6AAC49082213}" type="slidenum">
              <a:rPr lang="en-US" smtClean="0"/>
              <a:t>‹#›</a:t>
            </a:fld>
            <a:endParaRPr lang="en-US"/>
          </a:p>
        </p:txBody>
      </p:sp>
    </p:spTree>
    <p:extLst>
      <p:ext uri="{BB962C8B-B14F-4D97-AF65-F5344CB8AC3E}">
        <p14:creationId xmlns:p14="http://schemas.microsoft.com/office/powerpoint/2010/main" val="429015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22BFB-C42B-EAD3-D5D5-25158BBD1D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C938BE-2A5A-04E3-2181-C61C01E27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6C7E0-EA9D-EC94-9D51-B79B38E82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26BD26-B9C4-4D3F-BF44-F0A4DB29743E}" type="datetimeFigureOut">
              <a:rPr lang="en-US" smtClean="0"/>
              <a:t>5/28/2025</a:t>
            </a:fld>
            <a:endParaRPr lang="en-US"/>
          </a:p>
        </p:txBody>
      </p:sp>
      <p:sp>
        <p:nvSpPr>
          <p:cNvPr id="5" name="Footer Placeholder 4">
            <a:extLst>
              <a:ext uri="{FF2B5EF4-FFF2-40B4-BE49-F238E27FC236}">
                <a16:creationId xmlns:a16="http://schemas.microsoft.com/office/drawing/2014/main" id="{5A1BB824-A07A-7579-827A-5001E9B9E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3417E5-04AA-06F7-1BD4-2E137EB82C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77E06D-E776-4FB2-BAC1-6AAC49082213}" type="slidenum">
              <a:rPr lang="en-US" smtClean="0"/>
              <a:t>‹#›</a:t>
            </a:fld>
            <a:endParaRPr lang="en-US"/>
          </a:p>
        </p:txBody>
      </p:sp>
    </p:spTree>
    <p:extLst>
      <p:ext uri="{BB962C8B-B14F-4D97-AF65-F5344CB8AC3E}">
        <p14:creationId xmlns:p14="http://schemas.microsoft.com/office/powerpoint/2010/main" val="1706331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ree path Images, Pictures, and Royalty-Free Stock Photos - FreeImages.com">
            <a:extLst>
              <a:ext uri="{FF2B5EF4-FFF2-40B4-BE49-F238E27FC236}">
                <a16:creationId xmlns:a16="http://schemas.microsoft.com/office/drawing/2014/main" id="{46E20624-B809-8490-5C0E-9F220D83C6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60" b="7888"/>
          <a:stretch/>
        </p:blipFill>
        <p:spPr bwMode="auto">
          <a:xfrm>
            <a:off x="0" y="-26870"/>
            <a:ext cx="12192000" cy="6877434"/>
          </a:xfrm>
          <a:prstGeom prst="rect">
            <a:avLst/>
          </a:prstGeom>
          <a:noFill/>
          <a:extLst>
            <a:ext uri="{909E8E84-426E-40DD-AFC4-6F175D3DCCD1}">
              <a14:hiddenFill xmlns:a14="http://schemas.microsoft.com/office/drawing/2010/main">
                <a:solidFill>
                  <a:srgbClr val="FFFFFF"/>
                </a:solidFill>
              </a14:hiddenFill>
            </a:ext>
          </a:extLst>
        </p:spPr>
      </p:pic>
      <p:pic>
        <p:nvPicPr>
          <p:cNvPr id="5" name="04-Confession_and_Assurance_(Instrumental)">
            <a:hlinkClick r:id="" action="ppaction://media"/>
            <a:extLst>
              <a:ext uri="{FF2B5EF4-FFF2-40B4-BE49-F238E27FC236}">
                <a16:creationId xmlns:a16="http://schemas.microsoft.com/office/drawing/2014/main" id="{99F877C8-1593-1DD9-DFE0-064B0ED4CC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50" y="-26871"/>
            <a:ext cx="609600" cy="609600"/>
          </a:xfrm>
          <a:prstGeom prst="rect">
            <a:avLst/>
          </a:prstGeom>
        </p:spPr>
      </p:pic>
      <p:sp>
        <p:nvSpPr>
          <p:cNvPr id="6" name="TextBox 5">
            <a:extLst>
              <a:ext uri="{FF2B5EF4-FFF2-40B4-BE49-F238E27FC236}">
                <a16:creationId xmlns:a16="http://schemas.microsoft.com/office/drawing/2014/main" id="{13F71089-3EEA-0DA3-B73A-2AEA1DB9E544}"/>
              </a:ext>
            </a:extLst>
          </p:cNvPr>
          <p:cNvSpPr txBox="1"/>
          <p:nvPr/>
        </p:nvSpPr>
        <p:spPr>
          <a:xfrm>
            <a:off x="417350" y="430329"/>
            <a:ext cx="4748062" cy="1938992"/>
          </a:xfrm>
          <a:prstGeom prst="rect">
            <a:avLst/>
          </a:prstGeom>
          <a:noFill/>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Montserrat" panose="00000500000000000000" pitchFamily="2" charset="0"/>
              </a:rPr>
              <a:t>Walking the </a:t>
            </a:r>
          </a:p>
          <a:p>
            <a:r>
              <a:rPr lang="en-US" sz="4000" b="1" dirty="0">
                <a:solidFill>
                  <a:schemeClr val="bg1"/>
                </a:solidFill>
                <a:effectLst>
                  <a:outerShdw blurRad="38100" dist="38100" dir="2700000" algn="tl">
                    <a:srgbClr val="000000">
                      <a:alpha val="43137"/>
                    </a:srgbClr>
                  </a:outerShdw>
                </a:effectLst>
                <a:latin typeface="Montserrat" panose="00000500000000000000" pitchFamily="2" charset="0"/>
              </a:rPr>
              <a:t>Path from Lost </a:t>
            </a:r>
          </a:p>
          <a:p>
            <a:r>
              <a:rPr lang="en-US" sz="4000" b="1" dirty="0">
                <a:solidFill>
                  <a:schemeClr val="bg1"/>
                </a:solidFill>
                <a:effectLst>
                  <a:outerShdw blurRad="38100" dist="38100" dir="2700000" algn="tl">
                    <a:srgbClr val="000000">
                      <a:alpha val="43137"/>
                    </a:srgbClr>
                  </a:outerShdw>
                </a:effectLst>
                <a:latin typeface="Montserrat" panose="00000500000000000000" pitchFamily="2" charset="0"/>
              </a:rPr>
              <a:t>to Leading</a:t>
            </a:r>
            <a:endParaRPr lang="en-US" sz="4000" b="1" dirty="0"/>
          </a:p>
        </p:txBody>
      </p:sp>
      <p:sp>
        <p:nvSpPr>
          <p:cNvPr id="7" name="TextBox 6">
            <a:extLst>
              <a:ext uri="{FF2B5EF4-FFF2-40B4-BE49-F238E27FC236}">
                <a16:creationId xmlns:a16="http://schemas.microsoft.com/office/drawing/2014/main" id="{251FAA73-4562-8AB8-B0C3-DCD470D788F3}"/>
              </a:ext>
            </a:extLst>
          </p:cNvPr>
          <p:cNvSpPr txBox="1"/>
          <p:nvPr/>
        </p:nvSpPr>
        <p:spPr>
          <a:xfrm>
            <a:off x="8734425" y="5352157"/>
            <a:ext cx="3457575" cy="1200329"/>
          </a:xfrm>
          <a:prstGeom prst="rect">
            <a:avLst/>
          </a:prstGeom>
          <a:noFill/>
        </p:spPr>
        <p:txBody>
          <a:bodyPr wrap="square">
            <a:spAutoFit/>
          </a:bodyPr>
          <a:lstStyle/>
          <a:p>
            <a:r>
              <a:rPr lang="en-US" sz="3600" dirty="0">
                <a:solidFill>
                  <a:schemeClr val="bg1"/>
                </a:solidFill>
                <a:effectLst>
                  <a:outerShdw blurRad="38100" dist="38100" dir="2700000" algn="tl">
                    <a:srgbClr val="000000">
                      <a:alpha val="43137"/>
                    </a:srgbClr>
                  </a:outerShdw>
                </a:effectLst>
                <a:latin typeface="Montserrat" panose="00000500000000000000" pitchFamily="2" charset="0"/>
              </a:rPr>
              <a:t>Walk Series—</a:t>
            </a:r>
          </a:p>
          <a:p>
            <a:r>
              <a:rPr lang="en-US" sz="3600" dirty="0">
                <a:solidFill>
                  <a:schemeClr val="bg1"/>
                </a:solidFill>
                <a:effectLst>
                  <a:outerShdw blurRad="38100" dist="38100" dir="2700000" algn="tl">
                    <a:srgbClr val="000000">
                      <a:alpha val="43137"/>
                    </a:srgbClr>
                  </a:outerShdw>
                </a:effectLst>
                <a:latin typeface="Montserrat" panose="00000500000000000000" pitchFamily="2" charset="0"/>
              </a:rPr>
              <a:t>Introduction</a:t>
            </a:r>
          </a:p>
        </p:txBody>
      </p:sp>
    </p:spTree>
    <p:extLst>
      <p:ext uri="{BB962C8B-B14F-4D97-AF65-F5344CB8AC3E}">
        <p14:creationId xmlns:p14="http://schemas.microsoft.com/office/powerpoint/2010/main" val="188279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5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F7BF5-39F2-FCCB-C96C-319ECC13A44F}"/>
            </a:ext>
          </a:extLst>
        </p:cNvPr>
        <p:cNvGrpSpPr/>
        <p:nvPr/>
      </p:nvGrpSpPr>
      <p:grpSpPr>
        <a:xfrm>
          <a:off x="0" y="0"/>
          <a:ext cx="0" cy="0"/>
          <a:chOff x="0" y="0"/>
          <a:chExt cx="0" cy="0"/>
        </a:xfrm>
      </p:grpSpPr>
      <p:pic>
        <p:nvPicPr>
          <p:cNvPr id="2" name="Picture 2" descr="Stranger Strange Images | Free Vectors, Stock Photos &amp; PSD">
            <a:extLst>
              <a:ext uri="{FF2B5EF4-FFF2-40B4-BE49-F238E27FC236}">
                <a16:creationId xmlns:a16="http://schemas.microsoft.com/office/drawing/2014/main" id="{30792146-7C49-BBBF-3F45-3D962B0A172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19100" y="-29366"/>
            <a:ext cx="11305077" cy="68986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F975031-F61A-3AFB-C232-1489E7094209}"/>
              </a:ext>
            </a:extLst>
          </p:cNvPr>
          <p:cNvSpPr>
            <a:spLocks noGrp="1"/>
          </p:cNvSpPr>
          <p:nvPr>
            <p:ph type="title"/>
          </p:nvPr>
        </p:nvSpPr>
        <p:spPr>
          <a:xfrm>
            <a:off x="517870" y="980388"/>
            <a:ext cx="11095953" cy="5184742"/>
          </a:xfrm>
        </p:spPr>
        <p:txBody>
          <a:bodyPr>
            <a:normAutofit fontScale="90000"/>
          </a:bodyPr>
          <a:lstStyle/>
          <a:p>
            <a:pPr>
              <a:lnSpc>
                <a:spcPct val="120000"/>
              </a:lnSpc>
            </a:pP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For he himself is our peace, who has made us both one and has broken down in his flesh the dividing wall of hostility by abolishing the law of commandments expressed in ordinances, that he might create in himself one new man in place of the two, so making peace, and might reconcile us both to God in one body through the cross, thereby killing the hostility. </a:t>
            </a:r>
            <a:endParaRPr lang="en-US" sz="88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F0A89141-306F-0969-FE6F-FDF4F631693D}"/>
              </a:ext>
            </a:extLst>
          </p:cNvPr>
          <p:cNvSpPr txBox="1"/>
          <p:nvPr/>
        </p:nvSpPr>
        <p:spPr>
          <a:xfrm>
            <a:off x="5519395" y="6189581"/>
            <a:ext cx="6094428" cy="461665"/>
          </a:xfrm>
          <a:prstGeom prst="rect">
            <a:avLst/>
          </a:prstGeom>
          <a:noFill/>
        </p:spPr>
        <p:txBody>
          <a:bodyPr wrap="square">
            <a:spAutoFit/>
          </a:bodyPr>
          <a:lstStyle/>
          <a:p>
            <a:pPr algn="r"/>
            <a:r>
              <a:rPr lang="en-US" sz="24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Ephesians 2:14-16</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3822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F3B03-7A66-36D5-9D9B-C77FE08311A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997054A-F829-C4BA-B657-5232E0F9BB33}"/>
              </a:ext>
            </a:extLst>
          </p:cNvPr>
          <p:cNvPicPr>
            <a:picLocks noChangeAspect="1"/>
          </p:cNvPicPr>
          <p:nvPr/>
        </p:nvPicPr>
        <p:blipFill>
          <a:blip r:embed="rId2"/>
          <a:stretch>
            <a:fillRect/>
          </a:stretch>
        </p:blipFill>
        <p:spPr>
          <a:xfrm>
            <a:off x="479952" y="0"/>
            <a:ext cx="11232096" cy="6858000"/>
          </a:xfrm>
          <a:prstGeom prst="rect">
            <a:avLst/>
          </a:prstGeom>
        </p:spPr>
      </p:pic>
      <p:sp>
        <p:nvSpPr>
          <p:cNvPr id="3" name="Title 1">
            <a:extLst>
              <a:ext uri="{FF2B5EF4-FFF2-40B4-BE49-F238E27FC236}">
                <a16:creationId xmlns:a16="http://schemas.microsoft.com/office/drawing/2014/main" id="{01210FA5-C40B-48F2-37C2-5C61CE1097C8}"/>
              </a:ext>
            </a:extLst>
          </p:cNvPr>
          <p:cNvSpPr>
            <a:spLocks noGrp="1"/>
          </p:cNvSpPr>
          <p:nvPr>
            <p:ph type="title"/>
          </p:nvPr>
        </p:nvSpPr>
        <p:spPr>
          <a:xfrm>
            <a:off x="517870" y="980388"/>
            <a:ext cx="11095953" cy="5184742"/>
          </a:xfrm>
        </p:spPr>
        <p:txBody>
          <a:bodyPr>
            <a:normAutofit fontScale="90000"/>
          </a:bodyPr>
          <a:lstStyle/>
          <a:p>
            <a:pPr>
              <a:lnSpc>
                <a:spcPct val="120000"/>
              </a:lnSpc>
            </a:pP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For he himself is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our peace</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who has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made us both one</a:t>
            </a:r>
            <a:r>
              <a:rPr lang="en-US" sz="36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and has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broken down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in his flesh the dividing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wall of hostility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by </a:t>
            </a:r>
            <a:r>
              <a:rPr lang="en-US" sz="3600"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a</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bolishing the law of commandments</a:t>
            </a:r>
            <a:r>
              <a:rPr lang="en-US" sz="3600" b="0"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expressed in ordinances, that he might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create</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in himself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one new man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in place of the two, so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making peace</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and might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reconcile</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us both to God in one body through the cross, thereby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killing</a:t>
            </a:r>
            <a:r>
              <a:rPr lang="en-US" sz="360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t>
            </a:r>
            <a:r>
              <a:rPr lang="en-US" sz="3600" b="1" i="0" u="none" strike="noStrike" baseline="0" dirty="0">
                <a:solidFill>
                  <a:srgbClr val="92D050"/>
                </a:solidFill>
                <a:effectLst>
                  <a:outerShdw blurRad="38100" dist="38100" dir="2700000" algn="tl">
                    <a:srgbClr val="000000">
                      <a:alpha val="43137"/>
                    </a:srgbClr>
                  </a:outerShdw>
                </a:effectLst>
                <a:latin typeface="Montserrat" panose="00000500000000000000" pitchFamily="2" charset="0"/>
              </a:rPr>
              <a:t>the hostility</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88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F9EA52D9-4FC4-B0EE-6387-C88F4375E4D2}"/>
              </a:ext>
            </a:extLst>
          </p:cNvPr>
          <p:cNvSpPr txBox="1"/>
          <p:nvPr/>
        </p:nvSpPr>
        <p:spPr>
          <a:xfrm>
            <a:off x="5519395" y="6189581"/>
            <a:ext cx="6094428" cy="461665"/>
          </a:xfrm>
          <a:prstGeom prst="rect">
            <a:avLst/>
          </a:prstGeom>
          <a:noFill/>
        </p:spPr>
        <p:txBody>
          <a:bodyPr wrap="square">
            <a:spAutoFit/>
          </a:bodyPr>
          <a:lstStyle/>
          <a:p>
            <a:pPr algn="r"/>
            <a:r>
              <a:rPr lang="en-US" sz="24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Ephesians 2:14-16</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9312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B3E86-3A11-B0D5-A059-B7E8263277D2}"/>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20018AF-1314-13F3-52F9-3C25200EE830}"/>
              </a:ext>
            </a:extLst>
          </p:cNvPr>
          <p:cNvSpPr>
            <a:spLocks noGrp="1"/>
          </p:cNvSpPr>
          <p:nvPr>
            <p:ph idx="1"/>
          </p:nvPr>
        </p:nvSpPr>
        <p:spPr>
          <a:xfrm>
            <a:off x="3161219" y="4873596"/>
            <a:ext cx="6815579" cy="1348034"/>
          </a:xfrm>
        </p:spPr>
        <p:txBody>
          <a:bodyPr>
            <a:noAutofit/>
          </a:bodyPr>
          <a:lstStyle/>
          <a:p>
            <a:pPr marL="0" indent="0" algn="ctr">
              <a:buNone/>
            </a:pPr>
            <a:r>
              <a:rPr lang="en-US" sz="2800" b="0" i="0" u="none" strike="noStrike" baseline="0" dirty="0">
                <a:solidFill>
                  <a:srgbClr val="000000"/>
                </a:solidFill>
                <a:latin typeface="Montserrat" panose="00000500000000000000" pitchFamily="2" charset="0"/>
              </a:rPr>
              <a:t>Find the words</a:t>
            </a:r>
            <a:r>
              <a:rPr lang="en-US" sz="2800" b="0" i="0" u="none" strike="noStrike" dirty="0">
                <a:solidFill>
                  <a:srgbClr val="000000"/>
                </a:solidFill>
                <a:latin typeface="Montserrat" panose="00000500000000000000" pitchFamily="2" charset="0"/>
              </a:rPr>
              <a:t> that indicate “hope” in the verses to follow.</a:t>
            </a:r>
            <a:endParaRPr lang="en-US" sz="3200" dirty="0"/>
          </a:p>
        </p:txBody>
      </p:sp>
      <p:pic>
        <p:nvPicPr>
          <p:cNvPr id="3" name="Picture 2">
            <a:extLst>
              <a:ext uri="{FF2B5EF4-FFF2-40B4-BE49-F238E27FC236}">
                <a16:creationId xmlns:a16="http://schemas.microsoft.com/office/drawing/2014/main" id="{EB0EDBF5-A610-9B1A-9759-09F62A0230D8}"/>
              </a:ext>
            </a:extLst>
          </p:cNvPr>
          <p:cNvPicPr>
            <a:picLocks noChangeAspect="1"/>
          </p:cNvPicPr>
          <p:nvPr/>
        </p:nvPicPr>
        <p:blipFill>
          <a:blip r:embed="rId2"/>
          <a:stretch>
            <a:fillRect/>
          </a:stretch>
        </p:blipFill>
        <p:spPr>
          <a:xfrm>
            <a:off x="-1" y="0"/>
            <a:ext cx="6569009" cy="3475021"/>
          </a:xfrm>
          <a:prstGeom prst="rect">
            <a:avLst/>
          </a:prstGeom>
        </p:spPr>
      </p:pic>
      <p:pic>
        <p:nvPicPr>
          <p:cNvPr id="4" name="Picture 2">
            <a:extLst>
              <a:ext uri="{FF2B5EF4-FFF2-40B4-BE49-F238E27FC236}">
                <a16:creationId xmlns:a16="http://schemas.microsoft.com/office/drawing/2014/main" id="{B26692DE-4F45-5955-E17C-C9C6ADB0E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0543">
            <a:off x="6861741" y="231292"/>
            <a:ext cx="25717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552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950A2-E537-3A9A-B744-57905FE95205}"/>
            </a:ext>
          </a:extLst>
        </p:cNvPr>
        <p:cNvGrpSpPr/>
        <p:nvPr/>
      </p:nvGrpSpPr>
      <p:grpSpPr>
        <a:xfrm>
          <a:off x="0" y="0"/>
          <a:ext cx="0" cy="0"/>
          <a:chOff x="0" y="0"/>
          <a:chExt cx="0" cy="0"/>
        </a:xfrm>
      </p:grpSpPr>
      <p:pic>
        <p:nvPicPr>
          <p:cNvPr id="2" name="Picture 2" descr="Stranger Strange Images | Free Vectors, Stock Photos &amp; PSD">
            <a:extLst>
              <a:ext uri="{FF2B5EF4-FFF2-40B4-BE49-F238E27FC236}">
                <a16:creationId xmlns:a16="http://schemas.microsoft.com/office/drawing/2014/main" id="{A530DC23-1F76-BF12-5184-21B9952DE6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19100" y="-29366"/>
            <a:ext cx="11305077" cy="68986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00FB12F-BCF4-FA27-2865-B362DBD42020}"/>
              </a:ext>
            </a:extLst>
          </p:cNvPr>
          <p:cNvSpPr>
            <a:spLocks noGrp="1"/>
          </p:cNvSpPr>
          <p:nvPr>
            <p:ph type="title"/>
          </p:nvPr>
        </p:nvSpPr>
        <p:spPr>
          <a:xfrm>
            <a:off x="517870" y="980388"/>
            <a:ext cx="11095953" cy="5184742"/>
          </a:xfrm>
        </p:spPr>
        <p:txBody>
          <a:bodyPr>
            <a:normAutofit fontScale="90000"/>
          </a:bodyPr>
          <a:lstStyle/>
          <a:p>
            <a:pPr>
              <a:lnSpc>
                <a:spcPct val="120000"/>
              </a:lnSpc>
            </a:pP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And he came and preached peace to you who were far off and peace to those who were near. For through him we both have access in one Spirit to the Father. So then you are no longer strangers and aliens, but you are fellow citizens with the saints and members of the household of God, built on the foundation of the apostles and prophets, Christ Jesus himself being the cornerstone, </a:t>
            </a:r>
            <a:endParaRPr lang="en-US" sz="88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7FCEE116-DBBC-2EE8-A293-37C79004BA8C}"/>
              </a:ext>
            </a:extLst>
          </p:cNvPr>
          <p:cNvSpPr txBox="1"/>
          <p:nvPr/>
        </p:nvSpPr>
        <p:spPr>
          <a:xfrm>
            <a:off x="5519395" y="6189581"/>
            <a:ext cx="6094428" cy="461665"/>
          </a:xfrm>
          <a:prstGeom prst="rect">
            <a:avLst/>
          </a:prstGeom>
          <a:noFill/>
        </p:spPr>
        <p:txBody>
          <a:bodyPr wrap="square">
            <a:spAutoFit/>
          </a:bodyPr>
          <a:lstStyle/>
          <a:p>
            <a:pPr algn="r"/>
            <a:r>
              <a:rPr lang="en-US" sz="24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Ephesians 2:17-20</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2494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C749-0AF9-84F5-5B4E-8FC4086CBD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23DEF35-1D31-760F-05B1-346A02F24C1B}"/>
              </a:ext>
            </a:extLst>
          </p:cNvPr>
          <p:cNvPicPr>
            <a:picLocks noChangeAspect="1"/>
          </p:cNvPicPr>
          <p:nvPr/>
        </p:nvPicPr>
        <p:blipFill>
          <a:blip r:embed="rId2"/>
          <a:stretch>
            <a:fillRect/>
          </a:stretch>
        </p:blipFill>
        <p:spPr>
          <a:xfrm>
            <a:off x="479952" y="0"/>
            <a:ext cx="11232096" cy="6858000"/>
          </a:xfrm>
          <a:prstGeom prst="rect">
            <a:avLst/>
          </a:prstGeom>
        </p:spPr>
      </p:pic>
      <p:sp>
        <p:nvSpPr>
          <p:cNvPr id="3" name="Title 1">
            <a:extLst>
              <a:ext uri="{FF2B5EF4-FFF2-40B4-BE49-F238E27FC236}">
                <a16:creationId xmlns:a16="http://schemas.microsoft.com/office/drawing/2014/main" id="{9375F23D-4CE5-D254-25E5-4AF0EBEF4E9B}"/>
              </a:ext>
            </a:extLst>
          </p:cNvPr>
          <p:cNvSpPr>
            <a:spLocks noGrp="1"/>
          </p:cNvSpPr>
          <p:nvPr>
            <p:ph type="title"/>
          </p:nvPr>
        </p:nvSpPr>
        <p:spPr>
          <a:xfrm>
            <a:off x="517870" y="980388"/>
            <a:ext cx="11095953" cy="5184742"/>
          </a:xfrm>
        </p:spPr>
        <p:txBody>
          <a:bodyPr>
            <a:normAutofit fontScale="90000"/>
          </a:bodyPr>
          <a:lstStyle/>
          <a:p>
            <a:pPr>
              <a:lnSpc>
                <a:spcPct val="120000"/>
              </a:lnSpc>
            </a:pP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And he came and </a:t>
            </a:r>
            <a:r>
              <a:rPr lang="en-US" sz="3600" b="1" i="0" u="none" strike="noStrike" baseline="0" dirty="0">
                <a:solidFill>
                  <a:schemeClr val="accent5">
                    <a:lumMod val="75000"/>
                  </a:schemeClr>
                </a:solidFill>
                <a:effectLst>
                  <a:outerShdw blurRad="38100" dist="38100" dir="2700000" algn="tl">
                    <a:srgbClr val="000000">
                      <a:alpha val="43137"/>
                    </a:srgbClr>
                  </a:outerShdw>
                </a:effectLst>
                <a:latin typeface="Montserrat" panose="00000500000000000000" pitchFamily="2" charset="0"/>
              </a:rPr>
              <a:t>preached peace</a:t>
            </a:r>
            <a:r>
              <a:rPr lang="en-US" sz="3600" i="0" u="none" strike="noStrike" baseline="0" dirty="0">
                <a:solidFill>
                  <a:schemeClr val="accent5">
                    <a:lumMod val="75000"/>
                  </a:schemeClr>
                </a:solidFill>
                <a:effectLst>
                  <a:outerShdw blurRad="38100" dist="38100" dir="2700000" algn="tl">
                    <a:srgbClr val="000000">
                      <a:alpha val="43137"/>
                    </a:srgbClr>
                  </a:outerShdw>
                </a:effectLst>
                <a:latin typeface="Montserrat" panose="00000500000000000000" pitchFamily="2" charset="0"/>
              </a:rPr>
              <a:t>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to you who were far off and peace to those who were near. For through him we both </a:t>
            </a:r>
            <a:r>
              <a:rPr lang="en-US" sz="3600" b="1" i="0" u="none" strike="noStrike" baseline="0" dirty="0">
                <a:solidFill>
                  <a:schemeClr val="accent5">
                    <a:lumMod val="75000"/>
                  </a:schemeClr>
                </a:solidFill>
                <a:effectLst>
                  <a:outerShdw blurRad="38100" dist="38100" dir="2700000" algn="tl">
                    <a:srgbClr val="000000">
                      <a:alpha val="43137"/>
                    </a:srgbClr>
                  </a:outerShdw>
                </a:effectLst>
                <a:latin typeface="Montserrat" panose="00000500000000000000" pitchFamily="2" charset="0"/>
              </a:rPr>
              <a:t>have access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in one Spirit to the Father. So then you are </a:t>
            </a:r>
            <a:r>
              <a:rPr lang="en-US" sz="3600" b="1" i="0" u="none" strike="noStrike" baseline="0" dirty="0">
                <a:solidFill>
                  <a:schemeClr val="accent5">
                    <a:lumMod val="75000"/>
                  </a:schemeClr>
                </a:solidFill>
                <a:effectLst>
                  <a:outerShdw blurRad="38100" dist="38100" dir="2700000" algn="tl">
                    <a:srgbClr val="000000">
                      <a:alpha val="43137"/>
                    </a:srgbClr>
                  </a:outerShdw>
                </a:effectLst>
                <a:latin typeface="Montserrat" panose="00000500000000000000" pitchFamily="2" charset="0"/>
              </a:rPr>
              <a:t>no longer strangers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and </a:t>
            </a:r>
            <a:r>
              <a:rPr lang="en-US" sz="3600" i="0" u="none" strike="noStrike" baseline="0" dirty="0">
                <a:solidFill>
                  <a:schemeClr val="accent5">
                    <a:lumMod val="75000"/>
                  </a:schemeClr>
                </a:solidFill>
                <a:effectLst>
                  <a:outerShdw blurRad="38100" dist="38100" dir="2700000" algn="tl">
                    <a:srgbClr val="000000">
                      <a:alpha val="43137"/>
                    </a:srgbClr>
                  </a:outerShdw>
                </a:effectLst>
                <a:latin typeface="Montserrat" panose="00000500000000000000" pitchFamily="2" charset="0"/>
              </a:rPr>
              <a:t>aliens</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but you are </a:t>
            </a:r>
            <a:r>
              <a:rPr lang="en-US" sz="3600" b="1" i="0" u="none" strike="noStrike" baseline="0" dirty="0">
                <a:solidFill>
                  <a:schemeClr val="accent5">
                    <a:lumMod val="75000"/>
                  </a:schemeClr>
                </a:solidFill>
                <a:effectLst>
                  <a:outerShdw blurRad="38100" dist="38100" dir="2700000" algn="tl">
                    <a:srgbClr val="000000">
                      <a:alpha val="43137"/>
                    </a:srgbClr>
                  </a:outerShdw>
                </a:effectLst>
                <a:latin typeface="Montserrat" panose="00000500000000000000" pitchFamily="2" charset="0"/>
              </a:rPr>
              <a:t>fellow citizens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with the saints and members of the household of God, </a:t>
            </a:r>
            <a:r>
              <a:rPr lang="en-US" sz="3600" b="1" i="0" u="none" strike="noStrike" baseline="0" dirty="0">
                <a:solidFill>
                  <a:schemeClr val="accent5">
                    <a:lumMod val="75000"/>
                  </a:schemeClr>
                </a:solidFill>
                <a:effectLst>
                  <a:outerShdw blurRad="38100" dist="38100" dir="2700000" algn="tl">
                    <a:srgbClr val="000000">
                      <a:alpha val="43137"/>
                    </a:srgbClr>
                  </a:outerShdw>
                </a:effectLst>
                <a:latin typeface="Montserrat" panose="00000500000000000000" pitchFamily="2" charset="0"/>
              </a:rPr>
              <a:t>built on the foundation</a:t>
            </a:r>
            <a:r>
              <a:rPr lang="en-US" sz="3600" i="0" u="none" strike="noStrike" baseline="0" dirty="0">
                <a:solidFill>
                  <a:schemeClr val="accent5">
                    <a:lumMod val="75000"/>
                  </a:schemeClr>
                </a:solidFill>
                <a:effectLst>
                  <a:outerShdw blurRad="38100" dist="38100" dir="2700000" algn="tl">
                    <a:srgbClr val="000000">
                      <a:alpha val="43137"/>
                    </a:srgbClr>
                  </a:outerShdw>
                </a:effectLst>
                <a:latin typeface="Montserrat" panose="00000500000000000000" pitchFamily="2" charset="0"/>
              </a:rPr>
              <a:t>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of the apostles and prophets, Christ Jesus himself being the cornerstone, </a:t>
            </a:r>
            <a:endParaRPr lang="en-US" sz="88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04BAFBF0-D7A0-5C7E-C05C-D1F7CAD41B78}"/>
              </a:ext>
            </a:extLst>
          </p:cNvPr>
          <p:cNvSpPr txBox="1"/>
          <p:nvPr/>
        </p:nvSpPr>
        <p:spPr>
          <a:xfrm>
            <a:off x="5519395" y="6189581"/>
            <a:ext cx="6094428" cy="461665"/>
          </a:xfrm>
          <a:prstGeom prst="rect">
            <a:avLst/>
          </a:prstGeom>
          <a:noFill/>
        </p:spPr>
        <p:txBody>
          <a:bodyPr wrap="square">
            <a:spAutoFit/>
          </a:bodyPr>
          <a:lstStyle/>
          <a:p>
            <a:pPr algn="r"/>
            <a:r>
              <a:rPr lang="en-US" sz="24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Ephesians 2:17-20</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831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88682-B349-45C2-2AD2-A512A5EA480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6EA163D-F6A7-0E70-EE4B-80ED87AED81A}"/>
              </a:ext>
            </a:extLst>
          </p:cNvPr>
          <p:cNvSpPr>
            <a:spLocks noGrp="1"/>
          </p:cNvSpPr>
          <p:nvPr>
            <p:ph idx="1"/>
          </p:nvPr>
        </p:nvSpPr>
        <p:spPr>
          <a:xfrm>
            <a:off x="9141418" y="4260914"/>
            <a:ext cx="2868331" cy="2597085"/>
          </a:xfrm>
        </p:spPr>
        <p:txBody>
          <a:bodyPr>
            <a:normAutofit/>
          </a:bodyPr>
          <a:lstStyle/>
          <a:p>
            <a:pPr algn="r">
              <a:lnSpc>
                <a:spcPct val="120000"/>
              </a:lnSpc>
            </a:pPr>
            <a:r>
              <a:rPr lang="en-US" sz="2400" dirty="0">
                <a:latin typeface="Montserrat" panose="00000500000000000000" pitchFamily="2" charset="0"/>
              </a:rPr>
              <a:t>Next step on your journey— “First Steps” discipleship. </a:t>
            </a:r>
          </a:p>
        </p:txBody>
      </p:sp>
      <p:pic>
        <p:nvPicPr>
          <p:cNvPr id="6" name="Picture 5">
            <a:extLst>
              <a:ext uri="{FF2B5EF4-FFF2-40B4-BE49-F238E27FC236}">
                <a16:creationId xmlns:a16="http://schemas.microsoft.com/office/drawing/2014/main" id="{F69A63F6-6F24-548C-C155-D872ADDCBB37}"/>
              </a:ext>
            </a:extLst>
          </p:cNvPr>
          <p:cNvPicPr>
            <a:picLocks noChangeAspect="1"/>
          </p:cNvPicPr>
          <p:nvPr/>
        </p:nvPicPr>
        <p:blipFill>
          <a:blip r:embed="rId2"/>
          <a:stretch>
            <a:fillRect/>
          </a:stretch>
        </p:blipFill>
        <p:spPr>
          <a:xfrm>
            <a:off x="0" y="0"/>
            <a:ext cx="6569009" cy="3475021"/>
          </a:xfrm>
          <a:prstGeom prst="rect">
            <a:avLst/>
          </a:prstGeom>
        </p:spPr>
      </p:pic>
      <p:pic>
        <p:nvPicPr>
          <p:cNvPr id="7" name="Picture 2">
            <a:extLst>
              <a:ext uri="{FF2B5EF4-FFF2-40B4-BE49-F238E27FC236}">
                <a16:creationId xmlns:a16="http://schemas.microsoft.com/office/drawing/2014/main" id="{34A8F4BC-728F-9F47-BA5A-BD6D28CF8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0543">
            <a:off x="6861741" y="231292"/>
            <a:ext cx="257175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CC1E204-2C26-8F3C-E4EE-DE40470A7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91590">
            <a:off x="9244961" y="207136"/>
            <a:ext cx="257175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85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4367C-4C29-DFDF-D085-DC0D675D3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D9031-99A0-2D2D-CAC2-169E0F4172E4}"/>
              </a:ext>
            </a:extLst>
          </p:cNvPr>
          <p:cNvSpPr>
            <a:spLocks noGrp="1"/>
          </p:cNvSpPr>
          <p:nvPr>
            <p:ph type="title"/>
          </p:nvPr>
        </p:nvSpPr>
        <p:spPr>
          <a:xfrm>
            <a:off x="517870" y="3704734"/>
            <a:ext cx="5845223" cy="2460396"/>
          </a:xfrm>
        </p:spPr>
        <p:txBody>
          <a:bodyPr>
            <a:normAutofit/>
          </a:bodyPr>
          <a:lstStyle/>
          <a:p>
            <a:pPr>
              <a:lnSpc>
                <a:spcPct val="120000"/>
              </a:lnSpc>
            </a:pPr>
            <a:r>
              <a:rPr lang="en-US" sz="2400" b="0" i="0" u="none" strike="noStrike" baseline="0" dirty="0">
                <a:solidFill>
                  <a:srgbClr val="000000"/>
                </a:solidFill>
                <a:latin typeface="Montserrat" panose="00000500000000000000" pitchFamily="2" charset="0"/>
              </a:rPr>
              <a:t>Then you would proceed to the  Walk Series to see what your next steps in walking from lost to leading should be.</a:t>
            </a:r>
            <a:endParaRPr lang="en-US" sz="6600" dirty="0"/>
          </a:p>
        </p:txBody>
      </p:sp>
      <p:pic>
        <p:nvPicPr>
          <p:cNvPr id="3" name="Picture 2">
            <a:extLst>
              <a:ext uri="{FF2B5EF4-FFF2-40B4-BE49-F238E27FC236}">
                <a16:creationId xmlns:a16="http://schemas.microsoft.com/office/drawing/2014/main" id="{8270D0E6-346D-1019-9F95-73BBB25E75F1}"/>
              </a:ext>
            </a:extLst>
          </p:cNvPr>
          <p:cNvPicPr>
            <a:picLocks noChangeAspect="1"/>
          </p:cNvPicPr>
          <p:nvPr/>
        </p:nvPicPr>
        <p:blipFill>
          <a:blip r:embed="rId2"/>
          <a:stretch>
            <a:fillRect/>
          </a:stretch>
        </p:blipFill>
        <p:spPr>
          <a:xfrm>
            <a:off x="-4385" y="0"/>
            <a:ext cx="6569009" cy="3475021"/>
          </a:xfrm>
          <a:prstGeom prst="rect">
            <a:avLst/>
          </a:prstGeom>
        </p:spPr>
      </p:pic>
      <p:pic>
        <p:nvPicPr>
          <p:cNvPr id="4" name="Picture 2">
            <a:extLst>
              <a:ext uri="{FF2B5EF4-FFF2-40B4-BE49-F238E27FC236}">
                <a16:creationId xmlns:a16="http://schemas.microsoft.com/office/drawing/2014/main" id="{68D72639-DD76-D23D-2451-E8CEE2DAD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0543">
            <a:off x="6861741" y="231292"/>
            <a:ext cx="257175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37C4E52-FEE0-EE3A-5085-4144D92BD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91590">
            <a:off x="9244961" y="207136"/>
            <a:ext cx="257175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27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B2AE2-AEBC-EBC5-7A48-A8B699FD0E9A}"/>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EED42F4E-5862-20C9-185F-9C1E51BC6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303" y="600075"/>
            <a:ext cx="8109394" cy="6858000"/>
          </a:xfrm>
          <a:prstGeom prst="rect">
            <a:avLst/>
          </a:prstGeom>
        </p:spPr>
      </p:pic>
      <p:sp>
        <p:nvSpPr>
          <p:cNvPr id="3" name="Rectangle 2">
            <a:extLst>
              <a:ext uri="{FF2B5EF4-FFF2-40B4-BE49-F238E27FC236}">
                <a16:creationId xmlns:a16="http://schemas.microsoft.com/office/drawing/2014/main" id="{1B3FB069-8D50-EDCA-1309-FFB717ACC1F4}"/>
              </a:ext>
            </a:extLst>
          </p:cNvPr>
          <p:cNvSpPr/>
          <p:nvPr/>
        </p:nvSpPr>
        <p:spPr>
          <a:xfrm>
            <a:off x="5573536" y="4693860"/>
            <a:ext cx="1848698" cy="1587417"/>
          </a:xfrm>
          <a:prstGeom prst="rect">
            <a:avLst/>
          </a:prstGeom>
          <a:solidFill>
            <a:srgbClr val="668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0BA405D-AF64-0737-490E-C45AD0E73A20}"/>
              </a:ext>
            </a:extLst>
          </p:cNvPr>
          <p:cNvSpPr/>
          <p:nvPr/>
        </p:nvSpPr>
        <p:spPr>
          <a:xfrm>
            <a:off x="7629263" y="4693860"/>
            <a:ext cx="2092751" cy="1587417"/>
          </a:xfrm>
          <a:prstGeom prst="rect">
            <a:avLst/>
          </a:prstGeom>
          <a:solidFill>
            <a:srgbClr val="668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4AE2B5-CFC8-DBD7-ED6B-A6BE67FD2287}"/>
              </a:ext>
            </a:extLst>
          </p:cNvPr>
          <p:cNvSpPr/>
          <p:nvPr/>
        </p:nvSpPr>
        <p:spPr>
          <a:xfrm>
            <a:off x="2696167" y="4223208"/>
            <a:ext cx="7025847" cy="464866"/>
          </a:xfrm>
          <a:prstGeom prst="rect">
            <a:avLst/>
          </a:prstGeom>
          <a:solidFill>
            <a:srgbClr val="C8C9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E0631B1-8EFA-712C-E766-2C730C481DC7}"/>
              </a:ext>
            </a:extLst>
          </p:cNvPr>
          <p:cNvSpPr txBox="1">
            <a:spLocks/>
          </p:cNvSpPr>
          <p:nvPr/>
        </p:nvSpPr>
        <p:spPr>
          <a:xfrm>
            <a:off x="5791200" y="870648"/>
            <a:ext cx="5276849" cy="3280100"/>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pPr algn="ctr">
              <a:lnSpc>
                <a:spcPct val="120000"/>
              </a:lnSpc>
            </a:pPr>
            <a:endParaRPr lang="en-US" sz="2400" dirty="0">
              <a:solidFill>
                <a:srgbClr val="000000"/>
              </a:solidFill>
              <a:latin typeface="Montserrat" panose="00000500000000000000" pitchFamily="2" charset="0"/>
            </a:endParaRPr>
          </a:p>
          <a:p>
            <a:pPr algn="ctr">
              <a:lnSpc>
                <a:spcPct val="120000"/>
              </a:lnSpc>
            </a:pPr>
            <a:endParaRPr lang="en-US" sz="4400" dirty="0">
              <a:solidFill>
                <a:srgbClr val="000000"/>
              </a:solidFill>
              <a:latin typeface="Montserrat" panose="00000500000000000000" pitchFamily="2" charset="0"/>
            </a:endParaRPr>
          </a:p>
          <a:p>
            <a:pPr algn="ctr">
              <a:lnSpc>
                <a:spcPct val="120000"/>
              </a:lnSpc>
            </a:pPr>
            <a:r>
              <a:rPr lang="en-US" sz="2400" dirty="0">
                <a:solidFill>
                  <a:srgbClr val="000000"/>
                </a:solidFill>
                <a:latin typeface="Montserrat" panose="00000500000000000000" pitchFamily="2" charset="0"/>
              </a:rPr>
              <a:t>Place the Cards in the Columns</a:t>
            </a:r>
          </a:p>
          <a:p>
            <a:pPr algn="ctr">
              <a:lnSpc>
                <a:spcPct val="120000"/>
              </a:lnSpc>
            </a:pPr>
            <a:r>
              <a:rPr lang="en-US" sz="2400" dirty="0">
                <a:solidFill>
                  <a:srgbClr val="000000"/>
                </a:solidFill>
                <a:latin typeface="Montserrat" panose="00000500000000000000" pitchFamily="2" charset="0"/>
              </a:rPr>
              <a:t>to make sense of the Graph.</a:t>
            </a:r>
            <a:endParaRPr lang="en-US" sz="6600" dirty="0"/>
          </a:p>
        </p:txBody>
      </p:sp>
      <p:sp>
        <p:nvSpPr>
          <p:cNvPr id="7" name="Arrow: Down 6">
            <a:extLst>
              <a:ext uri="{FF2B5EF4-FFF2-40B4-BE49-F238E27FC236}">
                <a16:creationId xmlns:a16="http://schemas.microsoft.com/office/drawing/2014/main" id="{DFA290EA-E205-B3E8-97F5-66EA0266F672}"/>
              </a:ext>
            </a:extLst>
          </p:cNvPr>
          <p:cNvSpPr/>
          <p:nvPr/>
        </p:nvSpPr>
        <p:spPr>
          <a:xfrm rot="879716">
            <a:off x="6293268" y="3116904"/>
            <a:ext cx="253535" cy="2848847"/>
          </a:xfrm>
          <a:prstGeom prst="downArrow">
            <a:avLst>
              <a:gd name="adj1" fmla="val 50000"/>
              <a:gd name="adj2" fmla="val 15974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F30F94C4-010C-C4DC-7F3A-33BF6642F3B0}"/>
              </a:ext>
            </a:extLst>
          </p:cNvPr>
          <p:cNvSpPr/>
          <p:nvPr/>
        </p:nvSpPr>
        <p:spPr>
          <a:xfrm rot="20838980">
            <a:off x="8481458" y="3119961"/>
            <a:ext cx="227546" cy="2968577"/>
          </a:xfrm>
          <a:prstGeom prst="downArrow">
            <a:avLst>
              <a:gd name="adj1" fmla="val 50000"/>
              <a:gd name="adj2" fmla="val 15974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4705EB3-EF6A-8BE3-39A7-F52129AB3019}"/>
              </a:ext>
            </a:extLst>
          </p:cNvPr>
          <p:cNvSpPr>
            <a:spLocks noGrp="1"/>
          </p:cNvSpPr>
          <p:nvPr>
            <p:ph type="title"/>
          </p:nvPr>
        </p:nvSpPr>
        <p:spPr>
          <a:xfrm>
            <a:off x="2262433" y="56559"/>
            <a:ext cx="9191625" cy="650450"/>
          </a:xfrm>
        </p:spPr>
        <p:txBody>
          <a:bodyPr>
            <a:normAutofit/>
          </a:bodyPr>
          <a:lstStyle/>
          <a:p>
            <a:pPr algn="ctr">
              <a:lnSpc>
                <a:spcPct val="120000"/>
              </a:lnSpc>
            </a:pPr>
            <a:r>
              <a:rPr lang="en-US" sz="2800" b="0" i="0" u="none" strike="noStrike" baseline="0" dirty="0">
                <a:solidFill>
                  <a:srgbClr val="000000"/>
                </a:solidFill>
                <a:latin typeface="Montserrat" panose="00000500000000000000" pitchFamily="2" charset="0"/>
              </a:rPr>
              <a:t>The Disciple’s Upward Walk</a:t>
            </a:r>
            <a:endParaRPr lang="en-US" sz="7200" dirty="0"/>
          </a:p>
        </p:txBody>
      </p:sp>
      <p:sp>
        <p:nvSpPr>
          <p:cNvPr id="10" name="Oval 9">
            <a:extLst>
              <a:ext uri="{FF2B5EF4-FFF2-40B4-BE49-F238E27FC236}">
                <a16:creationId xmlns:a16="http://schemas.microsoft.com/office/drawing/2014/main" id="{8E8AC00B-C328-D9FA-83DF-F7D9AAF01A44}"/>
              </a:ext>
            </a:extLst>
          </p:cNvPr>
          <p:cNvSpPr/>
          <p:nvPr/>
        </p:nvSpPr>
        <p:spPr>
          <a:xfrm>
            <a:off x="5353049" y="6274797"/>
            <a:ext cx="2276214" cy="659876"/>
          </a:xfrm>
          <a:prstGeom prst="ellipse">
            <a:avLst/>
          </a:prstGeom>
          <a:no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437FC5-9511-257B-6E8A-6503C6305C76}"/>
              </a:ext>
            </a:extLst>
          </p:cNvPr>
          <p:cNvSpPr/>
          <p:nvPr/>
        </p:nvSpPr>
        <p:spPr>
          <a:xfrm>
            <a:off x="7537531" y="6273038"/>
            <a:ext cx="2276214" cy="659876"/>
          </a:xfrm>
          <a:prstGeom prst="ellipse">
            <a:avLst/>
          </a:prstGeom>
          <a:no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566363-4959-0323-5ED4-7B0D6E36DEF4}"/>
              </a:ext>
            </a:extLst>
          </p:cNvPr>
          <p:cNvSpPr txBox="1"/>
          <p:nvPr/>
        </p:nvSpPr>
        <p:spPr>
          <a:xfrm>
            <a:off x="4830749" y="763267"/>
            <a:ext cx="2916532" cy="1063496"/>
          </a:xfrm>
          <a:prstGeom prst="rect">
            <a:avLst/>
          </a:prstGeom>
          <a:noFill/>
        </p:spPr>
        <p:txBody>
          <a:bodyPr wrap="square">
            <a:spAutoFit/>
          </a:bodyPr>
          <a:lstStyle/>
          <a:p>
            <a:pPr algn="ctr">
              <a:lnSpc>
                <a:spcPct val="120000"/>
              </a:lnSpc>
            </a:pPr>
            <a:r>
              <a:rPr lang="en-US" sz="1800" b="0" dirty="0">
                <a:solidFill>
                  <a:srgbClr val="E89D4D"/>
                </a:solidFill>
                <a:effectLst>
                  <a:outerShdw blurRad="38100" dist="38100" dir="2700000" algn="tl">
                    <a:srgbClr val="000000">
                      <a:alpha val="43137"/>
                    </a:srgbClr>
                  </a:outerShdw>
                </a:effectLst>
                <a:latin typeface="Montserrat" panose="00000500000000000000" pitchFamily="2" charset="0"/>
              </a:rPr>
              <a:t>People with whom we work (evangelizing &amp; discipling)</a:t>
            </a:r>
          </a:p>
        </p:txBody>
      </p:sp>
      <p:sp>
        <p:nvSpPr>
          <p:cNvPr id="13" name="TextBox 12">
            <a:extLst>
              <a:ext uri="{FF2B5EF4-FFF2-40B4-BE49-F238E27FC236}">
                <a16:creationId xmlns:a16="http://schemas.microsoft.com/office/drawing/2014/main" id="{E41AE9FA-108A-F3EC-9B77-D8E4C9D8A699}"/>
              </a:ext>
            </a:extLst>
          </p:cNvPr>
          <p:cNvSpPr txBox="1"/>
          <p:nvPr/>
        </p:nvSpPr>
        <p:spPr>
          <a:xfrm>
            <a:off x="7525382" y="764947"/>
            <a:ext cx="2916532" cy="731098"/>
          </a:xfrm>
          <a:prstGeom prst="rect">
            <a:avLst/>
          </a:prstGeom>
          <a:noFill/>
        </p:spPr>
        <p:txBody>
          <a:bodyPr wrap="square">
            <a:spAutoFit/>
          </a:bodyPr>
          <a:lstStyle/>
          <a:p>
            <a:pPr algn="ctr">
              <a:lnSpc>
                <a:spcPct val="120000"/>
              </a:lnSpc>
            </a:pPr>
            <a:r>
              <a:rPr lang="en-US" sz="1800" b="0" dirty="0">
                <a:solidFill>
                  <a:srgbClr val="E89D4D"/>
                </a:solidFill>
                <a:effectLst>
                  <a:outerShdw blurRad="38100" dist="38100" dir="2700000" algn="tl">
                    <a:srgbClr val="000000">
                      <a:alpha val="43137"/>
                    </a:srgbClr>
                  </a:outerShdw>
                </a:effectLst>
                <a:latin typeface="Montserrat" panose="00000500000000000000" pitchFamily="2" charset="0"/>
              </a:rPr>
              <a:t>Tools we might use in the E&amp;D process</a:t>
            </a:r>
          </a:p>
        </p:txBody>
      </p:sp>
      <p:sp>
        <p:nvSpPr>
          <p:cNvPr id="14" name="Rectangle 13">
            <a:extLst>
              <a:ext uri="{FF2B5EF4-FFF2-40B4-BE49-F238E27FC236}">
                <a16:creationId xmlns:a16="http://schemas.microsoft.com/office/drawing/2014/main" id="{06DF0172-2361-CDE6-3662-E17880D71672}"/>
              </a:ext>
            </a:extLst>
          </p:cNvPr>
          <p:cNvSpPr/>
          <p:nvPr/>
        </p:nvSpPr>
        <p:spPr>
          <a:xfrm>
            <a:off x="2696167" y="4702829"/>
            <a:ext cx="2092751" cy="1533294"/>
          </a:xfrm>
          <a:prstGeom prst="rect">
            <a:avLst/>
          </a:prstGeom>
          <a:gradFill>
            <a:gsLst>
              <a:gs pos="98000">
                <a:srgbClr val="CB5F19"/>
              </a:gs>
              <a:gs pos="81000">
                <a:srgbClr val="CB5F19"/>
              </a:gs>
              <a:gs pos="14000">
                <a:srgbClr val="E39122"/>
              </a:gs>
              <a:gs pos="0">
                <a:srgbClr val="E59423"/>
              </a:gs>
              <a:gs pos="34000">
                <a:srgbClr val="DA7E1F"/>
              </a:gs>
              <a:gs pos="64000">
                <a:srgbClr val="D3711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FDB3AA-3AB6-F12A-C8FD-4E6BFA4090A0}"/>
              </a:ext>
            </a:extLst>
          </p:cNvPr>
          <p:cNvSpPr/>
          <p:nvPr/>
        </p:nvSpPr>
        <p:spPr>
          <a:xfrm>
            <a:off x="2667592" y="3685880"/>
            <a:ext cx="2092751" cy="464866"/>
          </a:xfrm>
          <a:prstGeom prst="rect">
            <a:avLst/>
          </a:prstGeom>
          <a:solidFill>
            <a:srgbClr val="DF8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428C03-B19B-BC9E-14CA-9F3B43971DBD}"/>
              </a:ext>
            </a:extLst>
          </p:cNvPr>
          <p:cNvSpPr/>
          <p:nvPr/>
        </p:nvSpPr>
        <p:spPr>
          <a:xfrm>
            <a:off x="2667592" y="3222926"/>
            <a:ext cx="2092751" cy="464866"/>
          </a:xfrm>
          <a:prstGeom prst="rect">
            <a:avLst/>
          </a:prstGeom>
          <a:solidFill>
            <a:srgbClr val="E89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10B038-FF69-6D88-7159-3A05A89054F5}"/>
              </a:ext>
            </a:extLst>
          </p:cNvPr>
          <p:cNvSpPr/>
          <p:nvPr/>
        </p:nvSpPr>
        <p:spPr>
          <a:xfrm>
            <a:off x="2667591" y="2773706"/>
            <a:ext cx="2092751" cy="464866"/>
          </a:xfrm>
          <a:prstGeom prst="rect">
            <a:avLst/>
          </a:prstGeom>
          <a:solidFill>
            <a:srgbClr val="F1B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51ABC44-819A-8B24-D08A-AF57EBB9C9F6}"/>
              </a:ext>
            </a:extLst>
          </p:cNvPr>
          <p:cNvSpPr/>
          <p:nvPr/>
        </p:nvSpPr>
        <p:spPr>
          <a:xfrm>
            <a:off x="2696167" y="2189522"/>
            <a:ext cx="2092751" cy="464866"/>
          </a:xfrm>
          <a:prstGeom prst="rect">
            <a:avLst/>
          </a:prstGeom>
          <a:solidFill>
            <a:srgbClr val="F5C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DEE6201-FF54-7FF3-5ECF-BA8F5D24E509}"/>
              </a:ext>
            </a:extLst>
          </p:cNvPr>
          <p:cNvSpPr/>
          <p:nvPr/>
        </p:nvSpPr>
        <p:spPr>
          <a:xfrm>
            <a:off x="2696167" y="1678762"/>
            <a:ext cx="2092751" cy="464866"/>
          </a:xfrm>
          <a:prstGeom prst="rect">
            <a:avLst/>
          </a:prstGeom>
          <a:solidFill>
            <a:srgbClr val="F5D8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1D8A3EDC-3DBA-DFBC-DA08-2B04ADD1BEFD}"/>
              </a:ext>
            </a:extLst>
          </p:cNvPr>
          <p:cNvSpPr/>
          <p:nvPr/>
        </p:nvSpPr>
        <p:spPr>
          <a:xfrm rot="5899418">
            <a:off x="4817771" y="1554768"/>
            <a:ext cx="253535" cy="1968663"/>
          </a:xfrm>
          <a:prstGeom prst="downArrow">
            <a:avLst>
              <a:gd name="adj1" fmla="val 50000"/>
              <a:gd name="adj2" fmla="val 15974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4A5F999-1E0C-1A4C-0559-3F7CFADDC526}"/>
              </a:ext>
            </a:extLst>
          </p:cNvPr>
          <p:cNvSpPr/>
          <p:nvPr/>
        </p:nvSpPr>
        <p:spPr>
          <a:xfrm rot="5400000">
            <a:off x="198572" y="3663407"/>
            <a:ext cx="4409361" cy="659876"/>
          </a:xfrm>
          <a:prstGeom prst="ellipse">
            <a:avLst/>
          </a:prstGeom>
          <a:no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p:bldP spid="13" grpId="0"/>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E8A47-234C-775B-3997-0A2935F37B54}"/>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8AB91381-9381-389F-0B75-6BE1B15AA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303" y="600075"/>
            <a:ext cx="8109394" cy="6858000"/>
          </a:xfrm>
          <a:prstGeom prst="rect">
            <a:avLst/>
          </a:prstGeom>
        </p:spPr>
      </p:pic>
      <p:sp>
        <p:nvSpPr>
          <p:cNvPr id="3" name="Rectangle 2">
            <a:extLst>
              <a:ext uri="{FF2B5EF4-FFF2-40B4-BE49-F238E27FC236}">
                <a16:creationId xmlns:a16="http://schemas.microsoft.com/office/drawing/2014/main" id="{85A9613B-5287-198D-127E-D9982251F829}"/>
              </a:ext>
            </a:extLst>
          </p:cNvPr>
          <p:cNvSpPr/>
          <p:nvPr/>
        </p:nvSpPr>
        <p:spPr>
          <a:xfrm>
            <a:off x="2696167" y="4607579"/>
            <a:ext cx="2092751" cy="1533294"/>
          </a:xfrm>
          <a:prstGeom prst="rect">
            <a:avLst/>
          </a:prstGeom>
          <a:gradFill>
            <a:gsLst>
              <a:gs pos="98000">
                <a:srgbClr val="CB5F19"/>
              </a:gs>
              <a:gs pos="81000">
                <a:srgbClr val="CB5F19"/>
              </a:gs>
              <a:gs pos="14000">
                <a:srgbClr val="E39122"/>
              </a:gs>
              <a:gs pos="0">
                <a:srgbClr val="E59423"/>
              </a:gs>
              <a:gs pos="34000">
                <a:srgbClr val="DA7E1F"/>
              </a:gs>
              <a:gs pos="64000">
                <a:srgbClr val="D3711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5703CC3-789A-6CE3-6D7F-53D310F157B3}"/>
              </a:ext>
            </a:extLst>
          </p:cNvPr>
          <p:cNvSpPr/>
          <p:nvPr/>
        </p:nvSpPr>
        <p:spPr>
          <a:xfrm>
            <a:off x="5797093" y="4693860"/>
            <a:ext cx="1625141" cy="1587417"/>
          </a:xfrm>
          <a:prstGeom prst="rect">
            <a:avLst/>
          </a:prstGeom>
          <a:solidFill>
            <a:srgbClr val="668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C40C82D-A38D-9090-7A5D-8823F7B021F5}"/>
              </a:ext>
            </a:extLst>
          </p:cNvPr>
          <p:cNvSpPr/>
          <p:nvPr/>
        </p:nvSpPr>
        <p:spPr>
          <a:xfrm>
            <a:off x="7905750" y="4693860"/>
            <a:ext cx="1816264" cy="1587417"/>
          </a:xfrm>
          <a:prstGeom prst="rect">
            <a:avLst/>
          </a:prstGeom>
          <a:solidFill>
            <a:srgbClr val="668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FB35B6-6A4C-6057-3329-A467D9D1197D}"/>
              </a:ext>
            </a:extLst>
          </p:cNvPr>
          <p:cNvSpPr/>
          <p:nvPr/>
        </p:nvSpPr>
        <p:spPr>
          <a:xfrm>
            <a:off x="2696167" y="4223208"/>
            <a:ext cx="7025847" cy="464866"/>
          </a:xfrm>
          <a:prstGeom prst="rect">
            <a:avLst/>
          </a:prstGeom>
          <a:solidFill>
            <a:srgbClr val="C8C9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89955D-C6AF-FFC5-3654-23B8E46675AE}"/>
              </a:ext>
            </a:extLst>
          </p:cNvPr>
          <p:cNvSpPr/>
          <p:nvPr/>
        </p:nvSpPr>
        <p:spPr>
          <a:xfrm>
            <a:off x="2667592" y="3685880"/>
            <a:ext cx="2092751" cy="464866"/>
          </a:xfrm>
          <a:prstGeom prst="rect">
            <a:avLst/>
          </a:prstGeom>
          <a:solidFill>
            <a:srgbClr val="DF8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0BBDBD-64FF-9C05-B04B-4778A55E08D9}"/>
              </a:ext>
            </a:extLst>
          </p:cNvPr>
          <p:cNvSpPr/>
          <p:nvPr/>
        </p:nvSpPr>
        <p:spPr>
          <a:xfrm>
            <a:off x="5797093" y="3675060"/>
            <a:ext cx="1625140"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5E186D-47C2-32DB-8FC3-3EB0D87979CB}"/>
              </a:ext>
            </a:extLst>
          </p:cNvPr>
          <p:cNvSpPr/>
          <p:nvPr/>
        </p:nvSpPr>
        <p:spPr>
          <a:xfrm>
            <a:off x="8004144" y="3697849"/>
            <a:ext cx="1625140" cy="44207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368728-70D0-8416-2E20-0A913172DAFF}"/>
              </a:ext>
            </a:extLst>
          </p:cNvPr>
          <p:cNvSpPr/>
          <p:nvPr/>
        </p:nvSpPr>
        <p:spPr>
          <a:xfrm>
            <a:off x="2667592" y="3222926"/>
            <a:ext cx="2092751" cy="464866"/>
          </a:xfrm>
          <a:prstGeom prst="rect">
            <a:avLst/>
          </a:prstGeom>
          <a:solidFill>
            <a:srgbClr val="E89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8FF511-7466-DD89-6B50-0276B251B719}"/>
              </a:ext>
            </a:extLst>
          </p:cNvPr>
          <p:cNvSpPr/>
          <p:nvPr/>
        </p:nvSpPr>
        <p:spPr>
          <a:xfrm>
            <a:off x="5781675" y="3225927"/>
            <a:ext cx="1739440"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5C954B-C630-AF62-99E7-1B7A137124A6}"/>
              </a:ext>
            </a:extLst>
          </p:cNvPr>
          <p:cNvSpPr/>
          <p:nvPr/>
        </p:nvSpPr>
        <p:spPr>
          <a:xfrm>
            <a:off x="7728144" y="3187801"/>
            <a:ext cx="2092751"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637DA-87CF-9EB8-7550-F036732D1DC5}"/>
              </a:ext>
            </a:extLst>
          </p:cNvPr>
          <p:cNvSpPr/>
          <p:nvPr/>
        </p:nvSpPr>
        <p:spPr>
          <a:xfrm>
            <a:off x="2667591" y="2773706"/>
            <a:ext cx="2092751" cy="464866"/>
          </a:xfrm>
          <a:prstGeom prst="rect">
            <a:avLst/>
          </a:prstGeom>
          <a:solidFill>
            <a:srgbClr val="F1B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EF95D8-9D5F-619D-1395-E62AD925A850}"/>
              </a:ext>
            </a:extLst>
          </p:cNvPr>
          <p:cNvSpPr/>
          <p:nvPr/>
        </p:nvSpPr>
        <p:spPr>
          <a:xfrm>
            <a:off x="5797093" y="2624170"/>
            <a:ext cx="1739440"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4E166B-2C2D-0A01-A9F0-A946FF654841}"/>
              </a:ext>
            </a:extLst>
          </p:cNvPr>
          <p:cNvSpPr/>
          <p:nvPr/>
        </p:nvSpPr>
        <p:spPr>
          <a:xfrm>
            <a:off x="7606514" y="2708889"/>
            <a:ext cx="2092751"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7966C1-D10C-F12D-DB62-366E24B08750}"/>
              </a:ext>
            </a:extLst>
          </p:cNvPr>
          <p:cNvSpPr/>
          <p:nvPr/>
        </p:nvSpPr>
        <p:spPr>
          <a:xfrm>
            <a:off x="2696167" y="2189522"/>
            <a:ext cx="2092751" cy="464866"/>
          </a:xfrm>
          <a:prstGeom prst="rect">
            <a:avLst/>
          </a:prstGeom>
          <a:solidFill>
            <a:srgbClr val="F5C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D95B33-FECC-218D-E563-D94BFA8FED9D}"/>
              </a:ext>
            </a:extLst>
          </p:cNvPr>
          <p:cNvSpPr/>
          <p:nvPr/>
        </p:nvSpPr>
        <p:spPr>
          <a:xfrm>
            <a:off x="5854244" y="2181541"/>
            <a:ext cx="1567988"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0A2FC1F-0846-5CE8-4F95-652FE9815525}"/>
              </a:ext>
            </a:extLst>
          </p:cNvPr>
          <p:cNvSpPr/>
          <p:nvPr/>
        </p:nvSpPr>
        <p:spPr>
          <a:xfrm>
            <a:off x="7750794" y="2212150"/>
            <a:ext cx="2092751"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C80551-702E-1F89-004C-F692408B8713}"/>
              </a:ext>
            </a:extLst>
          </p:cNvPr>
          <p:cNvSpPr/>
          <p:nvPr/>
        </p:nvSpPr>
        <p:spPr>
          <a:xfrm>
            <a:off x="2696167" y="1678762"/>
            <a:ext cx="2092751" cy="464866"/>
          </a:xfrm>
          <a:prstGeom prst="rect">
            <a:avLst/>
          </a:prstGeom>
          <a:solidFill>
            <a:srgbClr val="F5D8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B333E4-AFCF-9FAA-3FA1-7BC0DF4EEABC}"/>
              </a:ext>
            </a:extLst>
          </p:cNvPr>
          <p:cNvSpPr/>
          <p:nvPr/>
        </p:nvSpPr>
        <p:spPr>
          <a:xfrm>
            <a:off x="5854244" y="1659171"/>
            <a:ext cx="1567988"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B2885F4-5BDC-09C3-263E-8E3878D1A374}"/>
              </a:ext>
            </a:extLst>
          </p:cNvPr>
          <p:cNvSpPr/>
          <p:nvPr/>
        </p:nvSpPr>
        <p:spPr>
          <a:xfrm>
            <a:off x="7728143" y="1708756"/>
            <a:ext cx="2092751"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984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C213-746B-9EE1-9D54-0EC04B74D49D}"/>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35B28E06-7DB3-3460-3836-92F016917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303" y="589360"/>
            <a:ext cx="8109394" cy="6858000"/>
          </a:xfrm>
          <a:prstGeom prst="rect">
            <a:avLst/>
          </a:prstGeom>
        </p:spPr>
      </p:pic>
      <p:sp>
        <p:nvSpPr>
          <p:cNvPr id="3" name="Rectangle 2">
            <a:extLst>
              <a:ext uri="{FF2B5EF4-FFF2-40B4-BE49-F238E27FC236}">
                <a16:creationId xmlns:a16="http://schemas.microsoft.com/office/drawing/2014/main" id="{94D6FD8A-D2C1-73B8-259D-7FCC20F6CF83}"/>
              </a:ext>
            </a:extLst>
          </p:cNvPr>
          <p:cNvSpPr/>
          <p:nvPr/>
        </p:nvSpPr>
        <p:spPr>
          <a:xfrm>
            <a:off x="2962275" y="4213213"/>
            <a:ext cx="6759739" cy="427236"/>
          </a:xfrm>
          <a:prstGeom prst="rect">
            <a:avLst/>
          </a:prstGeom>
          <a:solidFill>
            <a:srgbClr val="C8C9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917A00-94DB-1D9B-EC30-E3B871824CA7}"/>
              </a:ext>
            </a:extLst>
          </p:cNvPr>
          <p:cNvSpPr/>
          <p:nvPr/>
        </p:nvSpPr>
        <p:spPr>
          <a:xfrm>
            <a:off x="5720007" y="3725177"/>
            <a:ext cx="2092751" cy="3861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4882FB3-82C3-A248-8111-494F4AFED9AF}"/>
              </a:ext>
            </a:extLst>
          </p:cNvPr>
          <p:cNvSpPr/>
          <p:nvPr/>
        </p:nvSpPr>
        <p:spPr>
          <a:xfrm>
            <a:off x="7728143" y="3666713"/>
            <a:ext cx="2092751" cy="42723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01DEBB-F073-4D78-86AC-6BFF9839D09F}"/>
              </a:ext>
            </a:extLst>
          </p:cNvPr>
          <p:cNvSpPr/>
          <p:nvPr/>
        </p:nvSpPr>
        <p:spPr>
          <a:xfrm>
            <a:off x="5789988" y="3111627"/>
            <a:ext cx="1731127" cy="6135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709A03-8E05-3475-EFC3-D57241466F51}"/>
              </a:ext>
            </a:extLst>
          </p:cNvPr>
          <p:cNvSpPr/>
          <p:nvPr/>
        </p:nvSpPr>
        <p:spPr>
          <a:xfrm>
            <a:off x="7728144" y="3187801"/>
            <a:ext cx="2092751"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81E1C-6925-8861-AB08-12290C73E6B1}"/>
              </a:ext>
            </a:extLst>
          </p:cNvPr>
          <p:cNvSpPr/>
          <p:nvPr/>
        </p:nvSpPr>
        <p:spPr>
          <a:xfrm>
            <a:off x="5805406" y="2624170"/>
            <a:ext cx="1731127"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316707-0242-78F8-1868-CC93AD49CA84}"/>
              </a:ext>
            </a:extLst>
          </p:cNvPr>
          <p:cNvSpPr/>
          <p:nvPr/>
        </p:nvSpPr>
        <p:spPr>
          <a:xfrm>
            <a:off x="7606514" y="2708889"/>
            <a:ext cx="2092751"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E401F7-EAFD-870E-C293-2289FEA0D571}"/>
              </a:ext>
            </a:extLst>
          </p:cNvPr>
          <p:cNvSpPr/>
          <p:nvPr/>
        </p:nvSpPr>
        <p:spPr>
          <a:xfrm>
            <a:off x="5805406" y="2181541"/>
            <a:ext cx="1616826"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0C917E-B4B3-B95A-F0A9-E918B90EF845}"/>
              </a:ext>
            </a:extLst>
          </p:cNvPr>
          <p:cNvSpPr/>
          <p:nvPr/>
        </p:nvSpPr>
        <p:spPr>
          <a:xfrm>
            <a:off x="7750794" y="2212150"/>
            <a:ext cx="2092751"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79B9754-61B6-31EF-999B-DD5DFD563534}"/>
              </a:ext>
            </a:extLst>
          </p:cNvPr>
          <p:cNvSpPr/>
          <p:nvPr/>
        </p:nvSpPr>
        <p:spPr>
          <a:xfrm>
            <a:off x="5915025" y="1621071"/>
            <a:ext cx="1507207"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45D2C8-B59F-AAB9-4026-588F9C68F764}"/>
              </a:ext>
            </a:extLst>
          </p:cNvPr>
          <p:cNvSpPr/>
          <p:nvPr/>
        </p:nvSpPr>
        <p:spPr>
          <a:xfrm>
            <a:off x="7728143" y="1708756"/>
            <a:ext cx="2092751" cy="4648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50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ree path Images, Pictures, and Royalty-Free Stock Photos - FreeImages.com">
            <a:extLst>
              <a:ext uri="{FF2B5EF4-FFF2-40B4-BE49-F238E27FC236}">
                <a16:creationId xmlns:a16="http://schemas.microsoft.com/office/drawing/2014/main" id="{D57EF02E-3E35-A9C2-48BA-5C58E4021A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60" b="7888"/>
          <a:stretch/>
        </p:blipFill>
        <p:spPr bwMode="auto">
          <a:xfrm>
            <a:off x="0" y="-26870"/>
            <a:ext cx="12192000" cy="68774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5EE4F2-96BC-E89F-6972-698BC750E8DE}"/>
              </a:ext>
            </a:extLst>
          </p:cNvPr>
          <p:cNvSpPr txBox="1"/>
          <p:nvPr/>
        </p:nvSpPr>
        <p:spPr>
          <a:xfrm>
            <a:off x="417350" y="430329"/>
            <a:ext cx="4748062" cy="1938992"/>
          </a:xfrm>
          <a:prstGeom prst="rect">
            <a:avLst/>
          </a:prstGeom>
          <a:noFill/>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Montserrat" panose="00000500000000000000" pitchFamily="2" charset="0"/>
              </a:rPr>
              <a:t>Walking the </a:t>
            </a:r>
          </a:p>
          <a:p>
            <a:r>
              <a:rPr lang="en-US" sz="4000" b="1" dirty="0">
                <a:solidFill>
                  <a:schemeClr val="bg1"/>
                </a:solidFill>
                <a:effectLst>
                  <a:outerShdw blurRad="38100" dist="38100" dir="2700000" algn="tl">
                    <a:srgbClr val="000000">
                      <a:alpha val="43137"/>
                    </a:srgbClr>
                  </a:outerShdw>
                </a:effectLst>
                <a:latin typeface="Montserrat" panose="00000500000000000000" pitchFamily="2" charset="0"/>
              </a:rPr>
              <a:t>Path from Lost </a:t>
            </a:r>
          </a:p>
          <a:p>
            <a:r>
              <a:rPr lang="en-US" sz="4000" b="1" dirty="0">
                <a:solidFill>
                  <a:schemeClr val="bg1"/>
                </a:solidFill>
                <a:effectLst>
                  <a:outerShdw blurRad="38100" dist="38100" dir="2700000" algn="tl">
                    <a:srgbClr val="000000">
                      <a:alpha val="43137"/>
                    </a:srgbClr>
                  </a:outerShdw>
                </a:effectLst>
                <a:latin typeface="Montserrat" panose="00000500000000000000" pitchFamily="2" charset="0"/>
              </a:rPr>
              <a:t>to Leading</a:t>
            </a:r>
            <a:endParaRPr lang="en-US" sz="4000" b="1" dirty="0"/>
          </a:p>
        </p:txBody>
      </p:sp>
      <p:sp>
        <p:nvSpPr>
          <p:cNvPr id="6" name="TextBox 5">
            <a:extLst>
              <a:ext uri="{FF2B5EF4-FFF2-40B4-BE49-F238E27FC236}">
                <a16:creationId xmlns:a16="http://schemas.microsoft.com/office/drawing/2014/main" id="{D4C9E3A5-AD1A-6E99-2962-DFEF32059CA8}"/>
              </a:ext>
            </a:extLst>
          </p:cNvPr>
          <p:cNvSpPr txBox="1"/>
          <p:nvPr/>
        </p:nvSpPr>
        <p:spPr>
          <a:xfrm>
            <a:off x="8734425" y="5352157"/>
            <a:ext cx="3457575" cy="1200329"/>
          </a:xfrm>
          <a:prstGeom prst="rect">
            <a:avLst/>
          </a:prstGeom>
          <a:noFill/>
        </p:spPr>
        <p:txBody>
          <a:bodyPr wrap="square">
            <a:spAutoFit/>
          </a:bodyPr>
          <a:lstStyle/>
          <a:p>
            <a:r>
              <a:rPr lang="en-US" sz="3600" dirty="0">
                <a:solidFill>
                  <a:schemeClr val="bg1"/>
                </a:solidFill>
                <a:effectLst>
                  <a:outerShdw blurRad="38100" dist="38100" dir="2700000" algn="tl">
                    <a:srgbClr val="000000">
                      <a:alpha val="43137"/>
                    </a:srgbClr>
                  </a:outerShdw>
                </a:effectLst>
                <a:latin typeface="Montserrat" panose="00000500000000000000" pitchFamily="2" charset="0"/>
              </a:rPr>
              <a:t>Walk Series—</a:t>
            </a:r>
          </a:p>
          <a:p>
            <a:r>
              <a:rPr lang="en-US" sz="3600" dirty="0">
                <a:solidFill>
                  <a:schemeClr val="bg1"/>
                </a:solidFill>
                <a:effectLst>
                  <a:outerShdw blurRad="38100" dist="38100" dir="2700000" algn="tl">
                    <a:srgbClr val="000000">
                      <a:alpha val="43137"/>
                    </a:srgbClr>
                  </a:outerShdw>
                </a:effectLst>
                <a:latin typeface="Montserrat" panose="00000500000000000000" pitchFamily="2" charset="0"/>
              </a:rPr>
              <a:t>Introduction</a:t>
            </a:r>
          </a:p>
        </p:txBody>
      </p:sp>
    </p:spTree>
    <p:extLst>
      <p:ext uri="{BB962C8B-B14F-4D97-AF65-F5344CB8AC3E}">
        <p14:creationId xmlns:p14="http://schemas.microsoft.com/office/powerpoint/2010/main" val="2312407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9041A-F6DA-D65B-C047-3CAE5137CCD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830E559-B0D8-D281-5ECE-7755EC7357C3}"/>
              </a:ext>
            </a:extLst>
          </p:cNvPr>
          <p:cNvPicPr>
            <a:picLocks noChangeAspect="1"/>
          </p:cNvPicPr>
          <p:nvPr/>
        </p:nvPicPr>
        <p:blipFill>
          <a:blip r:embed="rId2"/>
          <a:stretch>
            <a:fillRect/>
          </a:stretch>
        </p:blipFill>
        <p:spPr>
          <a:xfrm>
            <a:off x="2286000" y="1177132"/>
            <a:ext cx="7620000" cy="4762500"/>
          </a:xfrm>
          <a:prstGeom prst="rect">
            <a:avLst/>
          </a:prstGeom>
        </p:spPr>
      </p:pic>
      <p:sp>
        <p:nvSpPr>
          <p:cNvPr id="3" name="TextBox 2">
            <a:extLst>
              <a:ext uri="{FF2B5EF4-FFF2-40B4-BE49-F238E27FC236}">
                <a16:creationId xmlns:a16="http://schemas.microsoft.com/office/drawing/2014/main" id="{421888FA-82A9-19C4-B53E-1C5AB8C0E226}"/>
              </a:ext>
            </a:extLst>
          </p:cNvPr>
          <p:cNvSpPr txBox="1"/>
          <p:nvPr/>
        </p:nvSpPr>
        <p:spPr>
          <a:xfrm>
            <a:off x="365863" y="5806349"/>
            <a:ext cx="11460274" cy="1384995"/>
          </a:xfrm>
          <a:prstGeom prst="rect">
            <a:avLst/>
          </a:prstGeom>
          <a:noFill/>
        </p:spPr>
        <p:txBody>
          <a:bodyPr wrap="square">
            <a:spAutoFit/>
          </a:bodyPr>
          <a:lstStyle/>
          <a:p>
            <a:r>
              <a:rPr lang="en-US" sz="2800" b="0" dirty="0"/>
              <a:t>“For we are God’s masterpiece. He has created us anew in Christ Jesus, so we can do the good [works] he planned for us long ago.” —Eph. 2:10</a:t>
            </a:r>
            <a:br>
              <a:rPr lang="en-US" sz="2800" b="0" dirty="0"/>
            </a:br>
            <a:endParaRPr lang="en-US" sz="2800" dirty="0"/>
          </a:p>
        </p:txBody>
      </p:sp>
      <p:sp>
        <p:nvSpPr>
          <p:cNvPr id="4" name="Rectangle 3">
            <a:extLst>
              <a:ext uri="{FF2B5EF4-FFF2-40B4-BE49-F238E27FC236}">
                <a16:creationId xmlns:a16="http://schemas.microsoft.com/office/drawing/2014/main" id="{76436675-7D80-E984-5827-6F7E79B2B93A}"/>
              </a:ext>
            </a:extLst>
          </p:cNvPr>
          <p:cNvSpPr/>
          <p:nvPr/>
        </p:nvSpPr>
        <p:spPr>
          <a:xfrm>
            <a:off x="517870" y="386499"/>
            <a:ext cx="5147639" cy="358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369B326-E4FE-4CED-2849-686632EF90D9}"/>
              </a:ext>
            </a:extLst>
          </p:cNvPr>
          <p:cNvSpPr>
            <a:spLocks noGrp="1"/>
          </p:cNvSpPr>
          <p:nvPr>
            <p:ph type="title"/>
          </p:nvPr>
        </p:nvSpPr>
        <p:spPr>
          <a:xfrm>
            <a:off x="517870" y="198241"/>
            <a:ext cx="11169305" cy="1185502"/>
          </a:xfrm>
        </p:spPr>
        <p:txBody>
          <a:bodyPr>
            <a:noAutofit/>
          </a:bodyPr>
          <a:lstStyle/>
          <a:p>
            <a:r>
              <a:rPr lang="en-US" sz="3600" b="0" dirty="0"/>
              <a:t>Ephesians 2:10 says that when you trusted Jesus as your personal Savior, you became God’s masterpiece! </a:t>
            </a:r>
          </a:p>
        </p:txBody>
      </p:sp>
    </p:spTree>
    <p:extLst>
      <p:ext uri="{BB962C8B-B14F-4D97-AF65-F5344CB8AC3E}">
        <p14:creationId xmlns:p14="http://schemas.microsoft.com/office/powerpoint/2010/main" val="253123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162DE-F98D-E0BA-21E1-4BDB185354AD}"/>
            </a:ext>
          </a:extLst>
        </p:cNvPr>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E862749-4478-9B37-EB03-A2B1875646DE}"/>
              </a:ext>
            </a:extLst>
          </p:cNvPr>
          <p:cNvSpPr>
            <a:spLocks noGrp="1"/>
          </p:cNvSpPr>
          <p:nvPr>
            <p:ph type="sldNum" sz="quarter" idx="12"/>
          </p:nvPr>
        </p:nvSpPr>
        <p:spPr>
          <a:xfrm>
            <a:off x="11454317" y="6420414"/>
            <a:ext cx="637909" cy="365125"/>
          </a:xfrm>
        </p:spPr>
        <p:txBody>
          <a:bodyPr/>
          <a:lstStyle/>
          <a:p>
            <a:fld id="{DFDF98CC-160E-494C-8C3C-8CDC5FA257DE}" type="slidenum">
              <a:rPr lang="en-US" smtClean="0"/>
              <a:t>21</a:t>
            </a:fld>
            <a:endParaRPr lang="en-US"/>
          </a:p>
        </p:txBody>
      </p:sp>
      <p:sp>
        <p:nvSpPr>
          <p:cNvPr id="3" name="TextBox 2">
            <a:extLst>
              <a:ext uri="{FF2B5EF4-FFF2-40B4-BE49-F238E27FC236}">
                <a16:creationId xmlns:a16="http://schemas.microsoft.com/office/drawing/2014/main" id="{59983620-43B1-6F7E-9EDF-180828812095}"/>
              </a:ext>
            </a:extLst>
          </p:cNvPr>
          <p:cNvSpPr txBox="1"/>
          <p:nvPr/>
        </p:nvSpPr>
        <p:spPr>
          <a:xfrm>
            <a:off x="517870" y="1572001"/>
            <a:ext cx="11169305" cy="1603003"/>
          </a:xfrm>
          <a:prstGeom prst="rect">
            <a:avLst/>
          </a:prstGeom>
          <a:noFill/>
        </p:spPr>
        <p:txBody>
          <a:bodyPr wrap="square">
            <a:spAutoFit/>
          </a:bodyPr>
          <a:lstStyle/>
          <a:p>
            <a:pPr>
              <a:lnSpc>
                <a:spcPct val="120000"/>
              </a:lnSpc>
            </a:pPr>
            <a:r>
              <a:rPr lang="en-US" sz="2800" dirty="0">
                <a:latin typeface="Montserrat" panose="00000500000000000000" pitchFamily="2" charset="0"/>
              </a:rPr>
              <a:t>“And you yourself must be an example to them by </a:t>
            </a:r>
            <a:r>
              <a:rPr lang="en-US" sz="2800" b="1" dirty="0">
                <a:latin typeface="Montserrat" panose="00000500000000000000" pitchFamily="2" charset="0"/>
              </a:rPr>
              <a:t>doing good works of every kind</a:t>
            </a:r>
            <a:r>
              <a:rPr lang="en-US" sz="2800" dirty="0">
                <a:latin typeface="Montserrat" panose="00000500000000000000" pitchFamily="2" charset="0"/>
              </a:rPr>
              <a:t>. Let everything you do reflect the integrity and seriousness of your teaching.”</a:t>
            </a:r>
          </a:p>
        </p:txBody>
      </p:sp>
      <p:sp>
        <p:nvSpPr>
          <p:cNvPr id="4" name="Rectangle 3">
            <a:extLst>
              <a:ext uri="{FF2B5EF4-FFF2-40B4-BE49-F238E27FC236}">
                <a16:creationId xmlns:a16="http://schemas.microsoft.com/office/drawing/2014/main" id="{B05E5D90-A813-5EA5-4DBE-E90E395EE6A9}"/>
              </a:ext>
            </a:extLst>
          </p:cNvPr>
          <p:cNvSpPr/>
          <p:nvPr/>
        </p:nvSpPr>
        <p:spPr>
          <a:xfrm>
            <a:off x="517870" y="386499"/>
            <a:ext cx="5147639" cy="358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D10BFA6-7864-B075-CD32-28ADAE11A33F}"/>
              </a:ext>
            </a:extLst>
          </p:cNvPr>
          <p:cNvSpPr>
            <a:spLocks noGrp="1"/>
          </p:cNvSpPr>
          <p:nvPr>
            <p:ph type="title"/>
          </p:nvPr>
        </p:nvSpPr>
        <p:spPr>
          <a:xfrm>
            <a:off x="517870" y="198241"/>
            <a:ext cx="11169305" cy="1185502"/>
          </a:xfrm>
        </p:spPr>
        <p:txBody>
          <a:bodyPr>
            <a:noAutofit/>
          </a:bodyPr>
          <a:lstStyle/>
          <a:p>
            <a:r>
              <a:rPr lang="en-US" sz="3600" b="0" dirty="0"/>
              <a:t>Look at these verses from Titus and discover an emphasis in that book. </a:t>
            </a:r>
          </a:p>
        </p:txBody>
      </p:sp>
      <p:pic>
        <p:nvPicPr>
          <p:cNvPr id="6" name="Picture 2" descr="Why Do Good Works? 8 Ways Good Works Are Consistent with God’s Free ...">
            <a:extLst>
              <a:ext uri="{FF2B5EF4-FFF2-40B4-BE49-F238E27FC236}">
                <a16:creationId xmlns:a16="http://schemas.microsoft.com/office/drawing/2014/main" id="{8C9A5DDF-35A7-1815-389D-3F0AD34DB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08" y="3423633"/>
            <a:ext cx="6526491" cy="3547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6AEEEC6-94B9-71ED-810F-03FE77CCD720}"/>
              </a:ext>
            </a:extLst>
          </p:cNvPr>
          <p:cNvSpPr txBox="1"/>
          <p:nvPr/>
        </p:nvSpPr>
        <p:spPr>
          <a:xfrm>
            <a:off x="517870" y="3682997"/>
            <a:ext cx="2800350" cy="568874"/>
          </a:xfrm>
          <a:prstGeom prst="rect">
            <a:avLst/>
          </a:prstGeom>
          <a:noFill/>
        </p:spPr>
        <p:txBody>
          <a:bodyPr wrap="square">
            <a:spAutoFit/>
          </a:bodyPr>
          <a:lstStyle/>
          <a:p>
            <a:pPr>
              <a:lnSpc>
                <a:spcPct val="120000"/>
              </a:lnSpc>
            </a:pPr>
            <a:r>
              <a:rPr lang="en-US" sz="2800" dirty="0">
                <a:latin typeface="Montserrat" panose="00000500000000000000" pitchFamily="2" charset="0"/>
              </a:rPr>
              <a:t>Titus 2:7</a:t>
            </a:r>
          </a:p>
        </p:txBody>
      </p:sp>
      <p:sp>
        <p:nvSpPr>
          <p:cNvPr id="8" name="Isosceles Triangle 7">
            <a:extLst>
              <a:ext uri="{FF2B5EF4-FFF2-40B4-BE49-F238E27FC236}">
                <a16:creationId xmlns:a16="http://schemas.microsoft.com/office/drawing/2014/main" id="{BF959927-D351-EA67-1C32-EEF017F8F989}"/>
              </a:ext>
            </a:extLst>
          </p:cNvPr>
          <p:cNvSpPr/>
          <p:nvPr/>
        </p:nvSpPr>
        <p:spPr>
          <a:xfrm>
            <a:off x="5891753" y="3967434"/>
            <a:ext cx="6099142" cy="105705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AB5DFF-891D-39D4-32B7-EA62EC681E80}"/>
              </a:ext>
            </a:extLst>
          </p:cNvPr>
          <p:cNvSpPr/>
          <p:nvPr/>
        </p:nvSpPr>
        <p:spPr>
          <a:xfrm>
            <a:off x="5948313" y="5005632"/>
            <a:ext cx="6014301" cy="18523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3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E7F8D-14F5-C4DD-D688-539F99DB86A2}"/>
            </a:ext>
          </a:extLst>
        </p:cNvPr>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F3DB711-64EB-E588-E36B-9B2AB762AF8D}"/>
              </a:ext>
            </a:extLst>
          </p:cNvPr>
          <p:cNvSpPr>
            <a:spLocks noGrp="1"/>
          </p:cNvSpPr>
          <p:nvPr>
            <p:ph type="sldNum" sz="quarter" idx="12"/>
          </p:nvPr>
        </p:nvSpPr>
        <p:spPr>
          <a:xfrm>
            <a:off x="11454317" y="6420414"/>
            <a:ext cx="637909" cy="365125"/>
          </a:xfrm>
        </p:spPr>
        <p:txBody>
          <a:bodyPr/>
          <a:lstStyle/>
          <a:p>
            <a:fld id="{DFDF98CC-160E-494C-8C3C-8CDC5FA257DE}" type="slidenum">
              <a:rPr lang="en-US" smtClean="0"/>
              <a:t>22</a:t>
            </a:fld>
            <a:endParaRPr lang="en-US"/>
          </a:p>
        </p:txBody>
      </p:sp>
      <p:sp>
        <p:nvSpPr>
          <p:cNvPr id="3" name="TextBox 2">
            <a:extLst>
              <a:ext uri="{FF2B5EF4-FFF2-40B4-BE49-F238E27FC236}">
                <a16:creationId xmlns:a16="http://schemas.microsoft.com/office/drawing/2014/main" id="{AA57EC6C-9311-665C-122A-9C9866FDAD38}"/>
              </a:ext>
            </a:extLst>
          </p:cNvPr>
          <p:cNvSpPr txBox="1"/>
          <p:nvPr/>
        </p:nvSpPr>
        <p:spPr>
          <a:xfrm>
            <a:off x="517870" y="1572001"/>
            <a:ext cx="11169305" cy="1603003"/>
          </a:xfrm>
          <a:prstGeom prst="rect">
            <a:avLst/>
          </a:prstGeom>
          <a:noFill/>
        </p:spPr>
        <p:txBody>
          <a:bodyPr wrap="square">
            <a:spAutoFit/>
          </a:bodyPr>
          <a:lstStyle/>
          <a:p>
            <a:pPr>
              <a:lnSpc>
                <a:spcPct val="120000"/>
              </a:lnSpc>
            </a:pPr>
            <a:r>
              <a:rPr lang="en-US" sz="2800" dirty="0">
                <a:latin typeface="Montserrat" panose="00000500000000000000" pitchFamily="2" charset="0"/>
              </a:rPr>
              <a:t>“He gave his life to free us from every kind of sin, to cleanse</a:t>
            </a:r>
          </a:p>
          <a:p>
            <a:pPr>
              <a:lnSpc>
                <a:spcPct val="120000"/>
              </a:lnSpc>
            </a:pPr>
            <a:r>
              <a:rPr lang="en-US" sz="2800" dirty="0">
                <a:latin typeface="Montserrat" panose="00000500000000000000" pitchFamily="2" charset="0"/>
              </a:rPr>
              <a:t>us, and to make us his very own people, </a:t>
            </a:r>
            <a:r>
              <a:rPr lang="en-US" sz="2800" b="1" dirty="0">
                <a:latin typeface="Montserrat" panose="00000500000000000000" pitchFamily="2" charset="0"/>
              </a:rPr>
              <a:t>totally committed to doing good deeds</a:t>
            </a:r>
            <a:r>
              <a:rPr lang="en-US" sz="2800" dirty="0">
                <a:latin typeface="Montserrat" panose="00000500000000000000" pitchFamily="2" charset="0"/>
              </a:rPr>
              <a:t>.”</a:t>
            </a:r>
          </a:p>
        </p:txBody>
      </p:sp>
      <p:sp>
        <p:nvSpPr>
          <p:cNvPr id="4" name="Rectangle 3">
            <a:extLst>
              <a:ext uri="{FF2B5EF4-FFF2-40B4-BE49-F238E27FC236}">
                <a16:creationId xmlns:a16="http://schemas.microsoft.com/office/drawing/2014/main" id="{066B6495-C985-CB3E-0F9A-3B9109FBE4C5}"/>
              </a:ext>
            </a:extLst>
          </p:cNvPr>
          <p:cNvSpPr/>
          <p:nvPr/>
        </p:nvSpPr>
        <p:spPr>
          <a:xfrm>
            <a:off x="517870" y="386499"/>
            <a:ext cx="5147639" cy="358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5C830CD-96A1-B938-265C-42E3728553C0}"/>
              </a:ext>
            </a:extLst>
          </p:cNvPr>
          <p:cNvSpPr>
            <a:spLocks noGrp="1"/>
          </p:cNvSpPr>
          <p:nvPr>
            <p:ph type="title"/>
          </p:nvPr>
        </p:nvSpPr>
        <p:spPr>
          <a:xfrm>
            <a:off x="517870" y="198241"/>
            <a:ext cx="11169305" cy="1185502"/>
          </a:xfrm>
        </p:spPr>
        <p:txBody>
          <a:bodyPr>
            <a:noAutofit/>
          </a:bodyPr>
          <a:lstStyle/>
          <a:p>
            <a:r>
              <a:rPr lang="en-US" sz="3600" b="0" dirty="0"/>
              <a:t>Look at these verses from Titus and discover an emphasis in that book. </a:t>
            </a:r>
          </a:p>
        </p:txBody>
      </p:sp>
      <p:pic>
        <p:nvPicPr>
          <p:cNvPr id="6" name="Picture 2" descr="Why Do Good Works? 8 Ways Good Works Are Consistent with God’s Free ...">
            <a:extLst>
              <a:ext uri="{FF2B5EF4-FFF2-40B4-BE49-F238E27FC236}">
                <a16:creationId xmlns:a16="http://schemas.microsoft.com/office/drawing/2014/main" id="{B00E2BD4-701D-309F-47E5-0EB364738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08" y="3423633"/>
            <a:ext cx="6526491" cy="3547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048E15-1462-9FE2-69B3-6696EA886756}"/>
              </a:ext>
            </a:extLst>
          </p:cNvPr>
          <p:cNvSpPr txBox="1"/>
          <p:nvPr/>
        </p:nvSpPr>
        <p:spPr>
          <a:xfrm>
            <a:off x="517870" y="3682997"/>
            <a:ext cx="2800350" cy="568874"/>
          </a:xfrm>
          <a:prstGeom prst="rect">
            <a:avLst/>
          </a:prstGeom>
          <a:noFill/>
        </p:spPr>
        <p:txBody>
          <a:bodyPr wrap="square">
            <a:spAutoFit/>
          </a:bodyPr>
          <a:lstStyle/>
          <a:p>
            <a:pPr>
              <a:lnSpc>
                <a:spcPct val="120000"/>
              </a:lnSpc>
            </a:pPr>
            <a:r>
              <a:rPr lang="en-US" sz="2800" dirty="0">
                <a:latin typeface="Montserrat" panose="00000500000000000000" pitchFamily="2" charset="0"/>
              </a:rPr>
              <a:t>Titus 2:14</a:t>
            </a:r>
          </a:p>
        </p:txBody>
      </p:sp>
      <p:sp>
        <p:nvSpPr>
          <p:cNvPr id="8" name="Isosceles Triangle 7">
            <a:extLst>
              <a:ext uri="{FF2B5EF4-FFF2-40B4-BE49-F238E27FC236}">
                <a16:creationId xmlns:a16="http://schemas.microsoft.com/office/drawing/2014/main" id="{4643595B-F21E-5D4B-D7DE-F60290140749}"/>
              </a:ext>
            </a:extLst>
          </p:cNvPr>
          <p:cNvSpPr/>
          <p:nvPr/>
        </p:nvSpPr>
        <p:spPr>
          <a:xfrm>
            <a:off x="5891753" y="3967434"/>
            <a:ext cx="6099142" cy="105705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661338-D2CB-A49C-CE5D-1E5760B65D2D}"/>
              </a:ext>
            </a:extLst>
          </p:cNvPr>
          <p:cNvSpPr/>
          <p:nvPr/>
        </p:nvSpPr>
        <p:spPr>
          <a:xfrm>
            <a:off x="5948313" y="5005632"/>
            <a:ext cx="6014301" cy="18523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9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D0D19-C73F-2503-6B7A-BA0D6061073B}"/>
            </a:ext>
          </a:extLst>
        </p:cNvPr>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18FEA4D-CE0E-92EF-0ABC-64476AD2FF2D}"/>
              </a:ext>
            </a:extLst>
          </p:cNvPr>
          <p:cNvSpPr>
            <a:spLocks noGrp="1"/>
          </p:cNvSpPr>
          <p:nvPr>
            <p:ph type="sldNum" sz="quarter" idx="12"/>
          </p:nvPr>
        </p:nvSpPr>
        <p:spPr>
          <a:xfrm>
            <a:off x="11454317" y="6420414"/>
            <a:ext cx="637909" cy="365125"/>
          </a:xfrm>
        </p:spPr>
        <p:txBody>
          <a:bodyPr/>
          <a:lstStyle/>
          <a:p>
            <a:fld id="{DFDF98CC-160E-494C-8C3C-8CDC5FA257DE}" type="slidenum">
              <a:rPr lang="en-US" smtClean="0"/>
              <a:t>23</a:t>
            </a:fld>
            <a:endParaRPr lang="en-US"/>
          </a:p>
        </p:txBody>
      </p:sp>
      <p:sp>
        <p:nvSpPr>
          <p:cNvPr id="3" name="TextBox 2">
            <a:extLst>
              <a:ext uri="{FF2B5EF4-FFF2-40B4-BE49-F238E27FC236}">
                <a16:creationId xmlns:a16="http://schemas.microsoft.com/office/drawing/2014/main" id="{8882BDE9-479C-267A-637A-42F953AC591D}"/>
              </a:ext>
            </a:extLst>
          </p:cNvPr>
          <p:cNvSpPr txBox="1"/>
          <p:nvPr/>
        </p:nvSpPr>
        <p:spPr>
          <a:xfrm>
            <a:off x="517870" y="1572001"/>
            <a:ext cx="11169305" cy="1603003"/>
          </a:xfrm>
          <a:prstGeom prst="rect">
            <a:avLst/>
          </a:prstGeom>
          <a:noFill/>
        </p:spPr>
        <p:txBody>
          <a:bodyPr wrap="square">
            <a:spAutoFit/>
          </a:bodyPr>
          <a:lstStyle/>
          <a:p>
            <a:pPr>
              <a:lnSpc>
                <a:spcPct val="120000"/>
              </a:lnSpc>
            </a:pPr>
            <a:r>
              <a:rPr lang="en-US" sz="2800" dirty="0">
                <a:latin typeface="Montserrat" panose="00000500000000000000" pitchFamily="2" charset="0"/>
              </a:rPr>
              <a:t>“Remind the believers to submit to the government and its officers. They should be obedient, </a:t>
            </a:r>
            <a:r>
              <a:rPr lang="en-US" sz="2800" b="1" dirty="0">
                <a:latin typeface="Montserrat" panose="00000500000000000000" pitchFamily="2" charset="0"/>
              </a:rPr>
              <a:t>always ready to do what is good</a:t>
            </a:r>
            <a:r>
              <a:rPr lang="en-US" sz="2800" dirty="0">
                <a:latin typeface="Montserrat" panose="00000500000000000000" pitchFamily="2" charset="0"/>
              </a:rPr>
              <a:t>.”</a:t>
            </a:r>
          </a:p>
        </p:txBody>
      </p:sp>
      <p:sp>
        <p:nvSpPr>
          <p:cNvPr id="4" name="Rectangle 3">
            <a:extLst>
              <a:ext uri="{FF2B5EF4-FFF2-40B4-BE49-F238E27FC236}">
                <a16:creationId xmlns:a16="http://schemas.microsoft.com/office/drawing/2014/main" id="{B32E4613-4AF4-7808-E590-2EBF3F867F59}"/>
              </a:ext>
            </a:extLst>
          </p:cNvPr>
          <p:cNvSpPr/>
          <p:nvPr/>
        </p:nvSpPr>
        <p:spPr>
          <a:xfrm>
            <a:off x="517870" y="386499"/>
            <a:ext cx="5147639" cy="358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2826118-AB97-8008-470B-4567B920AB70}"/>
              </a:ext>
            </a:extLst>
          </p:cNvPr>
          <p:cNvSpPr>
            <a:spLocks noGrp="1"/>
          </p:cNvSpPr>
          <p:nvPr>
            <p:ph type="title"/>
          </p:nvPr>
        </p:nvSpPr>
        <p:spPr>
          <a:xfrm>
            <a:off x="517870" y="198241"/>
            <a:ext cx="11169305" cy="1185502"/>
          </a:xfrm>
        </p:spPr>
        <p:txBody>
          <a:bodyPr>
            <a:noAutofit/>
          </a:bodyPr>
          <a:lstStyle/>
          <a:p>
            <a:r>
              <a:rPr lang="en-US" sz="3600" b="0" dirty="0"/>
              <a:t>Look at these verses from Titus and discover an emphasis in that book. </a:t>
            </a:r>
          </a:p>
        </p:txBody>
      </p:sp>
      <p:pic>
        <p:nvPicPr>
          <p:cNvPr id="6" name="Picture 2" descr="Why Do Good Works? 8 Ways Good Works Are Consistent with God’s Free ...">
            <a:extLst>
              <a:ext uri="{FF2B5EF4-FFF2-40B4-BE49-F238E27FC236}">
                <a16:creationId xmlns:a16="http://schemas.microsoft.com/office/drawing/2014/main" id="{313C83D8-6179-0D40-09C9-000BE3736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08" y="3423633"/>
            <a:ext cx="6526491" cy="3547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9B726D-7C6B-4F66-B2CE-4BE4936790DE}"/>
              </a:ext>
            </a:extLst>
          </p:cNvPr>
          <p:cNvSpPr txBox="1"/>
          <p:nvPr/>
        </p:nvSpPr>
        <p:spPr>
          <a:xfrm>
            <a:off x="517870" y="3682997"/>
            <a:ext cx="2800350" cy="568874"/>
          </a:xfrm>
          <a:prstGeom prst="rect">
            <a:avLst/>
          </a:prstGeom>
          <a:noFill/>
        </p:spPr>
        <p:txBody>
          <a:bodyPr wrap="square">
            <a:spAutoFit/>
          </a:bodyPr>
          <a:lstStyle/>
          <a:p>
            <a:pPr>
              <a:lnSpc>
                <a:spcPct val="120000"/>
              </a:lnSpc>
            </a:pPr>
            <a:r>
              <a:rPr lang="en-US" sz="2800" dirty="0">
                <a:latin typeface="Montserrat" panose="00000500000000000000" pitchFamily="2" charset="0"/>
              </a:rPr>
              <a:t>Titus 3:1</a:t>
            </a:r>
          </a:p>
        </p:txBody>
      </p:sp>
      <p:sp>
        <p:nvSpPr>
          <p:cNvPr id="8" name="Isosceles Triangle 7">
            <a:extLst>
              <a:ext uri="{FF2B5EF4-FFF2-40B4-BE49-F238E27FC236}">
                <a16:creationId xmlns:a16="http://schemas.microsoft.com/office/drawing/2014/main" id="{2B4CF35A-9CA8-452D-9696-7A4D4E4EE88E}"/>
              </a:ext>
            </a:extLst>
          </p:cNvPr>
          <p:cNvSpPr/>
          <p:nvPr/>
        </p:nvSpPr>
        <p:spPr>
          <a:xfrm>
            <a:off x="5891753" y="3967434"/>
            <a:ext cx="6099142" cy="105705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55BA1C-A2D7-4355-E31C-E1650C71BB7A}"/>
              </a:ext>
            </a:extLst>
          </p:cNvPr>
          <p:cNvSpPr/>
          <p:nvPr/>
        </p:nvSpPr>
        <p:spPr>
          <a:xfrm>
            <a:off x="5948313" y="5005632"/>
            <a:ext cx="6014301" cy="18523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52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73C8D-97A9-341F-AC44-E86BC34EBCF0}"/>
            </a:ext>
          </a:extLst>
        </p:cNvPr>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CFEDE0A-864D-3825-AF22-32893250BC0D}"/>
              </a:ext>
            </a:extLst>
          </p:cNvPr>
          <p:cNvSpPr>
            <a:spLocks noGrp="1"/>
          </p:cNvSpPr>
          <p:nvPr>
            <p:ph type="sldNum" sz="quarter" idx="12"/>
          </p:nvPr>
        </p:nvSpPr>
        <p:spPr>
          <a:xfrm>
            <a:off x="11454317" y="6420414"/>
            <a:ext cx="637909" cy="365125"/>
          </a:xfrm>
        </p:spPr>
        <p:txBody>
          <a:bodyPr/>
          <a:lstStyle/>
          <a:p>
            <a:fld id="{DFDF98CC-160E-494C-8C3C-8CDC5FA257DE}" type="slidenum">
              <a:rPr lang="en-US" smtClean="0"/>
              <a:t>24</a:t>
            </a:fld>
            <a:endParaRPr lang="en-US"/>
          </a:p>
        </p:txBody>
      </p:sp>
      <p:sp>
        <p:nvSpPr>
          <p:cNvPr id="3" name="TextBox 2">
            <a:extLst>
              <a:ext uri="{FF2B5EF4-FFF2-40B4-BE49-F238E27FC236}">
                <a16:creationId xmlns:a16="http://schemas.microsoft.com/office/drawing/2014/main" id="{479C28E9-4703-EEDD-1499-2C6ED9E82FE3}"/>
              </a:ext>
            </a:extLst>
          </p:cNvPr>
          <p:cNvSpPr txBox="1"/>
          <p:nvPr/>
        </p:nvSpPr>
        <p:spPr>
          <a:xfrm>
            <a:off x="517870" y="1572001"/>
            <a:ext cx="11169305" cy="3671261"/>
          </a:xfrm>
          <a:prstGeom prst="rect">
            <a:avLst/>
          </a:prstGeom>
          <a:noFill/>
        </p:spPr>
        <p:txBody>
          <a:bodyPr wrap="square">
            <a:spAutoFit/>
          </a:bodyPr>
          <a:lstStyle/>
          <a:p>
            <a:pPr>
              <a:lnSpc>
                <a:spcPct val="120000"/>
              </a:lnSpc>
            </a:pPr>
            <a:r>
              <a:rPr lang="en-US" sz="2800" dirty="0">
                <a:latin typeface="Montserrat" panose="00000500000000000000" pitchFamily="2" charset="0"/>
              </a:rPr>
              <a:t>“Everything is pure to those whose hearts are pure. But nothing is pure to those who are corrupt and unbelieving because their minds and consciences are corrupted. Such people claim they know God, but they deny him by the way they live. They are detestable and</a:t>
            </a:r>
          </a:p>
          <a:p>
            <a:pPr>
              <a:lnSpc>
                <a:spcPct val="120000"/>
              </a:lnSpc>
            </a:pPr>
            <a:r>
              <a:rPr lang="en-US" sz="2800" dirty="0">
                <a:latin typeface="Montserrat" panose="00000500000000000000" pitchFamily="2" charset="0"/>
              </a:rPr>
              <a:t>disobedient, </a:t>
            </a:r>
            <a:r>
              <a:rPr lang="en-US" sz="2800" b="1" i="1" dirty="0">
                <a:latin typeface="Montserrat" panose="00000500000000000000" pitchFamily="2" charset="0"/>
              </a:rPr>
              <a:t>worthless for</a:t>
            </a:r>
          </a:p>
          <a:p>
            <a:pPr>
              <a:lnSpc>
                <a:spcPct val="120000"/>
              </a:lnSpc>
            </a:pPr>
            <a:r>
              <a:rPr lang="en-US" sz="2800" b="1" i="1" dirty="0">
                <a:latin typeface="Montserrat" panose="00000500000000000000" pitchFamily="2" charset="0"/>
              </a:rPr>
              <a:t>doing</a:t>
            </a:r>
            <a:r>
              <a:rPr lang="en-US" sz="2800" b="1" dirty="0">
                <a:latin typeface="Montserrat" panose="00000500000000000000" pitchFamily="2" charset="0"/>
              </a:rPr>
              <a:t> </a:t>
            </a:r>
            <a:r>
              <a:rPr lang="en-US" sz="2800" b="1" i="1" dirty="0">
                <a:latin typeface="Montserrat" panose="00000500000000000000" pitchFamily="2" charset="0"/>
              </a:rPr>
              <a:t>anything good</a:t>
            </a:r>
            <a:r>
              <a:rPr lang="en-US" sz="2800" dirty="0">
                <a:latin typeface="Montserrat" panose="00000500000000000000" pitchFamily="2" charset="0"/>
              </a:rPr>
              <a:t>.”</a:t>
            </a:r>
          </a:p>
        </p:txBody>
      </p:sp>
      <p:sp>
        <p:nvSpPr>
          <p:cNvPr id="4" name="Rectangle 3">
            <a:extLst>
              <a:ext uri="{FF2B5EF4-FFF2-40B4-BE49-F238E27FC236}">
                <a16:creationId xmlns:a16="http://schemas.microsoft.com/office/drawing/2014/main" id="{34926240-104D-F4D0-CBBE-389672D316B3}"/>
              </a:ext>
            </a:extLst>
          </p:cNvPr>
          <p:cNvSpPr/>
          <p:nvPr/>
        </p:nvSpPr>
        <p:spPr>
          <a:xfrm>
            <a:off x="517870" y="386499"/>
            <a:ext cx="5147639" cy="358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B1FF720-66D9-826F-B0FF-4AB82B34ACCF}"/>
              </a:ext>
            </a:extLst>
          </p:cNvPr>
          <p:cNvSpPr>
            <a:spLocks noGrp="1"/>
          </p:cNvSpPr>
          <p:nvPr>
            <p:ph type="title"/>
          </p:nvPr>
        </p:nvSpPr>
        <p:spPr>
          <a:xfrm>
            <a:off x="517870" y="198241"/>
            <a:ext cx="11169305" cy="1185502"/>
          </a:xfrm>
        </p:spPr>
        <p:txBody>
          <a:bodyPr>
            <a:noAutofit/>
          </a:bodyPr>
          <a:lstStyle/>
          <a:p>
            <a:r>
              <a:rPr lang="en-US" sz="3600" b="0" dirty="0"/>
              <a:t>Look at these verses from Titus and discover an emphasis in that book. </a:t>
            </a:r>
          </a:p>
        </p:txBody>
      </p:sp>
      <p:pic>
        <p:nvPicPr>
          <p:cNvPr id="6" name="Picture 2" descr="Why Do Good Works? 8 Ways Good Works Are Consistent with God’s Free ...">
            <a:extLst>
              <a:ext uri="{FF2B5EF4-FFF2-40B4-BE49-F238E27FC236}">
                <a16:creationId xmlns:a16="http://schemas.microsoft.com/office/drawing/2014/main" id="{E8C82957-301D-FBA5-2E85-4F15B575D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08" y="3423633"/>
            <a:ext cx="6526491" cy="3547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30573D-C0A4-09AF-6F53-41C65DA7E1C0}"/>
              </a:ext>
            </a:extLst>
          </p:cNvPr>
          <p:cNvSpPr txBox="1"/>
          <p:nvPr/>
        </p:nvSpPr>
        <p:spPr>
          <a:xfrm>
            <a:off x="517870" y="6092822"/>
            <a:ext cx="2800350" cy="568874"/>
          </a:xfrm>
          <a:prstGeom prst="rect">
            <a:avLst/>
          </a:prstGeom>
          <a:noFill/>
        </p:spPr>
        <p:txBody>
          <a:bodyPr wrap="square">
            <a:spAutoFit/>
          </a:bodyPr>
          <a:lstStyle/>
          <a:p>
            <a:pPr>
              <a:lnSpc>
                <a:spcPct val="120000"/>
              </a:lnSpc>
            </a:pPr>
            <a:r>
              <a:rPr lang="en-US" sz="2800" dirty="0">
                <a:latin typeface="Montserrat" panose="00000500000000000000" pitchFamily="2" charset="0"/>
              </a:rPr>
              <a:t>Titus 1:15-16</a:t>
            </a:r>
          </a:p>
        </p:txBody>
      </p:sp>
    </p:spTree>
    <p:extLst>
      <p:ext uri="{BB962C8B-B14F-4D97-AF65-F5344CB8AC3E}">
        <p14:creationId xmlns:p14="http://schemas.microsoft.com/office/powerpoint/2010/main" val="39270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971DB-CD5C-28EB-A194-E125560E42E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A0AB0EE-5BC0-99D1-3628-7F219CDEAF79}"/>
              </a:ext>
            </a:extLst>
          </p:cNvPr>
          <p:cNvSpPr>
            <a:spLocks noGrp="1"/>
          </p:cNvSpPr>
          <p:nvPr>
            <p:ph type="title"/>
          </p:nvPr>
        </p:nvSpPr>
        <p:spPr>
          <a:xfrm>
            <a:off x="460932" y="284019"/>
            <a:ext cx="11270133" cy="616935"/>
          </a:xfrm>
        </p:spPr>
        <p:txBody>
          <a:bodyPr anchor="ctr">
            <a:normAutofit/>
          </a:bodyPr>
          <a:lstStyle/>
          <a:p>
            <a:pPr algn="ctr"/>
            <a:r>
              <a:rPr lang="en-US" sz="3600" b="1" dirty="0">
                <a:solidFill>
                  <a:schemeClr val="accent6">
                    <a:lumMod val="75000"/>
                  </a:schemeClr>
                </a:solidFill>
              </a:rPr>
              <a:t>Compare and Contrast the Contents Pages</a:t>
            </a:r>
          </a:p>
        </p:txBody>
      </p:sp>
      <p:pic>
        <p:nvPicPr>
          <p:cNvPr id="3" name="Picture 2">
            <a:extLst>
              <a:ext uri="{FF2B5EF4-FFF2-40B4-BE49-F238E27FC236}">
                <a16:creationId xmlns:a16="http://schemas.microsoft.com/office/drawing/2014/main" id="{D3A14F0C-0883-34FC-191E-8F6B9A400982}"/>
              </a:ext>
            </a:extLst>
          </p:cNvPr>
          <p:cNvPicPr>
            <a:picLocks noChangeAspect="1"/>
          </p:cNvPicPr>
          <p:nvPr/>
        </p:nvPicPr>
        <p:blipFill>
          <a:blip r:embed="rId2"/>
          <a:stretch>
            <a:fillRect/>
          </a:stretch>
        </p:blipFill>
        <p:spPr>
          <a:xfrm rot="21091330">
            <a:off x="-258382" y="1950311"/>
            <a:ext cx="3947205" cy="5078810"/>
          </a:xfrm>
          <a:prstGeom prst="rect">
            <a:avLst/>
          </a:prstGeom>
        </p:spPr>
      </p:pic>
      <p:pic>
        <p:nvPicPr>
          <p:cNvPr id="4" name="Picture 3">
            <a:extLst>
              <a:ext uri="{FF2B5EF4-FFF2-40B4-BE49-F238E27FC236}">
                <a16:creationId xmlns:a16="http://schemas.microsoft.com/office/drawing/2014/main" id="{FDE81073-D68F-3619-6610-8A77D15214A1}"/>
              </a:ext>
            </a:extLst>
          </p:cNvPr>
          <p:cNvPicPr>
            <a:picLocks noChangeAspect="1"/>
          </p:cNvPicPr>
          <p:nvPr/>
        </p:nvPicPr>
        <p:blipFill>
          <a:blip r:embed="rId3"/>
          <a:stretch>
            <a:fillRect/>
          </a:stretch>
        </p:blipFill>
        <p:spPr>
          <a:xfrm>
            <a:off x="2512951" y="1538132"/>
            <a:ext cx="4036426" cy="5192808"/>
          </a:xfrm>
          <a:prstGeom prst="rect">
            <a:avLst/>
          </a:prstGeom>
        </p:spPr>
      </p:pic>
      <p:pic>
        <p:nvPicPr>
          <p:cNvPr id="5" name="Picture 4">
            <a:extLst>
              <a:ext uri="{FF2B5EF4-FFF2-40B4-BE49-F238E27FC236}">
                <a16:creationId xmlns:a16="http://schemas.microsoft.com/office/drawing/2014/main" id="{F833CC22-A2D9-BA51-9D60-45B0EF56323C}"/>
              </a:ext>
            </a:extLst>
          </p:cNvPr>
          <p:cNvPicPr>
            <a:picLocks noChangeAspect="1"/>
          </p:cNvPicPr>
          <p:nvPr/>
        </p:nvPicPr>
        <p:blipFill>
          <a:blip r:embed="rId4"/>
          <a:stretch>
            <a:fillRect/>
          </a:stretch>
        </p:blipFill>
        <p:spPr>
          <a:xfrm rot="242252">
            <a:off x="5242428" y="1581848"/>
            <a:ext cx="4123881" cy="5224324"/>
          </a:xfrm>
          <a:prstGeom prst="rect">
            <a:avLst/>
          </a:prstGeom>
        </p:spPr>
      </p:pic>
      <p:pic>
        <p:nvPicPr>
          <p:cNvPr id="6" name="Picture 5">
            <a:extLst>
              <a:ext uri="{FF2B5EF4-FFF2-40B4-BE49-F238E27FC236}">
                <a16:creationId xmlns:a16="http://schemas.microsoft.com/office/drawing/2014/main" id="{FBC967D0-7EB7-3D4E-463B-EC57D83F3D76}"/>
              </a:ext>
            </a:extLst>
          </p:cNvPr>
          <p:cNvPicPr>
            <a:picLocks noChangeAspect="1"/>
          </p:cNvPicPr>
          <p:nvPr/>
        </p:nvPicPr>
        <p:blipFill>
          <a:blip r:embed="rId5"/>
          <a:stretch>
            <a:fillRect/>
          </a:stretch>
        </p:blipFill>
        <p:spPr>
          <a:xfrm rot="787760">
            <a:off x="8148000" y="2022843"/>
            <a:ext cx="3873451" cy="4979402"/>
          </a:xfrm>
          <a:prstGeom prst="rect">
            <a:avLst/>
          </a:prstGeom>
        </p:spPr>
      </p:pic>
      <p:sp>
        <p:nvSpPr>
          <p:cNvPr id="7" name="TextBox 6">
            <a:extLst>
              <a:ext uri="{FF2B5EF4-FFF2-40B4-BE49-F238E27FC236}">
                <a16:creationId xmlns:a16="http://schemas.microsoft.com/office/drawing/2014/main" id="{BCB4F5D4-81F8-4D30-63F0-EEB3741C3BFF}"/>
              </a:ext>
            </a:extLst>
          </p:cNvPr>
          <p:cNvSpPr txBox="1"/>
          <p:nvPr/>
        </p:nvSpPr>
        <p:spPr>
          <a:xfrm>
            <a:off x="300672" y="1022959"/>
            <a:ext cx="23802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rPr>
              <a:t>Walk Worthy</a:t>
            </a:r>
          </a:p>
        </p:txBody>
      </p:sp>
      <p:sp>
        <p:nvSpPr>
          <p:cNvPr id="8" name="TextBox 7">
            <a:extLst>
              <a:ext uri="{FF2B5EF4-FFF2-40B4-BE49-F238E27FC236}">
                <a16:creationId xmlns:a16="http://schemas.microsoft.com/office/drawing/2014/main" id="{2A78F7CF-1139-758B-5D64-14D758A2BE33}"/>
              </a:ext>
            </a:extLst>
          </p:cNvPr>
          <p:cNvSpPr txBox="1"/>
          <p:nvPr/>
        </p:nvSpPr>
        <p:spPr>
          <a:xfrm>
            <a:off x="3132060" y="1032385"/>
            <a:ext cx="23802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rPr>
              <a:t>Walk in Love</a:t>
            </a:r>
          </a:p>
        </p:txBody>
      </p:sp>
      <p:sp>
        <p:nvSpPr>
          <p:cNvPr id="9" name="TextBox 8">
            <a:extLst>
              <a:ext uri="{FF2B5EF4-FFF2-40B4-BE49-F238E27FC236}">
                <a16:creationId xmlns:a16="http://schemas.microsoft.com/office/drawing/2014/main" id="{C209B920-B147-79EF-CDC6-0D0EDFE6F4DB}"/>
              </a:ext>
            </a:extLst>
          </p:cNvPr>
          <p:cNvSpPr txBox="1"/>
          <p:nvPr/>
        </p:nvSpPr>
        <p:spPr>
          <a:xfrm>
            <a:off x="6546238" y="1022958"/>
            <a:ext cx="23802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rPr>
              <a:t>Walk in Light</a:t>
            </a:r>
          </a:p>
        </p:txBody>
      </p:sp>
      <p:sp>
        <p:nvSpPr>
          <p:cNvPr id="10" name="TextBox 9">
            <a:extLst>
              <a:ext uri="{FF2B5EF4-FFF2-40B4-BE49-F238E27FC236}">
                <a16:creationId xmlns:a16="http://schemas.microsoft.com/office/drawing/2014/main" id="{6F178BE1-DA37-1A3C-E087-071B3BF8783E}"/>
              </a:ext>
            </a:extLst>
          </p:cNvPr>
          <p:cNvSpPr txBox="1"/>
          <p:nvPr/>
        </p:nvSpPr>
        <p:spPr>
          <a:xfrm>
            <a:off x="9488175" y="1032385"/>
            <a:ext cx="23802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rPr>
              <a:t>Walk as Wise</a:t>
            </a:r>
          </a:p>
        </p:txBody>
      </p:sp>
    </p:spTree>
    <p:extLst>
      <p:ext uri="{BB962C8B-B14F-4D97-AF65-F5344CB8AC3E}">
        <p14:creationId xmlns:p14="http://schemas.microsoft.com/office/powerpoint/2010/main" val="3564833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7B9C9-121F-D2E4-D2EF-AD1FC6BD0ED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0542DE9-0FF8-150F-55AC-3BB3ABCE64C0}"/>
              </a:ext>
            </a:extLst>
          </p:cNvPr>
          <p:cNvSpPr>
            <a:spLocks noGrp="1"/>
          </p:cNvSpPr>
          <p:nvPr>
            <p:ph type="title"/>
          </p:nvPr>
        </p:nvSpPr>
        <p:spPr>
          <a:xfrm>
            <a:off x="460932" y="284019"/>
            <a:ext cx="11270133" cy="616935"/>
          </a:xfrm>
        </p:spPr>
        <p:txBody>
          <a:bodyPr anchor="ctr">
            <a:normAutofit/>
          </a:bodyPr>
          <a:lstStyle/>
          <a:p>
            <a:pPr algn="ctr"/>
            <a:r>
              <a:rPr lang="en-US" sz="3600" b="1" dirty="0">
                <a:solidFill>
                  <a:schemeClr val="accent6">
                    <a:lumMod val="75000"/>
                  </a:schemeClr>
                </a:solidFill>
              </a:rPr>
              <a:t>In Which Topic(s) Do You Have the Most Interest?</a:t>
            </a:r>
          </a:p>
        </p:txBody>
      </p:sp>
      <p:pic>
        <p:nvPicPr>
          <p:cNvPr id="3" name="Picture 2">
            <a:extLst>
              <a:ext uri="{FF2B5EF4-FFF2-40B4-BE49-F238E27FC236}">
                <a16:creationId xmlns:a16="http://schemas.microsoft.com/office/drawing/2014/main" id="{C22BE270-B64C-BAFB-24B3-6039663A82C6}"/>
              </a:ext>
            </a:extLst>
          </p:cNvPr>
          <p:cNvPicPr>
            <a:picLocks noChangeAspect="1"/>
          </p:cNvPicPr>
          <p:nvPr/>
        </p:nvPicPr>
        <p:blipFill>
          <a:blip r:embed="rId2"/>
          <a:stretch>
            <a:fillRect/>
          </a:stretch>
        </p:blipFill>
        <p:spPr>
          <a:xfrm rot="21091330">
            <a:off x="-258382" y="1950311"/>
            <a:ext cx="3947205" cy="5078810"/>
          </a:xfrm>
          <a:prstGeom prst="rect">
            <a:avLst/>
          </a:prstGeom>
        </p:spPr>
      </p:pic>
      <p:pic>
        <p:nvPicPr>
          <p:cNvPr id="4" name="Picture 3">
            <a:extLst>
              <a:ext uri="{FF2B5EF4-FFF2-40B4-BE49-F238E27FC236}">
                <a16:creationId xmlns:a16="http://schemas.microsoft.com/office/drawing/2014/main" id="{AA7F6C9A-BA76-20F0-771B-D9F6023B43B9}"/>
              </a:ext>
            </a:extLst>
          </p:cNvPr>
          <p:cNvPicPr>
            <a:picLocks noChangeAspect="1"/>
          </p:cNvPicPr>
          <p:nvPr/>
        </p:nvPicPr>
        <p:blipFill>
          <a:blip r:embed="rId3"/>
          <a:stretch>
            <a:fillRect/>
          </a:stretch>
        </p:blipFill>
        <p:spPr>
          <a:xfrm>
            <a:off x="2512951" y="1538132"/>
            <a:ext cx="4036426" cy="5192808"/>
          </a:xfrm>
          <a:prstGeom prst="rect">
            <a:avLst/>
          </a:prstGeom>
        </p:spPr>
      </p:pic>
      <p:pic>
        <p:nvPicPr>
          <p:cNvPr id="5" name="Picture 4">
            <a:extLst>
              <a:ext uri="{FF2B5EF4-FFF2-40B4-BE49-F238E27FC236}">
                <a16:creationId xmlns:a16="http://schemas.microsoft.com/office/drawing/2014/main" id="{E137F3A6-1D67-F85F-5044-085B0B5EC969}"/>
              </a:ext>
            </a:extLst>
          </p:cNvPr>
          <p:cNvPicPr>
            <a:picLocks noChangeAspect="1"/>
          </p:cNvPicPr>
          <p:nvPr/>
        </p:nvPicPr>
        <p:blipFill>
          <a:blip r:embed="rId4"/>
          <a:stretch>
            <a:fillRect/>
          </a:stretch>
        </p:blipFill>
        <p:spPr>
          <a:xfrm rot="242252">
            <a:off x="5242428" y="1581848"/>
            <a:ext cx="4123881" cy="5224324"/>
          </a:xfrm>
          <a:prstGeom prst="rect">
            <a:avLst/>
          </a:prstGeom>
        </p:spPr>
      </p:pic>
      <p:pic>
        <p:nvPicPr>
          <p:cNvPr id="6" name="Picture 5">
            <a:extLst>
              <a:ext uri="{FF2B5EF4-FFF2-40B4-BE49-F238E27FC236}">
                <a16:creationId xmlns:a16="http://schemas.microsoft.com/office/drawing/2014/main" id="{3D003D83-0B4C-3C21-5E14-BD45BB72B766}"/>
              </a:ext>
            </a:extLst>
          </p:cNvPr>
          <p:cNvPicPr>
            <a:picLocks noChangeAspect="1"/>
          </p:cNvPicPr>
          <p:nvPr/>
        </p:nvPicPr>
        <p:blipFill>
          <a:blip r:embed="rId5"/>
          <a:stretch>
            <a:fillRect/>
          </a:stretch>
        </p:blipFill>
        <p:spPr>
          <a:xfrm rot="787760">
            <a:off x="8148000" y="2022843"/>
            <a:ext cx="3873451" cy="4979402"/>
          </a:xfrm>
          <a:prstGeom prst="rect">
            <a:avLst/>
          </a:prstGeom>
        </p:spPr>
      </p:pic>
      <p:sp>
        <p:nvSpPr>
          <p:cNvPr id="7" name="TextBox 6">
            <a:extLst>
              <a:ext uri="{FF2B5EF4-FFF2-40B4-BE49-F238E27FC236}">
                <a16:creationId xmlns:a16="http://schemas.microsoft.com/office/drawing/2014/main" id="{577DEFA0-15C4-A483-95D4-D0CD5A3FA629}"/>
              </a:ext>
            </a:extLst>
          </p:cNvPr>
          <p:cNvSpPr txBox="1"/>
          <p:nvPr/>
        </p:nvSpPr>
        <p:spPr>
          <a:xfrm>
            <a:off x="300672" y="1022959"/>
            <a:ext cx="23802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rPr>
              <a:t>Walk Worthy</a:t>
            </a:r>
          </a:p>
        </p:txBody>
      </p:sp>
      <p:sp>
        <p:nvSpPr>
          <p:cNvPr id="8" name="TextBox 7">
            <a:extLst>
              <a:ext uri="{FF2B5EF4-FFF2-40B4-BE49-F238E27FC236}">
                <a16:creationId xmlns:a16="http://schemas.microsoft.com/office/drawing/2014/main" id="{73521132-B6F1-DEA9-9F76-D3C23DEDAC7B}"/>
              </a:ext>
            </a:extLst>
          </p:cNvPr>
          <p:cNvSpPr txBox="1"/>
          <p:nvPr/>
        </p:nvSpPr>
        <p:spPr>
          <a:xfrm>
            <a:off x="3132060" y="1032385"/>
            <a:ext cx="23802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rPr>
              <a:t>Walk in Love</a:t>
            </a:r>
          </a:p>
        </p:txBody>
      </p:sp>
      <p:sp>
        <p:nvSpPr>
          <p:cNvPr id="9" name="TextBox 8">
            <a:extLst>
              <a:ext uri="{FF2B5EF4-FFF2-40B4-BE49-F238E27FC236}">
                <a16:creationId xmlns:a16="http://schemas.microsoft.com/office/drawing/2014/main" id="{6A01094B-3EDC-C696-0E12-ED1A7A12F185}"/>
              </a:ext>
            </a:extLst>
          </p:cNvPr>
          <p:cNvSpPr txBox="1"/>
          <p:nvPr/>
        </p:nvSpPr>
        <p:spPr>
          <a:xfrm>
            <a:off x="6546238" y="1022958"/>
            <a:ext cx="23802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rPr>
              <a:t>Walk in Light</a:t>
            </a:r>
          </a:p>
        </p:txBody>
      </p:sp>
      <p:sp>
        <p:nvSpPr>
          <p:cNvPr id="10" name="TextBox 9">
            <a:extLst>
              <a:ext uri="{FF2B5EF4-FFF2-40B4-BE49-F238E27FC236}">
                <a16:creationId xmlns:a16="http://schemas.microsoft.com/office/drawing/2014/main" id="{8304A23F-2730-6185-3A32-6D7317D06F35}"/>
              </a:ext>
            </a:extLst>
          </p:cNvPr>
          <p:cNvSpPr txBox="1"/>
          <p:nvPr/>
        </p:nvSpPr>
        <p:spPr>
          <a:xfrm>
            <a:off x="9488175" y="1032385"/>
            <a:ext cx="23802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rPr>
              <a:t>Walk as Wise</a:t>
            </a:r>
          </a:p>
        </p:txBody>
      </p:sp>
    </p:spTree>
    <p:extLst>
      <p:ext uri="{BB962C8B-B14F-4D97-AF65-F5344CB8AC3E}">
        <p14:creationId xmlns:p14="http://schemas.microsoft.com/office/powerpoint/2010/main" val="1539558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7AE2F6-66CE-E9E0-1A6B-9299CE0B1E4D}"/>
              </a:ext>
            </a:extLst>
          </p:cNvPr>
          <p:cNvSpPr>
            <a:spLocks noGrp="1"/>
          </p:cNvSpPr>
          <p:nvPr>
            <p:ph type="title"/>
          </p:nvPr>
        </p:nvSpPr>
        <p:spPr>
          <a:xfrm>
            <a:off x="460932" y="284019"/>
            <a:ext cx="11270133" cy="616935"/>
          </a:xfrm>
        </p:spPr>
        <p:txBody>
          <a:bodyPr anchor="ctr">
            <a:normAutofit/>
          </a:bodyPr>
          <a:lstStyle/>
          <a:p>
            <a:r>
              <a:rPr lang="en-US" sz="3600" b="1" dirty="0">
                <a:solidFill>
                  <a:srgbClr val="668396"/>
                </a:solidFill>
                <a:effectLst>
                  <a:outerShdw blurRad="38100" dist="38100" dir="2700000" algn="tl">
                    <a:srgbClr val="000000">
                      <a:alpha val="43137"/>
                    </a:srgbClr>
                  </a:outerShdw>
                </a:effectLst>
              </a:rPr>
              <a:t>Look at Pages 11-12 (handout) . . .</a:t>
            </a:r>
          </a:p>
        </p:txBody>
      </p:sp>
      <p:sp>
        <p:nvSpPr>
          <p:cNvPr id="5" name="TextBox 4">
            <a:extLst>
              <a:ext uri="{FF2B5EF4-FFF2-40B4-BE49-F238E27FC236}">
                <a16:creationId xmlns:a16="http://schemas.microsoft.com/office/drawing/2014/main" id="{C51D5190-6AB6-CAF6-5864-65FA15C8C450}"/>
              </a:ext>
            </a:extLst>
          </p:cNvPr>
          <p:cNvSpPr txBox="1"/>
          <p:nvPr/>
        </p:nvSpPr>
        <p:spPr>
          <a:xfrm>
            <a:off x="460925" y="1286906"/>
            <a:ext cx="4234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51A49"/>
                </a:solidFill>
                <a:latin typeface="Calibri" panose="020F0502020204030204"/>
              </a:rPr>
              <a:t>Everyone gets a copy . . .</a:t>
            </a:r>
            <a:endParaRPr kumimoji="0" lang="en-US" sz="3200" b="0" i="0" u="none" strike="noStrike" kern="1200" cap="none" spc="0" normalizeH="0" baseline="0" noProof="0" dirty="0">
              <a:ln>
                <a:noFill/>
              </a:ln>
              <a:solidFill>
                <a:srgbClr val="051A4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5295B46-6B7B-7DB6-43C3-2768B92A7CA0}"/>
              </a:ext>
            </a:extLst>
          </p:cNvPr>
          <p:cNvPicPr>
            <a:picLocks noChangeAspect="1"/>
          </p:cNvPicPr>
          <p:nvPr/>
        </p:nvPicPr>
        <p:blipFill>
          <a:blip r:embed="rId2"/>
          <a:stretch>
            <a:fillRect/>
          </a:stretch>
        </p:blipFill>
        <p:spPr>
          <a:xfrm>
            <a:off x="4508407" y="1965951"/>
            <a:ext cx="3608822" cy="4642701"/>
          </a:xfrm>
          <a:prstGeom prst="rect">
            <a:avLst/>
          </a:prstGeom>
        </p:spPr>
      </p:pic>
      <p:pic>
        <p:nvPicPr>
          <p:cNvPr id="7" name="Picture 6">
            <a:extLst>
              <a:ext uri="{FF2B5EF4-FFF2-40B4-BE49-F238E27FC236}">
                <a16:creationId xmlns:a16="http://schemas.microsoft.com/office/drawing/2014/main" id="{2150CAB3-20E9-A80D-0A5B-B4CA66BA1270}"/>
              </a:ext>
            </a:extLst>
          </p:cNvPr>
          <p:cNvPicPr>
            <a:picLocks noChangeAspect="1"/>
          </p:cNvPicPr>
          <p:nvPr/>
        </p:nvPicPr>
        <p:blipFill>
          <a:blip r:embed="rId3"/>
          <a:stretch>
            <a:fillRect/>
          </a:stretch>
        </p:blipFill>
        <p:spPr>
          <a:xfrm>
            <a:off x="8234606" y="1359966"/>
            <a:ext cx="3600165" cy="4642702"/>
          </a:xfrm>
          <a:prstGeom prst="rect">
            <a:avLst/>
          </a:prstGeom>
        </p:spPr>
      </p:pic>
    </p:spTree>
    <p:extLst>
      <p:ext uri="{BB962C8B-B14F-4D97-AF65-F5344CB8AC3E}">
        <p14:creationId xmlns:p14="http://schemas.microsoft.com/office/powerpoint/2010/main" val="4169338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B156F0F-CE7D-287B-6DF7-691CACC3012C}"/>
              </a:ext>
            </a:extLst>
          </p:cNvPr>
          <p:cNvSpPr>
            <a:spLocks noGrp="1"/>
          </p:cNvSpPr>
          <p:nvPr>
            <p:ph type="title"/>
          </p:nvPr>
        </p:nvSpPr>
        <p:spPr>
          <a:xfrm>
            <a:off x="460932" y="284019"/>
            <a:ext cx="11270133" cy="616935"/>
          </a:xfrm>
        </p:spPr>
        <p:txBody>
          <a:bodyPr anchor="ctr">
            <a:normAutofit/>
          </a:bodyPr>
          <a:lstStyle/>
          <a:p>
            <a:r>
              <a:rPr lang="en-US" sz="3600" b="1" dirty="0">
                <a:solidFill>
                  <a:srgbClr val="668396"/>
                </a:solidFill>
                <a:effectLst>
                  <a:outerShdw blurRad="38100" dist="38100" dir="2700000" algn="tl">
                    <a:srgbClr val="000000">
                      <a:alpha val="43137"/>
                    </a:srgbClr>
                  </a:outerShdw>
                </a:effectLst>
              </a:rPr>
              <a:t>Look at Pages 11-12 (handout) . . .</a:t>
            </a:r>
          </a:p>
        </p:txBody>
      </p:sp>
      <p:sp>
        <p:nvSpPr>
          <p:cNvPr id="5" name="TextBox 4">
            <a:extLst>
              <a:ext uri="{FF2B5EF4-FFF2-40B4-BE49-F238E27FC236}">
                <a16:creationId xmlns:a16="http://schemas.microsoft.com/office/drawing/2014/main" id="{96F0C599-654D-0D8E-5BAB-A9571B81EB66}"/>
              </a:ext>
            </a:extLst>
          </p:cNvPr>
          <p:cNvSpPr txBox="1"/>
          <p:nvPr/>
        </p:nvSpPr>
        <p:spPr>
          <a:xfrm>
            <a:off x="1158372" y="5309346"/>
            <a:ext cx="102272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51A49"/>
                </a:solidFill>
                <a:effectLst/>
                <a:uLnTx/>
                <a:uFillTx/>
                <a:latin typeface="Calibri" panose="020F0502020204030204"/>
              </a:rPr>
              <a:t>T</a:t>
            </a:r>
            <a:r>
              <a:rPr kumimoji="0" lang="en-US" sz="3000" b="0" i="0" u="none" strike="noStrike" kern="1200" cap="none" spc="0" normalizeH="0" noProof="0" dirty="0">
                <a:ln>
                  <a:noFill/>
                </a:ln>
                <a:solidFill>
                  <a:srgbClr val="051A49"/>
                </a:solidFill>
                <a:effectLst/>
                <a:uLnTx/>
                <a:uFillTx/>
                <a:latin typeface="Calibri" panose="020F0502020204030204"/>
              </a:rPr>
              <a:t>alk with your table group about what you think might be most helpful to you </a:t>
            </a:r>
            <a:r>
              <a:rPr lang="en-US" sz="3000" dirty="0">
                <a:solidFill>
                  <a:srgbClr val="051A49"/>
                </a:solidFill>
                <a:latin typeface="Calibri" panose="020F0502020204030204"/>
              </a:rPr>
              <a:t>as you anticipate going through this “Walk” Series.</a:t>
            </a:r>
            <a:endParaRPr kumimoji="0" lang="en-US" sz="3000" b="0" i="0" u="none" strike="noStrike" kern="1200" cap="none" spc="0" normalizeH="0" baseline="0" noProof="0" dirty="0">
              <a:ln>
                <a:noFill/>
              </a:ln>
              <a:solidFill>
                <a:srgbClr val="051A49"/>
              </a:solidFill>
              <a:effectLst/>
              <a:uLnTx/>
              <a:uFillTx/>
              <a:latin typeface="Calibri" panose="020F0502020204030204"/>
            </a:endParaRPr>
          </a:p>
        </p:txBody>
      </p:sp>
      <p:pic>
        <p:nvPicPr>
          <p:cNvPr id="6" name="Picture 5">
            <a:extLst>
              <a:ext uri="{FF2B5EF4-FFF2-40B4-BE49-F238E27FC236}">
                <a16:creationId xmlns:a16="http://schemas.microsoft.com/office/drawing/2014/main" id="{A43FB760-0BE6-1E08-25CB-CC8A4F837613}"/>
              </a:ext>
            </a:extLst>
          </p:cNvPr>
          <p:cNvPicPr>
            <a:picLocks noChangeAspect="1"/>
          </p:cNvPicPr>
          <p:nvPr/>
        </p:nvPicPr>
        <p:blipFill rotWithShape="1">
          <a:blip r:embed="rId2"/>
          <a:srcRect t="44232" b="25149"/>
          <a:stretch/>
        </p:blipFill>
        <p:spPr>
          <a:xfrm>
            <a:off x="1210761" y="1295400"/>
            <a:ext cx="10122470" cy="3987345"/>
          </a:xfrm>
          <a:prstGeom prst="rect">
            <a:avLst/>
          </a:prstGeom>
        </p:spPr>
      </p:pic>
      <p:sp>
        <p:nvSpPr>
          <p:cNvPr id="7" name="Rectangle 6">
            <a:extLst>
              <a:ext uri="{FF2B5EF4-FFF2-40B4-BE49-F238E27FC236}">
                <a16:creationId xmlns:a16="http://schemas.microsoft.com/office/drawing/2014/main" id="{8F4A8AC1-660E-59AD-0817-7EE00CA12424}"/>
              </a:ext>
            </a:extLst>
          </p:cNvPr>
          <p:cNvSpPr/>
          <p:nvPr/>
        </p:nvSpPr>
        <p:spPr>
          <a:xfrm>
            <a:off x="3000375" y="3105150"/>
            <a:ext cx="1866900" cy="323850"/>
          </a:xfrm>
          <a:prstGeom prst="rect">
            <a:avLst/>
          </a:prstGeom>
          <a:solidFill>
            <a:srgbClr val="354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153B1E-E879-171C-F362-30919FA60164}"/>
              </a:ext>
            </a:extLst>
          </p:cNvPr>
          <p:cNvSpPr/>
          <p:nvPr/>
        </p:nvSpPr>
        <p:spPr>
          <a:xfrm>
            <a:off x="3000375" y="3521303"/>
            <a:ext cx="1866900" cy="323850"/>
          </a:xfrm>
          <a:prstGeom prst="rect">
            <a:avLst/>
          </a:prstGeom>
          <a:solidFill>
            <a:srgbClr val="354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88F4AC-F885-B8E1-3D9B-677A67C8542D}"/>
              </a:ext>
            </a:extLst>
          </p:cNvPr>
          <p:cNvSpPr/>
          <p:nvPr/>
        </p:nvSpPr>
        <p:spPr>
          <a:xfrm>
            <a:off x="2962275" y="3871754"/>
            <a:ext cx="1866900" cy="323850"/>
          </a:xfrm>
          <a:prstGeom prst="rect">
            <a:avLst/>
          </a:prstGeom>
          <a:solidFill>
            <a:srgbClr val="354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1C7B34-4AD9-F01A-9CF8-E968998F57C6}"/>
              </a:ext>
            </a:extLst>
          </p:cNvPr>
          <p:cNvSpPr/>
          <p:nvPr/>
        </p:nvSpPr>
        <p:spPr>
          <a:xfrm>
            <a:off x="3000375" y="4313534"/>
            <a:ext cx="1866900" cy="323850"/>
          </a:xfrm>
          <a:prstGeom prst="rect">
            <a:avLst/>
          </a:prstGeom>
          <a:solidFill>
            <a:srgbClr val="354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466C05-C916-3372-95B5-349C79AF6A62}"/>
              </a:ext>
            </a:extLst>
          </p:cNvPr>
          <p:cNvSpPr/>
          <p:nvPr/>
        </p:nvSpPr>
        <p:spPr>
          <a:xfrm>
            <a:off x="5338546" y="3089547"/>
            <a:ext cx="1866900" cy="323850"/>
          </a:xfrm>
          <a:prstGeom prst="rect">
            <a:avLst/>
          </a:prstGeom>
          <a:solidFill>
            <a:srgbClr val="668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95F269-1635-39C2-ABC4-D6F8772ADADE}"/>
              </a:ext>
            </a:extLst>
          </p:cNvPr>
          <p:cNvSpPr/>
          <p:nvPr/>
        </p:nvSpPr>
        <p:spPr>
          <a:xfrm>
            <a:off x="5338546" y="3494018"/>
            <a:ext cx="1866900" cy="323850"/>
          </a:xfrm>
          <a:prstGeom prst="rect">
            <a:avLst/>
          </a:prstGeom>
          <a:solidFill>
            <a:srgbClr val="668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10EA1A-9A6C-EFE6-823F-395B8415EAF0}"/>
              </a:ext>
            </a:extLst>
          </p:cNvPr>
          <p:cNvSpPr/>
          <p:nvPr/>
        </p:nvSpPr>
        <p:spPr>
          <a:xfrm>
            <a:off x="5338546" y="3871754"/>
            <a:ext cx="1866900" cy="323850"/>
          </a:xfrm>
          <a:prstGeom prst="rect">
            <a:avLst/>
          </a:prstGeom>
          <a:solidFill>
            <a:srgbClr val="668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64937B-F051-1CA6-6E8E-F2104C8778AF}"/>
              </a:ext>
            </a:extLst>
          </p:cNvPr>
          <p:cNvSpPr/>
          <p:nvPr/>
        </p:nvSpPr>
        <p:spPr>
          <a:xfrm>
            <a:off x="5443323" y="4266700"/>
            <a:ext cx="1866900" cy="323850"/>
          </a:xfrm>
          <a:prstGeom prst="rect">
            <a:avLst/>
          </a:prstGeom>
          <a:solidFill>
            <a:srgbClr val="668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14D445-F269-2036-7A33-E85E4FCE8087}"/>
              </a:ext>
            </a:extLst>
          </p:cNvPr>
          <p:cNvSpPr/>
          <p:nvPr/>
        </p:nvSpPr>
        <p:spPr>
          <a:xfrm>
            <a:off x="7767421" y="3105150"/>
            <a:ext cx="1866900" cy="323850"/>
          </a:xfrm>
          <a:prstGeom prst="rect">
            <a:avLst/>
          </a:prstGeom>
          <a:solidFill>
            <a:srgbClr val="949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AE02DE-162E-0482-278D-12DAD1C49F57}"/>
              </a:ext>
            </a:extLst>
          </p:cNvPr>
          <p:cNvSpPr/>
          <p:nvPr/>
        </p:nvSpPr>
        <p:spPr>
          <a:xfrm>
            <a:off x="7605496" y="3480072"/>
            <a:ext cx="1866900" cy="323850"/>
          </a:xfrm>
          <a:prstGeom prst="rect">
            <a:avLst/>
          </a:prstGeom>
          <a:solidFill>
            <a:srgbClr val="949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DA1CF56-2DDE-07D6-BE1F-6F188F11386B}"/>
              </a:ext>
            </a:extLst>
          </p:cNvPr>
          <p:cNvSpPr/>
          <p:nvPr/>
        </p:nvSpPr>
        <p:spPr>
          <a:xfrm>
            <a:off x="7767421" y="3886200"/>
            <a:ext cx="1866900" cy="323850"/>
          </a:xfrm>
          <a:prstGeom prst="rect">
            <a:avLst/>
          </a:prstGeom>
          <a:solidFill>
            <a:srgbClr val="949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637834-59D6-5F28-82FE-C41723EB5812}"/>
              </a:ext>
            </a:extLst>
          </p:cNvPr>
          <p:cNvSpPr/>
          <p:nvPr/>
        </p:nvSpPr>
        <p:spPr>
          <a:xfrm>
            <a:off x="7714817" y="4283776"/>
            <a:ext cx="1866900" cy="323850"/>
          </a:xfrm>
          <a:prstGeom prst="rect">
            <a:avLst/>
          </a:prstGeom>
          <a:solidFill>
            <a:srgbClr val="949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Doing</a:t>
            </a:r>
          </a:p>
        </p:txBody>
      </p:sp>
      <p:sp>
        <p:nvSpPr>
          <p:cNvPr id="19" name="Rectangle 18">
            <a:extLst>
              <a:ext uri="{FF2B5EF4-FFF2-40B4-BE49-F238E27FC236}">
                <a16:creationId xmlns:a16="http://schemas.microsoft.com/office/drawing/2014/main" id="{D4410B9A-7EEB-A4CA-E452-8B0F20D91143}"/>
              </a:ext>
            </a:extLst>
          </p:cNvPr>
          <p:cNvSpPr/>
          <p:nvPr/>
        </p:nvSpPr>
        <p:spPr>
          <a:xfrm>
            <a:off x="7724342" y="4291327"/>
            <a:ext cx="1866900" cy="323850"/>
          </a:xfrm>
          <a:prstGeom prst="rect">
            <a:avLst/>
          </a:prstGeom>
          <a:solidFill>
            <a:srgbClr val="949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1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9A31C-7184-09BD-D543-92C08A25F4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02948A-7072-0778-CAE5-C9AB199D6699}"/>
              </a:ext>
            </a:extLst>
          </p:cNvPr>
          <p:cNvPicPr>
            <a:picLocks noChangeAspect="1"/>
          </p:cNvPicPr>
          <p:nvPr/>
        </p:nvPicPr>
        <p:blipFill>
          <a:blip r:embed="rId2"/>
          <a:stretch>
            <a:fillRect/>
          </a:stretch>
        </p:blipFill>
        <p:spPr>
          <a:xfrm>
            <a:off x="0" y="0"/>
            <a:ext cx="6569009" cy="3475021"/>
          </a:xfrm>
          <a:prstGeom prst="rect">
            <a:avLst/>
          </a:prstGeom>
        </p:spPr>
      </p:pic>
    </p:spTree>
    <p:extLst>
      <p:ext uri="{BB962C8B-B14F-4D97-AF65-F5344CB8AC3E}">
        <p14:creationId xmlns:p14="http://schemas.microsoft.com/office/powerpoint/2010/main" val="81338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626C0-A188-BCDF-1C44-15A8415CB00E}"/>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CBC65C4-0B6D-F49F-E525-17D4E073C31E}"/>
              </a:ext>
            </a:extLst>
          </p:cNvPr>
          <p:cNvSpPr>
            <a:spLocks noGrp="1"/>
          </p:cNvSpPr>
          <p:nvPr>
            <p:ph idx="1"/>
          </p:nvPr>
        </p:nvSpPr>
        <p:spPr>
          <a:xfrm>
            <a:off x="6662168" y="4260914"/>
            <a:ext cx="4282352" cy="2597085"/>
          </a:xfrm>
        </p:spPr>
        <p:txBody>
          <a:bodyPr>
            <a:normAutofit/>
          </a:bodyPr>
          <a:lstStyle/>
          <a:p>
            <a:r>
              <a:rPr lang="en-US" sz="2400" b="0" i="0" u="none" strike="noStrike" baseline="0" dirty="0">
                <a:solidFill>
                  <a:srgbClr val="000000"/>
                </a:solidFill>
                <a:latin typeface="Montserrat" panose="00000500000000000000" pitchFamily="2" charset="0"/>
              </a:rPr>
              <a:t>A great place to start… </a:t>
            </a:r>
          </a:p>
          <a:p>
            <a:r>
              <a:rPr lang="en-US" sz="2400" b="1" i="1" u="none" strike="noStrike" baseline="0" dirty="0">
                <a:solidFill>
                  <a:srgbClr val="000000"/>
                </a:solidFill>
                <a:latin typeface="Montserrat" panose="00000500000000000000" pitchFamily="2" charset="0"/>
              </a:rPr>
              <a:t>The Story of Hope</a:t>
            </a:r>
            <a:r>
              <a:rPr lang="en-US" sz="2400" b="0" i="0" u="none" strike="noStrike" baseline="0" dirty="0">
                <a:solidFill>
                  <a:srgbClr val="000000"/>
                </a:solidFill>
                <a:latin typeface="Montserrat" panose="00000500000000000000" pitchFamily="2" charset="0"/>
              </a:rPr>
              <a:t> </a:t>
            </a:r>
          </a:p>
          <a:p>
            <a:r>
              <a:rPr lang="en-US" sz="2400" dirty="0">
                <a:solidFill>
                  <a:srgbClr val="000000"/>
                </a:solidFill>
                <a:latin typeface="Montserrat" panose="00000500000000000000" pitchFamily="2" charset="0"/>
              </a:rPr>
              <a:t>…</a:t>
            </a:r>
            <a:r>
              <a:rPr lang="en-US" sz="2400" b="0" i="0" u="none" strike="noStrike" baseline="0" dirty="0">
                <a:solidFill>
                  <a:srgbClr val="000000"/>
                </a:solidFill>
                <a:latin typeface="Montserrat" panose="00000500000000000000" pitchFamily="2" charset="0"/>
              </a:rPr>
              <a:t>guides you through God’s redemptive plan in the Bible.</a:t>
            </a:r>
            <a:endParaRPr lang="en-US" sz="2800" dirty="0"/>
          </a:p>
        </p:txBody>
      </p:sp>
      <p:pic>
        <p:nvPicPr>
          <p:cNvPr id="3" name="Picture 2">
            <a:extLst>
              <a:ext uri="{FF2B5EF4-FFF2-40B4-BE49-F238E27FC236}">
                <a16:creationId xmlns:a16="http://schemas.microsoft.com/office/drawing/2014/main" id="{1E6F2FC6-A471-DEDF-FDCD-FA3937F2A0A7}"/>
              </a:ext>
            </a:extLst>
          </p:cNvPr>
          <p:cNvPicPr>
            <a:picLocks noChangeAspect="1"/>
          </p:cNvPicPr>
          <p:nvPr/>
        </p:nvPicPr>
        <p:blipFill>
          <a:blip r:embed="rId2"/>
          <a:stretch>
            <a:fillRect/>
          </a:stretch>
        </p:blipFill>
        <p:spPr>
          <a:xfrm>
            <a:off x="0" y="0"/>
            <a:ext cx="6569009" cy="3475021"/>
          </a:xfrm>
          <a:prstGeom prst="rect">
            <a:avLst/>
          </a:prstGeom>
        </p:spPr>
      </p:pic>
      <p:pic>
        <p:nvPicPr>
          <p:cNvPr id="4" name="Picture 2">
            <a:extLst>
              <a:ext uri="{FF2B5EF4-FFF2-40B4-BE49-F238E27FC236}">
                <a16:creationId xmlns:a16="http://schemas.microsoft.com/office/drawing/2014/main" id="{FE370BB0-5BB4-49E5-A35D-BE3F00C83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0543">
            <a:off x="6861741" y="231292"/>
            <a:ext cx="25717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582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60EAD-827E-5A1A-2E6D-9C6222271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8C027-3DA9-D0D4-F9E8-F5FF9B6B7481}"/>
              </a:ext>
            </a:extLst>
          </p:cNvPr>
          <p:cNvSpPr>
            <a:spLocks noGrp="1"/>
          </p:cNvSpPr>
          <p:nvPr>
            <p:ph type="title"/>
          </p:nvPr>
        </p:nvSpPr>
        <p:spPr>
          <a:xfrm>
            <a:off x="517870" y="3704734"/>
            <a:ext cx="5845223" cy="2460396"/>
          </a:xfrm>
        </p:spPr>
        <p:txBody>
          <a:bodyPr>
            <a:normAutofit/>
          </a:bodyPr>
          <a:lstStyle/>
          <a:p>
            <a:pPr>
              <a:lnSpc>
                <a:spcPct val="120000"/>
              </a:lnSpc>
            </a:pPr>
            <a:r>
              <a:rPr lang="en-US" sz="2400" b="0" i="0" u="none" strike="noStrike" baseline="0" dirty="0">
                <a:solidFill>
                  <a:srgbClr val="000000"/>
                </a:solidFill>
                <a:latin typeface="Montserrat" panose="00000500000000000000" pitchFamily="2" charset="0"/>
              </a:rPr>
              <a:t>You see, whether you are feeling like you are “lost” or not, God’s Word says that we are lost, (</a:t>
            </a:r>
            <a:r>
              <a:rPr lang="en-US" sz="2400" b="0" i="1" u="none" strike="noStrike" baseline="0" dirty="0">
                <a:solidFill>
                  <a:srgbClr val="000000"/>
                </a:solidFill>
                <a:latin typeface="Montserrat" panose="00000500000000000000" pitchFamily="2" charset="0"/>
              </a:rPr>
              <a:t>“for the Son of Man came to seek and to save the lost</a:t>
            </a:r>
            <a:r>
              <a:rPr lang="en-US" sz="2400" b="0" i="0" u="none" strike="noStrike" baseline="0" dirty="0">
                <a:solidFill>
                  <a:srgbClr val="000000"/>
                </a:solidFill>
                <a:latin typeface="Montserrat" panose="00000500000000000000" pitchFamily="2" charset="0"/>
              </a:rPr>
              <a:t>”-Luke 19:10) </a:t>
            </a:r>
            <a:endParaRPr lang="en-US" sz="6600" dirty="0"/>
          </a:p>
        </p:txBody>
      </p:sp>
      <p:pic>
        <p:nvPicPr>
          <p:cNvPr id="3" name="Picture 2">
            <a:extLst>
              <a:ext uri="{FF2B5EF4-FFF2-40B4-BE49-F238E27FC236}">
                <a16:creationId xmlns:a16="http://schemas.microsoft.com/office/drawing/2014/main" id="{CD455AB9-B9D3-0FCE-F129-66D6570CDF39}"/>
              </a:ext>
            </a:extLst>
          </p:cNvPr>
          <p:cNvPicPr>
            <a:picLocks noChangeAspect="1"/>
          </p:cNvPicPr>
          <p:nvPr/>
        </p:nvPicPr>
        <p:blipFill>
          <a:blip r:embed="rId2"/>
          <a:stretch>
            <a:fillRect/>
          </a:stretch>
        </p:blipFill>
        <p:spPr>
          <a:xfrm>
            <a:off x="-4385" y="0"/>
            <a:ext cx="6569009" cy="3475021"/>
          </a:xfrm>
          <a:prstGeom prst="rect">
            <a:avLst/>
          </a:prstGeom>
        </p:spPr>
      </p:pic>
      <p:pic>
        <p:nvPicPr>
          <p:cNvPr id="4" name="Picture 2">
            <a:extLst>
              <a:ext uri="{FF2B5EF4-FFF2-40B4-BE49-F238E27FC236}">
                <a16:creationId xmlns:a16="http://schemas.microsoft.com/office/drawing/2014/main" id="{800D10F3-387C-4E46-EB8A-3C4D30F61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0543">
            <a:off x="6861741" y="231292"/>
            <a:ext cx="25717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34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450CF-1340-E18E-1503-D05A8DA57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9E0A7-1D2D-66A9-95D7-BDDCA074E15D}"/>
              </a:ext>
            </a:extLst>
          </p:cNvPr>
          <p:cNvSpPr>
            <a:spLocks noGrp="1"/>
          </p:cNvSpPr>
          <p:nvPr>
            <p:ph type="title"/>
          </p:nvPr>
        </p:nvSpPr>
        <p:spPr>
          <a:xfrm>
            <a:off x="517870" y="3704734"/>
            <a:ext cx="5845223" cy="2460396"/>
          </a:xfrm>
        </p:spPr>
        <p:txBody>
          <a:bodyPr>
            <a:normAutofit/>
          </a:bodyPr>
          <a:lstStyle/>
          <a:p>
            <a:pPr>
              <a:lnSpc>
                <a:spcPct val="120000"/>
              </a:lnSpc>
            </a:pPr>
            <a:r>
              <a:rPr lang="en-US" sz="2400" b="0" i="0" u="none" strike="noStrike" baseline="0" dirty="0">
                <a:solidFill>
                  <a:srgbClr val="000000"/>
                </a:solidFill>
                <a:latin typeface="Montserrat" panose="00000500000000000000" pitchFamily="2" charset="0"/>
              </a:rPr>
              <a:t>You see, whether you are feeling like you are “lost” or not, God’s Word says that we are lost, (</a:t>
            </a:r>
            <a:r>
              <a:rPr lang="en-US" sz="2400" b="0" i="1" u="none" strike="noStrike" baseline="0" dirty="0">
                <a:solidFill>
                  <a:srgbClr val="000000"/>
                </a:solidFill>
                <a:latin typeface="Montserrat" panose="00000500000000000000" pitchFamily="2" charset="0"/>
              </a:rPr>
              <a:t>“for the Son of Man came to seek and to save the lost</a:t>
            </a:r>
            <a:r>
              <a:rPr lang="en-US" sz="2400" b="0" i="0" u="none" strike="noStrike" baseline="0" dirty="0">
                <a:solidFill>
                  <a:srgbClr val="000000"/>
                </a:solidFill>
                <a:latin typeface="Montserrat" panose="00000500000000000000" pitchFamily="2" charset="0"/>
              </a:rPr>
              <a:t>”-Luke 19:10) </a:t>
            </a:r>
            <a:endParaRPr lang="en-US" sz="6600" dirty="0"/>
          </a:p>
        </p:txBody>
      </p:sp>
      <p:sp>
        <p:nvSpPr>
          <p:cNvPr id="3" name="Content Placeholder 2">
            <a:extLst>
              <a:ext uri="{FF2B5EF4-FFF2-40B4-BE49-F238E27FC236}">
                <a16:creationId xmlns:a16="http://schemas.microsoft.com/office/drawing/2014/main" id="{A45D75C0-C356-EC8C-B4C9-77828FD14DFD}"/>
              </a:ext>
            </a:extLst>
          </p:cNvPr>
          <p:cNvSpPr>
            <a:spLocks noGrp="1"/>
          </p:cNvSpPr>
          <p:nvPr>
            <p:ph idx="1"/>
          </p:nvPr>
        </p:nvSpPr>
        <p:spPr>
          <a:xfrm>
            <a:off x="6662168" y="4986782"/>
            <a:ext cx="4480314" cy="1348034"/>
          </a:xfrm>
        </p:spPr>
        <p:txBody>
          <a:bodyPr>
            <a:noAutofit/>
          </a:bodyPr>
          <a:lstStyle/>
          <a:p>
            <a:pPr algn="ctr"/>
            <a:r>
              <a:rPr lang="en-US" sz="2800" b="0" i="0" u="none" strike="noStrike" baseline="0" dirty="0">
                <a:solidFill>
                  <a:srgbClr val="000000"/>
                </a:solidFill>
                <a:latin typeface="Montserrat" panose="00000500000000000000" pitchFamily="2" charset="0"/>
              </a:rPr>
              <a:t>Find the words</a:t>
            </a:r>
            <a:r>
              <a:rPr lang="en-US" sz="2800" b="0" i="0" u="none" strike="noStrike" dirty="0">
                <a:solidFill>
                  <a:srgbClr val="000000"/>
                </a:solidFill>
                <a:latin typeface="Montserrat" panose="00000500000000000000" pitchFamily="2" charset="0"/>
              </a:rPr>
              <a:t> that indicate “lostness” in the verses to follow.</a:t>
            </a:r>
            <a:endParaRPr lang="en-US" sz="3200" dirty="0"/>
          </a:p>
        </p:txBody>
      </p:sp>
      <p:pic>
        <p:nvPicPr>
          <p:cNvPr id="4" name="Picture 3">
            <a:extLst>
              <a:ext uri="{FF2B5EF4-FFF2-40B4-BE49-F238E27FC236}">
                <a16:creationId xmlns:a16="http://schemas.microsoft.com/office/drawing/2014/main" id="{9A1686FD-BE21-7B0C-1D76-A197588CE1F6}"/>
              </a:ext>
            </a:extLst>
          </p:cNvPr>
          <p:cNvPicPr>
            <a:picLocks noChangeAspect="1"/>
          </p:cNvPicPr>
          <p:nvPr/>
        </p:nvPicPr>
        <p:blipFill>
          <a:blip r:embed="rId2"/>
          <a:stretch>
            <a:fillRect/>
          </a:stretch>
        </p:blipFill>
        <p:spPr>
          <a:xfrm>
            <a:off x="0" y="0"/>
            <a:ext cx="6569009" cy="3475021"/>
          </a:xfrm>
          <a:prstGeom prst="rect">
            <a:avLst/>
          </a:prstGeom>
        </p:spPr>
      </p:pic>
      <p:pic>
        <p:nvPicPr>
          <p:cNvPr id="5" name="Picture 2">
            <a:extLst>
              <a:ext uri="{FF2B5EF4-FFF2-40B4-BE49-F238E27FC236}">
                <a16:creationId xmlns:a16="http://schemas.microsoft.com/office/drawing/2014/main" id="{CFDB4F29-8B0C-CC2E-39A5-72431EC4F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0543">
            <a:off x="6861741" y="231292"/>
            <a:ext cx="25717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912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49255-39C2-9A51-31C4-265008112CA8}"/>
            </a:ext>
          </a:extLst>
        </p:cNvPr>
        <p:cNvGrpSpPr/>
        <p:nvPr/>
      </p:nvGrpSpPr>
      <p:grpSpPr>
        <a:xfrm>
          <a:off x="0" y="0"/>
          <a:ext cx="0" cy="0"/>
          <a:chOff x="0" y="0"/>
          <a:chExt cx="0" cy="0"/>
        </a:xfrm>
      </p:grpSpPr>
      <p:pic>
        <p:nvPicPr>
          <p:cNvPr id="2" name="Picture 2" descr="Stranger Strange Images | Free Vectors, Stock Photos &amp; PSD">
            <a:extLst>
              <a:ext uri="{FF2B5EF4-FFF2-40B4-BE49-F238E27FC236}">
                <a16:creationId xmlns:a16="http://schemas.microsoft.com/office/drawing/2014/main" id="{074DDC44-36F3-8E31-EFA1-564A3C8D0A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19100" y="-29366"/>
            <a:ext cx="11305077" cy="68986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08E40B6-FDA0-F78A-3F7D-20379D1E8878}"/>
              </a:ext>
            </a:extLst>
          </p:cNvPr>
          <p:cNvSpPr>
            <a:spLocks noGrp="1"/>
          </p:cNvSpPr>
          <p:nvPr>
            <p:ph type="title"/>
          </p:nvPr>
        </p:nvSpPr>
        <p:spPr>
          <a:xfrm>
            <a:off x="517870" y="980388"/>
            <a:ext cx="11095953" cy="5184742"/>
          </a:xfrm>
        </p:spPr>
        <p:txBody>
          <a:bodyPr>
            <a:normAutofit/>
          </a:bodyPr>
          <a:lstStyle/>
          <a:p>
            <a:pPr>
              <a:lnSpc>
                <a:spcPct val="120000"/>
              </a:lnSpc>
            </a:pPr>
            <a:r>
              <a:rPr lang="en-US" sz="3600" b="0" dirty="0">
                <a:solidFill>
                  <a:schemeClr val="bg1"/>
                </a:solidFill>
                <a:effectLst>
                  <a:outerShdw blurRad="38100" dist="38100" dir="2700000" algn="tl">
                    <a:srgbClr val="000000">
                      <a:alpha val="43137"/>
                    </a:srgbClr>
                  </a:outerShdw>
                </a:effectLst>
                <a:latin typeface="Montserrat" panose="00000500000000000000" pitchFamily="2" charset="0"/>
              </a:rPr>
              <a:t>R</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emember that you were at that time separated from Christ, alienated from the commonwealth of Israel and strangers to the covenants of promise, having no hope and without God in the world. But now in Christ Jesus you who once were far off have been brought near by the blood of Christ. </a:t>
            </a:r>
            <a:endParaRPr lang="en-US" sz="88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9F2447D6-B3D7-404E-C634-B5D4AB0BAB8D}"/>
              </a:ext>
            </a:extLst>
          </p:cNvPr>
          <p:cNvSpPr txBox="1"/>
          <p:nvPr/>
        </p:nvSpPr>
        <p:spPr>
          <a:xfrm>
            <a:off x="5519395" y="6189581"/>
            <a:ext cx="6094428" cy="461665"/>
          </a:xfrm>
          <a:prstGeom prst="rect">
            <a:avLst/>
          </a:prstGeom>
          <a:noFill/>
        </p:spPr>
        <p:txBody>
          <a:bodyPr wrap="square">
            <a:spAutoFit/>
          </a:bodyPr>
          <a:lstStyle/>
          <a:p>
            <a:pPr algn="r"/>
            <a:r>
              <a:rPr lang="en-US" sz="24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Ephesians 2:12-13</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5096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A6882-3185-19E3-9E41-5953D380FE42}"/>
            </a:ext>
          </a:extLst>
        </p:cNvPr>
        <p:cNvGrpSpPr/>
        <p:nvPr/>
      </p:nvGrpSpPr>
      <p:grpSpPr>
        <a:xfrm>
          <a:off x="0" y="0"/>
          <a:ext cx="0" cy="0"/>
          <a:chOff x="0" y="0"/>
          <a:chExt cx="0" cy="0"/>
        </a:xfrm>
      </p:grpSpPr>
      <p:pic>
        <p:nvPicPr>
          <p:cNvPr id="2" name="Picture 2" descr="Stranger Strange Images | Free Vectors, Stock Photos &amp; PSD">
            <a:extLst>
              <a:ext uri="{FF2B5EF4-FFF2-40B4-BE49-F238E27FC236}">
                <a16:creationId xmlns:a16="http://schemas.microsoft.com/office/drawing/2014/main" id="{1888D871-6F01-D7F0-26B1-13C46AEA58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19100" y="-29366"/>
            <a:ext cx="11305077" cy="68986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8EF3397-72C1-62E4-5912-40B2A0C6E63E}"/>
              </a:ext>
            </a:extLst>
          </p:cNvPr>
          <p:cNvSpPr>
            <a:spLocks noGrp="1"/>
          </p:cNvSpPr>
          <p:nvPr>
            <p:ph type="title"/>
          </p:nvPr>
        </p:nvSpPr>
        <p:spPr>
          <a:xfrm>
            <a:off x="517870" y="980388"/>
            <a:ext cx="11095953" cy="5184742"/>
          </a:xfrm>
        </p:spPr>
        <p:txBody>
          <a:bodyPr>
            <a:normAutofit/>
          </a:bodyPr>
          <a:lstStyle/>
          <a:p>
            <a:pPr>
              <a:lnSpc>
                <a:spcPct val="120000"/>
              </a:lnSpc>
            </a:pPr>
            <a:r>
              <a:rPr lang="en-US" sz="3600" b="0" dirty="0">
                <a:solidFill>
                  <a:schemeClr val="bg1"/>
                </a:solidFill>
                <a:effectLst>
                  <a:outerShdw blurRad="38100" dist="38100" dir="2700000" algn="tl">
                    <a:srgbClr val="000000">
                      <a:alpha val="43137"/>
                    </a:srgbClr>
                  </a:outerShdw>
                </a:effectLst>
                <a:latin typeface="Montserrat" panose="00000500000000000000" pitchFamily="2" charset="0"/>
              </a:rPr>
              <a:t>R</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emember that you were at that time </a:t>
            </a:r>
            <a:r>
              <a:rPr lang="en-US" sz="3600" b="1"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separated</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from Christ, </a:t>
            </a:r>
            <a:r>
              <a:rPr lang="en-US" sz="3600" b="1"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alienated</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from the commonwealth of Israel and </a:t>
            </a:r>
            <a:r>
              <a:rPr lang="en-US" sz="3600" b="1"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strangers</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to the covenants of promise, having </a:t>
            </a:r>
            <a:r>
              <a:rPr lang="en-US" sz="3600" b="1"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no hope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and </a:t>
            </a:r>
            <a:r>
              <a:rPr lang="en-US" sz="3600" b="1"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without</a:t>
            </a:r>
            <a:r>
              <a:rPr lang="en-US" sz="3600"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 </a:t>
            </a:r>
            <a:r>
              <a:rPr lang="en-US" sz="3600" b="1"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God</a:t>
            </a:r>
            <a:r>
              <a:rPr lang="en-US" sz="3600"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in the world. But now in Christ Jesus you who once were </a:t>
            </a:r>
            <a:r>
              <a:rPr lang="en-US" sz="3600" b="1" i="0" u="none" strike="noStrike" baseline="0" dirty="0">
                <a:solidFill>
                  <a:srgbClr val="FFFF00"/>
                </a:solidFill>
                <a:effectLst>
                  <a:outerShdw blurRad="38100" dist="38100" dir="2700000" algn="tl">
                    <a:srgbClr val="000000">
                      <a:alpha val="43137"/>
                    </a:srgbClr>
                  </a:outerShdw>
                </a:effectLst>
                <a:latin typeface="Montserrat" panose="00000500000000000000" pitchFamily="2" charset="0"/>
              </a:rPr>
              <a:t>far off </a:t>
            </a:r>
            <a:r>
              <a:rPr lang="en-US" sz="36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have been brought near by the blood of Christ. </a:t>
            </a:r>
            <a:endParaRPr lang="en-US" sz="88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B32DA343-622C-70AB-6E3A-24EC4D46385E}"/>
              </a:ext>
            </a:extLst>
          </p:cNvPr>
          <p:cNvSpPr txBox="1"/>
          <p:nvPr/>
        </p:nvSpPr>
        <p:spPr>
          <a:xfrm>
            <a:off x="5519395" y="6189581"/>
            <a:ext cx="6094428" cy="461665"/>
          </a:xfrm>
          <a:prstGeom prst="rect">
            <a:avLst/>
          </a:prstGeom>
          <a:noFill/>
        </p:spPr>
        <p:txBody>
          <a:bodyPr wrap="square">
            <a:spAutoFit/>
          </a:bodyPr>
          <a:lstStyle/>
          <a:p>
            <a:pPr algn="r"/>
            <a:r>
              <a:rPr lang="en-US" sz="2400" b="0"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Ephesians 2:12-13</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6312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A56A9-5138-EE8D-A246-134C40FFF8E0}"/>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8A12D0B-33EF-366D-89D8-DD501B74F5C5}"/>
              </a:ext>
            </a:extLst>
          </p:cNvPr>
          <p:cNvSpPr>
            <a:spLocks noGrp="1"/>
          </p:cNvSpPr>
          <p:nvPr>
            <p:ph idx="1"/>
          </p:nvPr>
        </p:nvSpPr>
        <p:spPr>
          <a:xfrm>
            <a:off x="2793198" y="4631506"/>
            <a:ext cx="7551621" cy="1971470"/>
          </a:xfrm>
        </p:spPr>
        <p:txBody>
          <a:bodyPr>
            <a:noAutofit/>
          </a:bodyPr>
          <a:lstStyle/>
          <a:p>
            <a:pPr algn="ctr"/>
            <a:r>
              <a:rPr lang="en-US" sz="2800" b="0" i="0" u="none" strike="noStrike" baseline="0" dirty="0">
                <a:solidFill>
                  <a:srgbClr val="000000"/>
                </a:solidFill>
                <a:latin typeface="Montserrat" panose="00000500000000000000" pitchFamily="2" charset="0"/>
              </a:rPr>
              <a:t>Find the words</a:t>
            </a:r>
            <a:r>
              <a:rPr lang="en-US" sz="2800" b="0" i="0" u="none" strike="noStrike" dirty="0">
                <a:solidFill>
                  <a:srgbClr val="000000"/>
                </a:solidFill>
                <a:latin typeface="Montserrat" panose="00000500000000000000" pitchFamily="2" charset="0"/>
              </a:rPr>
              <a:t> that indicate </a:t>
            </a:r>
            <a:r>
              <a:rPr lang="en-US" sz="2800" dirty="0">
                <a:solidFill>
                  <a:srgbClr val="000000"/>
                </a:solidFill>
                <a:latin typeface="Montserrat" panose="00000500000000000000" pitchFamily="2" charset="0"/>
              </a:rPr>
              <a:t>Jesus did something about our lostness </a:t>
            </a:r>
            <a:r>
              <a:rPr lang="en-US" sz="2800" b="0" i="0" u="none" strike="noStrike" dirty="0">
                <a:solidFill>
                  <a:srgbClr val="000000"/>
                </a:solidFill>
                <a:latin typeface="Montserrat" panose="00000500000000000000" pitchFamily="2" charset="0"/>
              </a:rPr>
              <a:t>in the verses to follow.</a:t>
            </a:r>
            <a:endParaRPr lang="en-US" sz="3200" dirty="0"/>
          </a:p>
        </p:txBody>
      </p:sp>
      <p:pic>
        <p:nvPicPr>
          <p:cNvPr id="3" name="Picture 2">
            <a:extLst>
              <a:ext uri="{FF2B5EF4-FFF2-40B4-BE49-F238E27FC236}">
                <a16:creationId xmlns:a16="http://schemas.microsoft.com/office/drawing/2014/main" id="{900DA0B0-0AA4-D93E-9A78-DFE33960CCE5}"/>
              </a:ext>
            </a:extLst>
          </p:cNvPr>
          <p:cNvPicPr>
            <a:picLocks noChangeAspect="1"/>
          </p:cNvPicPr>
          <p:nvPr/>
        </p:nvPicPr>
        <p:blipFill>
          <a:blip r:embed="rId2"/>
          <a:stretch>
            <a:fillRect/>
          </a:stretch>
        </p:blipFill>
        <p:spPr>
          <a:xfrm>
            <a:off x="0" y="0"/>
            <a:ext cx="6569009" cy="3475021"/>
          </a:xfrm>
          <a:prstGeom prst="rect">
            <a:avLst/>
          </a:prstGeom>
        </p:spPr>
      </p:pic>
      <p:pic>
        <p:nvPicPr>
          <p:cNvPr id="4" name="Picture 2">
            <a:extLst>
              <a:ext uri="{FF2B5EF4-FFF2-40B4-BE49-F238E27FC236}">
                <a16:creationId xmlns:a16="http://schemas.microsoft.com/office/drawing/2014/main" id="{41573F07-5498-CE2C-565B-F2CD1DBB5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0543">
            <a:off x="6861741" y="231292"/>
            <a:ext cx="25717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305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CF1127E-F47B-4C64-8FCF-7A6D28EBBFC8}"/>
</file>

<file path=customXml/itemProps2.xml><?xml version="1.0" encoding="utf-8"?>
<ds:datastoreItem xmlns:ds="http://schemas.openxmlformats.org/officeDocument/2006/customXml" ds:itemID="{A4D35043-DA17-4B1E-868A-BBF9A8A011FE}"/>
</file>

<file path=customXml/itemProps3.xml><?xml version="1.0" encoding="utf-8"?>
<ds:datastoreItem xmlns:ds="http://schemas.openxmlformats.org/officeDocument/2006/customXml" ds:itemID="{D044D360-AE5A-4A7E-A238-E9374C8C9FA9}"/>
</file>

<file path=docProps/app.xml><?xml version="1.0" encoding="utf-8"?>
<Properties xmlns="http://schemas.openxmlformats.org/officeDocument/2006/extended-properties" xmlns:vt="http://schemas.openxmlformats.org/officeDocument/2006/docPropsVTypes">
  <TotalTime>19</TotalTime>
  <Words>1036</Words>
  <Application>Microsoft Office PowerPoint</Application>
  <PresentationFormat>Widescreen</PresentationFormat>
  <Paragraphs>75</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Aptos Display</vt:lpstr>
      <vt:lpstr>Arial</vt:lpstr>
      <vt:lpstr>Calibri</vt:lpstr>
      <vt:lpstr>Montserrat</vt:lpstr>
      <vt:lpstr>Office Theme</vt:lpstr>
      <vt:lpstr>PowerPoint Presentation</vt:lpstr>
      <vt:lpstr>PowerPoint Presentation</vt:lpstr>
      <vt:lpstr>PowerPoint Presentation</vt:lpstr>
      <vt:lpstr>PowerPoint Presentation</vt:lpstr>
      <vt:lpstr>You see, whether you are feeling like you are “lost” or not, God’s Word says that we are lost, (“for the Son of Man came to seek and to save the lost”-Luke 19:10) </vt:lpstr>
      <vt:lpstr>You see, whether you are feeling like you are “lost” or not, God’s Word says that we are lost, (“for the Son of Man came to seek and to save the lost”-Luke 19:10) </vt:lpstr>
      <vt:lpstr>Remember that you were at that time separated from Christ, alienated from the commonwealth of Israel and strangers to the covenants of promise, having no hope and without God in the world. But now in Christ Jesus you who once were far off have been brought near by the blood of Christ. </vt:lpstr>
      <vt:lpstr>Remember that you were at that time separated from Christ, alienated from the commonwealth of Israel and strangers to the covenants of promise, having no hope and without God in the world. But now in Christ Jesus you who once were far off have been brought near by the blood of Christ. </vt:lpstr>
      <vt:lpstr>PowerPoint Presentation</vt:lpstr>
      <vt:lpstr>For he himself is our peace, who has made us both one and has broken down in his flesh the dividing wall of hostility by abolishing the law of commandments expressed in ordinances, that he might create in himself one new man in place of the two, so making peace, and might reconcile us both to God in one body through the cross, thereby killing the hostility. </vt:lpstr>
      <vt:lpstr>For he himself is our peace, who has made us both one and has broken down in his flesh the dividing wall of hostility by abolishing the law of commandments expressed in ordinances, that he might create in himself one new man in place of the two, so making peace, and might reconcile us both to God in one body through the cross, thereby killing the hostility. </vt:lpstr>
      <vt:lpstr>PowerPoint Presentation</vt:lpstr>
      <vt:lpstr>And he came and preached peace to you who were far off and peace to those who were near. For through him we both have access in one Spirit to the Father. So then you are no longer strangers and aliens, but you are fellow citizens with the saints and members of the household of God, built on the foundation of the apostles and prophets, Christ Jesus himself being the cornerstone, </vt:lpstr>
      <vt:lpstr>And he came and preached peace to you who were far off and peace to those who were near. For through him we both have access in one Spirit to the Father. So then you are no longer strangers and aliens, but you are fellow citizens with the saints and members of the household of God, built on the foundation of the apostles and prophets, Christ Jesus himself being the cornerstone, </vt:lpstr>
      <vt:lpstr>PowerPoint Presentation</vt:lpstr>
      <vt:lpstr>Then you would proceed to the  Walk Series to see what your next steps in walking from lost to leading should be.</vt:lpstr>
      <vt:lpstr>The Disciple’s Upward Walk</vt:lpstr>
      <vt:lpstr>PowerPoint Presentation</vt:lpstr>
      <vt:lpstr>PowerPoint Presentation</vt:lpstr>
      <vt:lpstr>Ephesians 2:10 says that when you trusted Jesus as your personal Savior, you became God’s masterpiece! </vt:lpstr>
      <vt:lpstr>Look at these verses from Titus and discover an emphasis in that book. </vt:lpstr>
      <vt:lpstr>Look at these verses from Titus and discover an emphasis in that book. </vt:lpstr>
      <vt:lpstr>Look at these verses from Titus and discover an emphasis in that book. </vt:lpstr>
      <vt:lpstr>Look at these verses from Titus and discover an emphasis in that book. </vt:lpstr>
      <vt:lpstr>Compare and Contrast the Contents Pages</vt:lpstr>
      <vt:lpstr>In Which Topic(s) Do You Have the Most Interest?</vt:lpstr>
      <vt:lpstr>Look at Pages 11-12 (handout) . . .</vt:lpstr>
      <vt:lpstr>Look at Pages 11-12 (handout)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 Thomas</dc:creator>
  <cp:lastModifiedBy>Gil Thomas</cp:lastModifiedBy>
  <cp:revision>1</cp:revision>
  <dcterms:created xsi:type="dcterms:W3CDTF">2025-05-28T14:53:20Z</dcterms:created>
  <dcterms:modified xsi:type="dcterms:W3CDTF">2025-05-28T15:14:53Z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ies>
</file>