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808" r:id="rId3"/>
    <p:sldId id="821" r:id="rId4"/>
    <p:sldId id="686" r:id="rId5"/>
    <p:sldId id="820" r:id="rId6"/>
    <p:sldId id="809" r:id="rId7"/>
    <p:sldId id="810" r:id="rId8"/>
    <p:sldId id="814" r:id="rId9"/>
    <p:sldId id="811" r:id="rId10"/>
    <p:sldId id="822" r:id="rId11"/>
    <p:sldId id="813" r:id="rId12"/>
    <p:sldId id="812" r:id="rId13"/>
    <p:sldId id="257" r:id="rId14"/>
    <p:sldId id="815" r:id="rId15"/>
    <p:sldId id="259" r:id="rId16"/>
    <p:sldId id="816" r:id="rId17"/>
    <p:sldId id="823" r:id="rId18"/>
    <p:sldId id="817" r:id="rId19"/>
    <p:sldId id="824" r:id="rId20"/>
    <p:sldId id="818" r:id="rId21"/>
    <p:sldId id="8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A055"/>
    <a:srgbClr val="CC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BAC78-24EE-4146-89C8-1F4FD3C4A541}" v="54" dt="2025-01-31T21:42:01.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Thomas" userId="790cc23d-4c1d-4b8f-ba7f-333fd405d602" providerId="ADAL" clId="{BA8C9C89-22DF-4323-8789-CFAA4F074291}"/>
    <pc:docChg chg="undo custSel addSld delSld modSld sldOrd">
      <pc:chgData name="Gil Thomas" userId="790cc23d-4c1d-4b8f-ba7f-333fd405d602" providerId="ADAL" clId="{BA8C9C89-22DF-4323-8789-CFAA4F074291}" dt="2024-05-29T20:11:27.638" v="2597"/>
      <pc:docMkLst>
        <pc:docMk/>
      </pc:docMkLst>
      <pc:sldChg chg="addSp delSp modSp mod">
        <pc:chgData name="Gil Thomas" userId="790cc23d-4c1d-4b8f-ba7f-333fd405d602" providerId="ADAL" clId="{BA8C9C89-22DF-4323-8789-CFAA4F074291}" dt="2024-05-27T13:36:44.711" v="280" actId="21"/>
        <pc:sldMkLst>
          <pc:docMk/>
          <pc:sldMk cId="1655172261" sldId="256"/>
        </pc:sldMkLst>
      </pc:sldChg>
      <pc:sldChg chg="delSp modSp mod">
        <pc:chgData name="Gil Thomas" userId="790cc23d-4c1d-4b8f-ba7f-333fd405d602" providerId="ADAL" clId="{BA8C9C89-22DF-4323-8789-CFAA4F074291}" dt="2024-05-28T20:43:05.755" v="2417" actId="20577"/>
        <pc:sldMkLst>
          <pc:docMk/>
          <pc:sldMk cId="2317165341" sldId="257"/>
        </pc:sldMkLst>
      </pc:sldChg>
      <pc:sldChg chg="del">
        <pc:chgData name="Gil Thomas" userId="790cc23d-4c1d-4b8f-ba7f-333fd405d602" providerId="ADAL" clId="{BA8C9C89-22DF-4323-8789-CFAA4F074291}" dt="2024-05-27T16:54:54.871" v="516" actId="47"/>
        <pc:sldMkLst>
          <pc:docMk/>
          <pc:sldMk cId="3408136318" sldId="258"/>
        </pc:sldMkLst>
      </pc:sldChg>
      <pc:sldChg chg="addSp delSp modSp mod">
        <pc:chgData name="Gil Thomas" userId="790cc23d-4c1d-4b8f-ba7f-333fd405d602" providerId="ADAL" clId="{BA8C9C89-22DF-4323-8789-CFAA4F074291}" dt="2024-05-29T19:56:06.925" v="2585" actId="1036"/>
        <pc:sldMkLst>
          <pc:docMk/>
          <pc:sldMk cId="2614183805" sldId="259"/>
        </pc:sldMkLst>
      </pc:sldChg>
      <pc:sldChg chg="del">
        <pc:chgData name="Gil Thomas" userId="790cc23d-4c1d-4b8f-ba7f-333fd405d602" providerId="ADAL" clId="{BA8C9C89-22DF-4323-8789-CFAA4F074291}" dt="2024-05-27T17:45:15.410" v="1917" actId="47"/>
        <pc:sldMkLst>
          <pc:docMk/>
          <pc:sldMk cId="1573462516" sldId="284"/>
        </pc:sldMkLst>
      </pc:sldChg>
      <pc:sldChg chg="addSp delSp modSp mod setBg delAnim modAnim">
        <pc:chgData name="Gil Thomas" userId="790cc23d-4c1d-4b8f-ba7f-333fd405d602" providerId="ADAL" clId="{BA8C9C89-22DF-4323-8789-CFAA4F074291}" dt="2024-05-29T19:01:11.707" v="2426" actId="478"/>
        <pc:sldMkLst>
          <pc:docMk/>
          <pc:sldMk cId="2588407607" sldId="686"/>
        </pc:sldMkLst>
      </pc:sldChg>
      <pc:sldChg chg="del">
        <pc:chgData name="Gil Thomas" userId="790cc23d-4c1d-4b8f-ba7f-333fd405d602" providerId="ADAL" clId="{BA8C9C89-22DF-4323-8789-CFAA4F074291}" dt="2024-05-27T13:19:31.478" v="40" actId="47"/>
        <pc:sldMkLst>
          <pc:docMk/>
          <pc:sldMk cId="1362441559" sldId="687"/>
        </pc:sldMkLst>
      </pc:sldChg>
      <pc:sldChg chg="del">
        <pc:chgData name="Gil Thomas" userId="790cc23d-4c1d-4b8f-ba7f-333fd405d602" providerId="ADAL" clId="{BA8C9C89-22DF-4323-8789-CFAA4F074291}" dt="2024-05-27T13:18:30.772" v="19" actId="47"/>
        <pc:sldMkLst>
          <pc:docMk/>
          <pc:sldMk cId="491970069" sldId="799"/>
        </pc:sldMkLst>
      </pc:sldChg>
      <pc:sldChg chg="del">
        <pc:chgData name="Gil Thomas" userId="790cc23d-4c1d-4b8f-ba7f-333fd405d602" providerId="ADAL" clId="{BA8C9C89-22DF-4323-8789-CFAA4F074291}" dt="2024-05-27T13:18:30.772" v="19" actId="47"/>
        <pc:sldMkLst>
          <pc:docMk/>
          <pc:sldMk cId="2650014195" sldId="802"/>
        </pc:sldMkLst>
      </pc:sldChg>
      <pc:sldChg chg="del">
        <pc:chgData name="Gil Thomas" userId="790cc23d-4c1d-4b8f-ba7f-333fd405d602" providerId="ADAL" clId="{BA8C9C89-22DF-4323-8789-CFAA4F074291}" dt="2024-05-27T13:18:30.772" v="19" actId="47"/>
        <pc:sldMkLst>
          <pc:docMk/>
          <pc:sldMk cId="1787900520" sldId="803"/>
        </pc:sldMkLst>
      </pc:sldChg>
      <pc:sldChg chg="addSp delSp modSp mod setBg">
        <pc:chgData name="Gil Thomas" userId="790cc23d-4c1d-4b8f-ba7f-333fd405d602" providerId="ADAL" clId="{BA8C9C89-22DF-4323-8789-CFAA4F074291}" dt="2024-05-27T17:58:55.534" v="2404" actId="20577"/>
        <pc:sldMkLst>
          <pc:docMk/>
          <pc:sldMk cId="3001344119" sldId="804"/>
        </pc:sldMkLst>
      </pc:sldChg>
      <pc:sldChg chg="del">
        <pc:chgData name="Gil Thomas" userId="790cc23d-4c1d-4b8f-ba7f-333fd405d602" providerId="ADAL" clId="{BA8C9C89-22DF-4323-8789-CFAA4F074291}" dt="2024-05-27T17:49:49.186" v="2178" actId="47"/>
        <pc:sldMkLst>
          <pc:docMk/>
          <pc:sldMk cId="1051311290" sldId="805"/>
        </pc:sldMkLst>
      </pc:sldChg>
      <pc:sldChg chg="del">
        <pc:chgData name="Gil Thomas" userId="790cc23d-4c1d-4b8f-ba7f-333fd405d602" providerId="ADAL" clId="{BA8C9C89-22DF-4323-8789-CFAA4F074291}" dt="2024-05-27T17:49:51.494" v="2179" actId="47"/>
        <pc:sldMkLst>
          <pc:docMk/>
          <pc:sldMk cId="1198524555" sldId="806"/>
        </pc:sldMkLst>
      </pc:sldChg>
      <pc:sldChg chg="del">
        <pc:chgData name="Gil Thomas" userId="790cc23d-4c1d-4b8f-ba7f-333fd405d602" providerId="ADAL" clId="{BA8C9C89-22DF-4323-8789-CFAA4F074291}" dt="2024-05-27T17:49:53.298" v="2180" actId="47"/>
        <pc:sldMkLst>
          <pc:docMk/>
          <pc:sldMk cId="1579057154" sldId="807"/>
        </pc:sldMkLst>
      </pc:sldChg>
      <pc:sldChg chg="modSp">
        <pc:chgData name="Gil Thomas" userId="790cc23d-4c1d-4b8f-ba7f-333fd405d602" providerId="ADAL" clId="{BA8C9C89-22DF-4323-8789-CFAA4F074291}" dt="2024-05-27T13:19:25.314" v="39" actId="1036"/>
        <pc:sldMkLst>
          <pc:docMk/>
          <pc:sldMk cId="1879050429" sldId="808"/>
        </pc:sldMkLst>
      </pc:sldChg>
      <pc:sldChg chg="addSp delSp modSp add mod delAnim modAnim">
        <pc:chgData name="Gil Thomas" userId="790cc23d-4c1d-4b8f-ba7f-333fd405d602" providerId="ADAL" clId="{BA8C9C89-22DF-4323-8789-CFAA4F074291}" dt="2024-05-28T20:10:11.491" v="2406" actId="21"/>
        <pc:sldMkLst>
          <pc:docMk/>
          <pc:sldMk cId="2620818677" sldId="809"/>
        </pc:sldMkLst>
      </pc:sldChg>
      <pc:sldChg chg="addSp delSp modSp add mod modAnim">
        <pc:chgData name="Gil Thomas" userId="790cc23d-4c1d-4b8f-ba7f-333fd405d602" providerId="ADAL" clId="{BA8C9C89-22DF-4323-8789-CFAA4F074291}" dt="2024-05-27T17:03:11.506" v="692" actId="21"/>
        <pc:sldMkLst>
          <pc:docMk/>
          <pc:sldMk cId="3603086433" sldId="810"/>
        </pc:sldMkLst>
      </pc:sldChg>
      <pc:sldChg chg="delSp modSp add mod modAnim">
        <pc:chgData name="Gil Thomas" userId="790cc23d-4c1d-4b8f-ba7f-333fd405d602" providerId="ADAL" clId="{BA8C9C89-22DF-4323-8789-CFAA4F074291}" dt="2024-05-29T19:34:20.186" v="2572" actId="404"/>
        <pc:sldMkLst>
          <pc:docMk/>
          <pc:sldMk cId="3916823636" sldId="811"/>
        </pc:sldMkLst>
      </pc:sldChg>
      <pc:sldChg chg="delSp modSp add mod modAnim">
        <pc:chgData name="Gil Thomas" userId="790cc23d-4c1d-4b8f-ba7f-333fd405d602" providerId="ADAL" clId="{BA8C9C89-22DF-4323-8789-CFAA4F074291}" dt="2024-05-28T20:41:18.708" v="2414" actId="20577"/>
        <pc:sldMkLst>
          <pc:docMk/>
          <pc:sldMk cId="1234467745" sldId="812"/>
        </pc:sldMkLst>
      </pc:sldChg>
      <pc:sldChg chg="addSp delSp modSp add mod modAnim">
        <pc:chgData name="Gil Thomas" userId="790cc23d-4c1d-4b8f-ba7f-333fd405d602" providerId="ADAL" clId="{BA8C9C89-22DF-4323-8789-CFAA4F074291}" dt="2024-05-27T17:52:25.228" v="2232" actId="1036"/>
        <pc:sldMkLst>
          <pc:docMk/>
          <pc:sldMk cId="907643487" sldId="813"/>
        </pc:sldMkLst>
      </pc:sldChg>
      <pc:sldChg chg="addSp delSp modSp add mod ord modAnim">
        <pc:chgData name="Gil Thomas" userId="790cc23d-4c1d-4b8f-ba7f-333fd405d602" providerId="ADAL" clId="{BA8C9C89-22DF-4323-8789-CFAA4F074291}" dt="2024-05-27T17:17:25.256" v="1031"/>
        <pc:sldMkLst>
          <pc:docMk/>
          <pc:sldMk cId="649764280" sldId="814"/>
        </pc:sldMkLst>
      </pc:sldChg>
      <pc:sldChg chg="addSp delSp modSp add mod setBg">
        <pc:chgData name="Gil Thomas" userId="790cc23d-4c1d-4b8f-ba7f-333fd405d602" providerId="ADAL" clId="{BA8C9C89-22DF-4323-8789-CFAA4F074291}" dt="2024-05-27T17:34:51.165" v="1568" actId="166"/>
        <pc:sldMkLst>
          <pc:docMk/>
          <pc:sldMk cId="1674724073" sldId="815"/>
        </pc:sldMkLst>
      </pc:sldChg>
      <pc:sldChg chg="addSp delSp modSp add mod delAnim modAnim">
        <pc:chgData name="Gil Thomas" userId="790cc23d-4c1d-4b8f-ba7f-333fd405d602" providerId="ADAL" clId="{BA8C9C89-22DF-4323-8789-CFAA4F074291}" dt="2024-05-29T20:01:54.702" v="2587" actId="478"/>
        <pc:sldMkLst>
          <pc:docMk/>
          <pc:sldMk cId="2976204323" sldId="816"/>
        </pc:sldMkLst>
      </pc:sldChg>
      <pc:sldChg chg="delSp modSp add mod delAnim">
        <pc:chgData name="Gil Thomas" userId="790cc23d-4c1d-4b8f-ba7f-333fd405d602" providerId="ADAL" clId="{BA8C9C89-22DF-4323-8789-CFAA4F074291}" dt="2024-05-29T20:10:51.472" v="2595" actId="478"/>
        <pc:sldMkLst>
          <pc:docMk/>
          <pc:sldMk cId="1459562824" sldId="817"/>
        </pc:sldMkLst>
      </pc:sldChg>
      <pc:sldChg chg="delSp modSp add mod delAnim">
        <pc:chgData name="Gil Thomas" userId="790cc23d-4c1d-4b8f-ba7f-333fd405d602" providerId="ADAL" clId="{BA8C9C89-22DF-4323-8789-CFAA4F074291}" dt="2024-05-27T17:53:56.219" v="2276" actId="1035"/>
        <pc:sldMkLst>
          <pc:docMk/>
          <pc:sldMk cId="1162115288" sldId="818"/>
        </pc:sldMkLst>
      </pc:sldChg>
      <pc:sldChg chg="modSp add mod">
        <pc:chgData name="Gil Thomas" userId="790cc23d-4c1d-4b8f-ba7f-333fd405d602" providerId="ADAL" clId="{BA8C9C89-22DF-4323-8789-CFAA4F074291}" dt="2024-05-27T17:51:33.344" v="2223" actId="122"/>
        <pc:sldMkLst>
          <pc:docMk/>
          <pc:sldMk cId="3877296975" sldId="819"/>
        </pc:sldMkLst>
      </pc:sldChg>
      <pc:sldChg chg="addSp delSp add mod addAnim delAnim">
        <pc:chgData name="Gil Thomas" userId="790cc23d-4c1d-4b8f-ba7f-333fd405d602" providerId="ADAL" clId="{BA8C9C89-22DF-4323-8789-CFAA4F074291}" dt="2024-05-29T19:01:24.887" v="2429" actId="478"/>
        <pc:sldMkLst>
          <pc:docMk/>
          <pc:sldMk cId="706627231" sldId="820"/>
        </pc:sldMkLst>
      </pc:sldChg>
      <pc:sldChg chg="delSp add mod ord delAnim">
        <pc:chgData name="Gil Thomas" userId="790cc23d-4c1d-4b8f-ba7f-333fd405d602" providerId="ADAL" clId="{BA8C9C89-22DF-4323-8789-CFAA4F074291}" dt="2024-05-29T19:00:59.017" v="2424"/>
        <pc:sldMkLst>
          <pc:docMk/>
          <pc:sldMk cId="2815030090" sldId="821"/>
        </pc:sldMkLst>
      </pc:sldChg>
      <pc:sldChg chg="modSp add modAnim">
        <pc:chgData name="Gil Thomas" userId="790cc23d-4c1d-4b8f-ba7f-333fd405d602" providerId="ADAL" clId="{BA8C9C89-22DF-4323-8789-CFAA4F074291}" dt="2024-05-29T19:36:49.306" v="2573" actId="6549"/>
        <pc:sldMkLst>
          <pc:docMk/>
          <pc:sldMk cId="3275377946" sldId="822"/>
        </pc:sldMkLst>
      </pc:sldChg>
      <pc:sldChg chg="add modAnim">
        <pc:chgData name="Gil Thomas" userId="790cc23d-4c1d-4b8f-ba7f-333fd405d602" providerId="ADAL" clId="{BA8C9C89-22DF-4323-8789-CFAA4F074291}" dt="2024-05-29T20:11:27.638" v="2597"/>
        <pc:sldMkLst>
          <pc:docMk/>
          <pc:sldMk cId="2374540640" sldId="823"/>
        </pc:sldMkLst>
      </pc:sldChg>
      <pc:sldChg chg="add modAnim">
        <pc:chgData name="Gil Thomas" userId="790cc23d-4c1d-4b8f-ba7f-333fd405d602" providerId="ADAL" clId="{BA8C9C89-22DF-4323-8789-CFAA4F074291}" dt="2024-05-29T20:11:00.102" v="2596"/>
        <pc:sldMkLst>
          <pc:docMk/>
          <pc:sldMk cId="2362283977" sldId="824"/>
        </pc:sldMkLst>
      </pc:sldChg>
      <pc:sldChg chg="add del">
        <pc:chgData name="Gil Thomas" userId="790cc23d-4c1d-4b8f-ba7f-333fd405d602" providerId="ADAL" clId="{BA8C9C89-22DF-4323-8789-CFAA4F074291}" dt="2024-05-29T20:02:09.251" v="2589" actId="47"/>
        <pc:sldMkLst>
          <pc:docMk/>
          <pc:sldMk cId="3720931553" sldId="824"/>
        </pc:sldMkLst>
      </pc:sldChg>
    </pc:docChg>
  </pc:docChgLst>
  <pc:docChgLst>
    <pc:chgData name="Gil Thomas" userId="790cc23d-4c1d-4b8f-ba7f-333fd405d602" providerId="ADAL" clId="{103BAC78-24EE-4146-89C8-1F4FD3C4A541}"/>
    <pc:docChg chg="delSld modSld">
      <pc:chgData name="Gil Thomas" userId="790cc23d-4c1d-4b8f-ba7f-333fd405d602" providerId="ADAL" clId="{103BAC78-24EE-4146-89C8-1F4FD3C4A541}" dt="2025-01-31T21:43:18.440" v="54" actId="47"/>
      <pc:docMkLst>
        <pc:docMk/>
      </pc:docMkLst>
      <pc:sldChg chg="del">
        <pc:chgData name="Gil Thomas" userId="790cc23d-4c1d-4b8f-ba7f-333fd405d602" providerId="ADAL" clId="{103BAC78-24EE-4146-89C8-1F4FD3C4A541}" dt="2025-01-31T21:43:18.440" v="54" actId="47"/>
        <pc:sldMkLst>
          <pc:docMk/>
          <pc:sldMk cId="3001344119" sldId="804"/>
        </pc:sldMkLst>
      </pc:sldChg>
      <pc:sldChg chg="modAnim">
        <pc:chgData name="Gil Thomas" userId="790cc23d-4c1d-4b8f-ba7f-333fd405d602" providerId="ADAL" clId="{103BAC78-24EE-4146-89C8-1F4FD3C4A541}" dt="2025-01-31T21:40:41.664" v="51"/>
        <pc:sldMkLst>
          <pc:docMk/>
          <pc:sldMk cId="1879050429" sldId="808"/>
        </pc:sldMkLst>
      </pc:sldChg>
      <pc:sldChg chg="modAnim">
        <pc:chgData name="Gil Thomas" userId="790cc23d-4c1d-4b8f-ba7f-333fd405d602" providerId="ADAL" clId="{103BAC78-24EE-4146-89C8-1F4FD3C4A541}" dt="2025-01-31T21:42:01.815" v="53"/>
        <pc:sldMkLst>
          <pc:docMk/>
          <pc:sldMk cId="3603086433" sldId="810"/>
        </pc:sldMkLst>
      </pc:sldChg>
      <pc:sldChg chg="modSp">
        <pc:chgData name="Gil Thomas" userId="790cc23d-4c1d-4b8f-ba7f-333fd405d602" providerId="ADAL" clId="{103BAC78-24EE-4146-89C8-1F4FD3C4A541}" dt="2025-01-31T21:22:27.553" v="50" actId="20577"/>
        <pc:sldMkLst>
          <pc:docMk/>
          <pc:sldMk cId="3916823636" sldId="811"/>
        </pc:sldMkLst>
        <pc:spChg chg="mod">
          <ac:chgData name="Gil Thomas" userId="790cc23d-4c1d-4b8f-ba7f-333fd405d602" providerId="ADAL" clId="{103BAC78-24EE-4146-89C8-1F4FD3C4A541}" dt="2025-01-31T21:22:27.553" v="50" actId="20577"/>
          <ac:spMkLst>
            <pc:docMk/>
            <pc:sldMk cId="3916823636" sldId="811"/>
            <ac:spMk id="7" creationId="{B842142B-FACC-390A-EAF1-527412F84B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1/31/2025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05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1/31/2025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CT O Portugal-Medium Soft">
            <a:hlinkClick r:id="" action="ppaction://media"/>
            <a:extLst>
              <a:ext uri="{FF2B5EF4-FFF2-40B4-BE49-F238E27FC236}">
                <a16:creationId xmlns:a16="http://schemas.microsoft.com/office/drawing/2014/main" id="{E2EBF22F-B2AF-C445-ABEB-E8DDCED36E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609600" cy="609600"/>
          </a:xfrm>
          <a:prstGeom prst="rect">
            <a:avLst/>
          </a:prstGeom>
        </p:spPr>
      </p:pic>
      <p:pic>
        <p:nvPicPr>
          <p:cNvPr id="7" name="Picture 6">
            <a:extLst>
              <a:ext uri="{FF2B5EF4-FFF2-40B4-BE49-F238E27FC236}">
                <a16:creationId xmlns:a16="http://schemas.microsoft.com/office/drawing/2014/main" id="{98FABBB2-F5D5-6690-D28B-011C84197D4A}"/>
              </a:ext>
            </a:extLst>
          </p:cNvPr>
          <p:cNvPicPr>
            <a:picLocks noChangeAspect="1"/>
          </p:cNvPicPr>
          <p:nvPr/>
        </p:nvPicPr>
        <p:blipFill rotWithShape="1">
          <a:blip r:embed="rId5"/>
          <a:srcRect l="-105" t="291" r="105" b="896"/>
          <a:stretch/>
        </p:blipFill>
        <p:spPr>
          <a:xfrm>
            <a:off x="2373590" y="0"/>
            <a:ext cx="9811426" cy="6857999"/>
          </a:xfrm>
          <a:prstGeom prst="rect">
            <a:avLst/>
          </a:prstGeom>
        </p:spPr>
      </p:pic>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2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40"/>
            <a:ext cx="11018520" cy="1231344"/>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Interpretation</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Then, ask, what does this passage tell us </a:t>
            </a:r>
          </a:p>
          <a:p>
            <a:pPr>
              <a:lnSpc>
                <a:spcPct val="120000"/>
              </a:lnSpc>
            </a:pPr>
            <a:r>
              <a:rPr lang="en-US" sz="3200" dirty="0">
                <a:solidFill>
                  <a:srgbClr val="000000"/>
                </a:solidFill>
                <a:latin typeface="Montserrat" panose="00000500000000000000" pitchFamily="2" charset="0"/>
              </a:rPr>
              <a:t>about . . . </a:t>
            </a:r>
          </a:p>
          <a:p>
            <a:pPr>
              <a:lnSpc>
                <a:spcPct val="120000"/>
              </a:lnSpc>
            </a:pPr>
            <a:r>
              <a:rPr lang="en-US" sz="3200" dirty="0">
                <a:solidFill>
                  <a:srgbClr val="000000"/>
                </a:solidFill>
                <a:latin typeface="Montserrat" panose="00000500000000000000" pitchFamily="2" charset="0"/>
              </a:rPr>
              <a:t>God, man, sin, death, </a:t>
            </a:r>
          </a:p>
          <a:p>
            <a:pPr>
              <a:lnSpc>
                <a:spcPct val="120000"/>
              </a:lnSpc>
            </a:pPr>
            <a:r>
              <a:rPr lang="en-US" sz="3200" dirty="0">
                <a:solidFill>
                  <a:srgbClr val="000000"/>
                </a:solidFill>
                <a:latin typeface="Montserrat" panose="00000500000000000000" pitchFamily="2" charset="0"/>
              </a:rPr>
              <a:t>Christ, cross, faith, and life?</a:t>
            </a:r>
          </a:p>
          <a:p>
            <a:pPr>
              <a:lnSpc>
                <a:spcPct val="120000"/>
              </a:lnSpc>
            </a:pPr>
            <a:endParaRPr lang="en-US"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This can help us build our theology.</a:t>
            </a:r>
            <a:endParaRPr lang="en-US" sz="3200" b="0" i="0" u="none" strike="noStrike" baseline="0" dirty="0">
              <a:solidFill>
                <a:srgbClr val="000000"/>
              </a:solidFill>
              <a:latin typeface="Montserrat" panose="00000500000000000000" pitchFamily="2" charset="0"/>
            </a:endParaRPr>
          </a:p>
        </p:txBody>
      </p:sp>
      <p:sp>
        <p:nvSpPr>
          <p:cNvPr id="2" name="Oval 1">
            <a:extLst>
              <a:ext uri="{FF2B5EF4-FFF2-40B4-BE49-F238E27FC236}">
                <a16:creationId xmlns:a16="http://schemas.microsoft.com/office/drawing/2014/main" id="{3F33B239-D18D-D6F1-8EEE-DA6DC28D7C31}"/>
              </a:ext>
            </a:extLst>
          </p:cNvPr>
          <p:cNvSpPr/>
          <p:nvPr/>
        </p:nvSpPr>
        <p:spPr>
          <a:xfrm>
            <a:off x="8341895" y="3176337"/>
            <a:ext cx="3677185" cy="3537217"/>
          </a:xfrm>
          <a:prstGeom prst="ellipse">
            <a:avLst/>
          </a:prstGeom>
          <a:solidFill>
            <a:schemeClr val="bg1"/>
          </a:solidFill>
          <a:ln w="34925">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6600"/>
                </a:solidFill>
              </a:rPr>
              <a:t>determine what the Bible story or text meant to its original audience.</a:t>
            </a:r>
          </a:p>
        </p:txBody>
      </p:sp>
    </p:spTree>
    <p:extLst>
      <p:ext uri="{BB962C8B-B14F-4D97-AF65-F5344CB8AC3E}">
        <p14:creationId xmlns:p14="http://schemas.microsoft.com/office/powerpoint/2010/main" val="327537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Before we look at a Bible text today, let’s just fill out those steps a little.</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1902243"/>
            <a:ext cx="6754900"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During the </a:t>
            </a:r>
            <a:r>
              <a:rPr lang="en-US" sz="3200" b="1" dirty="0">
                <a:solidFill>
                  <a:srgbClr val="000000"/>
                </a:solidFill>
                <a:latin typeface="Montserrat" panose="00000500000000000000" pitchFamily="2" charset="0"/>
              </a:rPr>
              <a:t>APPLICATION</a:t>
            </a:r>
            <a:r>
              <a:rPr lang="en-US" sz="3200" dirty="0">
                <a:solidFill>
                  <a:srgbClr val="000000"/>
                </a:solidFill>
                <a:latin typeface="Montserrat" panose="00000500000000000000" pitchFamily="2" charset="0"/>
              </a:rPr>
              <a:t> step, </a:t>
            </a:r>
          </a:p>
          <a:p>
            <a:pPr>
              <a:lnSpc>
                <a:spcPct val="120000"/>
              </a:lnSpc>
            </a:pPr>
            <a:endParaRPr lang="en-US" sz="14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Try to determine how we should respond based on the meaning we discovered in steps one and two. Certainly, people will have different responses, but our different applications should come from a singular, non-contrived meaning. </a:t>
            </a:r>
            <a:endParaRPr lang="en-US" sz="3200" b="0" i="0" u="none" strike="noStrike" baseline="0" dirty="0">
              <a:solidFill>
                <a:srgbClr val="000000"/>
              </a:solidFill>
              <a:latin typeface="Montserrat" panose="00000500000000000000" pitchFamily="2" charset="0"/>
            </a:endParaRPr>
          </a:p>
        </p:txBody>
      </p:sp>
      <p:sp>
        <p:nvSpPr>
          <p:cNvPr id="2" name="Oval 1">
            <a:extLst>
              <a:ext uri="{FF2B5EF4-FFF2-40B4-BE49-F238E27FC236}">
                <a16:creationId xmlns:a16="http://schemas.microsoft.com/office/drawing/2014/main" id="{3F33B239-D18D-D6F1-8EEE-DA6DC28D7C31}"/>
              </a:ext>
            </a:extLst>
          </p:cNvPr>
          <p:cNvSpPr/>
          <p:nvPr/>
        </p:nvSpPr>
        <p:spPr>
          <a:xfrm>
            <a:off x="9181707" y="4015819"/>
            <a:ext cx="2837373" cy="2697735"/>
          </a:xfrm>
          <a:prstGeom prst="ellipse">
            <a:avLst/>
          </a:prstGeom>
          <a:solidFill>
            <a:schemeClr val="bg1"/>
          </a:solidFill>
          <a:ln w="34925">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6600"/>
                </a:solidFill>
              </a:rPr>
              <a:t>How we should respond</a:t>
            </a:r>
          </a:p>
        </p:txBody>
      </p:sp>
      <p:grpSp>
        <p:nvGrpSpPr>
          <p:cNvPr id="6" name="Group 5">
            <a:extLst>
              <a:ext uri="{FF2B5EF4-FFF2-40B4-BE49-F238E27FC236}">
                <a16:creationId xmlns:a16="http://schemas.microsoft.com/office/drawing/2014/main" id="{75270ABD-CE42-4FE9-BF78-67560E5DF898}"/>
              </a:ext>
            </a:extLst>
          </p:cNvPr>
          <p:cNvGrpSpPr/>
          <p:nvPr/>
        </p:nvGrpSpPr>
        <p:grpSpPr>
          <a:xfrm>
            <a:off x="9165713" y="1018403"/>
            <a:ext cx="2837373" cy="2697735"/>
            <a:chOff x="9326133" y="1018403"/>
            <a:chExt cx="2837373" cy="2697735"/>
          </a:xfrm>
        </p:grpSpPr>
        <p:pic>
          <p:nvPicPr>
            <p:cNvPr id="2050" name="Picture 2" descr="Apply Icon Png #141751 - Free Icons Library">
              <a:extLst>
                <a:ext uri="{FF2B5EF4-FFF2-40B4-BE49-F238E27FC236}">
                  <a16:creationId xmlns:a16="http://schemas.microsoft.com/office/drawing/2014/main" id="{8BB910C9-0771-B618-440B-6B03E3CE0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0596" y="1325196"/>
              <a:ext cx="2103804" cy="210380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43A9A6A-C8C3-DFD9-5ECC-834C746FB4E3}"/>
                </a:ext>
              </a:extLst>
            </p:cNvPr>
            <p:cNvSpPr/>
            <p:nvPr/>
          </p:nvSpPr>
          <p:spPr>
            <a:xfrm>
              <a:off x="9326133" y="1018403"/>
              <a:ext cx="2837373" cy="2697735"/>
            </a:xfrm>
            <a:prstGeom prst="ellipse">
              <a:avLst/>
            </a:prstGeom>
            <a:solidFill>
              <a:srgbClr val="CC6600">
                <a:alpha val="2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76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213057"/>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Application</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1003799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We want our application to have a response to</a:t>
            </a:r>
            <a:r>
              <a:rPr lang="en-US" sz="3200" b="1" i="1" dirty="0">
                <a:solidFill>
                  <a:srgbClr val="000000"/>
                </a:solidFill>
                <a:latin typeface="Montserrat" panose="00000500000000000000" pitchFamily="2" charset="0"/>
              </a:rPr>
              <a:t> the God Who gave us His word</a:t>
            </a:r>
            <a:r>
              <a:rPr lang="en-US" sz="3200" dirty="0">
                <a:solidFill>
                  <a:srgbClr val="000000"/>
                </a:solidFill>
                <a:latin typeface="Montserrat" panose="00000500000000000000" pitchFamily="2" charset="0"/>
              </a:rPr>
              <a:t> and a response to </a:t>
            </a:r>
            <a:r>
              <a:rPr lang="en-US" sz="3200" b="1" i="1" dirty="0">
                <a:solidFill>
                  <a:srgbClr val="000000"/>
                </a:solidFill>
                <a:latin typeface="Montserrat" panose="00000500000000000000" pitchFamily="2" charset="0"/>
              </a:rPr>
              <a:t>the people around us</a:t>
            </a:r>
            <a:r>
              <a:rPr lang="en-US" sz="3200" dirty="0">
                <a:solidFill>
                  <a:srgbClr val="000000"/>
                </a:solidFill>
                <a:latin typeface="Montserrat" panose="00000500000000000000" pitchFamily="2" charset="0"/>
              </a:rPr>
              <a:t>. </a:t>
            </a:r>
          </a:p>
          <a:p>
            <a:pPr>
              <a:lnSpc>
                <a:spcPct val="120000"/>
              </a:lnSpc>
            </a:pPr>
            <a:endParaRPr lang="en-US" sz="32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A text may demand a response to both— 	       or not—but we want to ask ourselves the questions to be sure.</a:t>
            </a:r>
            <a:endParaRPr lang="en-US" sz="3200" b="0" i="0" u="none" strike="noStrike" baseline="0" dirty="0">
              <a:solidFill>
                <a:srgbClr val="000000"/>
              </a:solidFill>
              <a:latin typeface="Montserrat" panose="00000500000000000000" pitchFamily="2" charset="0"/>
            </a:endParaRPr>
          </a:p>
        </p:txBody>
      </p:sp>
      <p:sp>
        <p:nvSpPr>
          <p:cNvPr id="2" name="Oval 1">
            <a:extLst>
              <a:ext uri="{FF2B5EF4-FFF2-40B4-BE49-F238E27FC236}">
                <a16:creationId xmlns:a16="http://schemas.microsoft.com/office/drawing/2014/main" id="{3F33B239-D18D-D6F1-8EEE-DA6DC28D7C31}"/>
              </a:ext>
            </a:extLst>
          </p:cNvPr>
          <p:cNvSpPr/>
          <p:nvPr/>
        </p:nvSpPr>
        <p:spPr>
          <a:xfrm>
            <a:off x="9181707" y="4015819"/>
            <a:ext cx="2837373" cy="2697735"/>
          </a:xfrm>
          <a:prstGeom prst="ellipse">
            <a:avLst/>
          </a:prstGeom>
          <a:solidFill>
            <a:schemeClr val="bg1"/>
          </a:solidFill>
          <a:ln w="34925">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6600"/>
                </a:solidFill>
              </a:rPr>
              <a:t>How we should respond</a:t>
            </a:r>
          </a:p>
        </p:txBody>
      </p:sp>
    </p:spTree>
    <p:extLst>
      <p:ext uri="{BB962C8B-B14F-4D97-AF65-F5344CB8AC3E}">
        <p14:creationId xmlns:p14="http://schemas.microsoft.com/office/powerpoint/2010/main" val="12344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295941" y="148854"/>
            <a:ext cx="10788191" cy="6709145"/>
          </a:xfrm>
        </p:spPr>
        <p:txBody>
          <a:bodyPr>
            <a:normAutofit fontScale="90000"/>
          </a:bodyPr>
          <a:lstStyle/>
          <a:p>
            <a:pPr>
              <a:lnSpc>
                <a:spcPct val="120000"/>
              </a:lnSpc>
            </a:pPr>
            <a:r>
              <a:rPr lang="en-US" sz="3600" b="1" i="0" u="none" strike="noStrike" baseline="0" dirty="0">
                <a:solidFill>
                  <a:srgbClr val="000000"/>
                </a:solidFill>
                <a:latin typeface="Montserrat" panose="00000500000000000000" pitchFamily="2" charset="0"/>
              </a:rPr>
              <a:t>Now, read your assigned passage and apply your observation, interpretation, and application skills </a:t>
            </a:r>
            <a:r>
              <a:rPr lang="en-US" sz="3600" b="1" i="0" u="none" strike="noStrike" baseline="0">
                <a:solidFill>
                  <a:srgbClr val="000000"/>
                </a:solidFill>
                <a:latin typeface="Montserrat" panose="00000500000000000000" pitchFamily="2" charset="0"/>
              </a:rPr>
              <a:t>to the </a:t>
            </a:r>
            <a:r>
              <a:rPr lang="en-US" sz="3600" b="1" i="0" u="none" strike="noStrike" baseline="0" dirty="0">
                <a:solidFill>
                  <a:srgbClr val="000000"/>
                </a:solidFill>
                <a:latin typeface="Montserrat" panose="00000500000000000000" pitchFamily="2" charset="0"/>
              </a:rPr>
              <a:t>passage by asking the five questions.</a:t>
            </a:r>
            <a:br>
              <a:rPr lang="en-US" sz="3600" b="1" i="0" u="none" strike="noStrike" baseline="0" dirty="0">
                <a:solidFill>
                  <a:srgbClr val="000000"/>
                </a:solidFill>
                <a:latin typeface="Montserrat" panose="00000500000000000000" pitchFamily="2" charset="0"/>
              </a:rPr>
            </a:b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Matthew 13:1-8</a:t>
            </a: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a:t>
            </a: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Mark 8:1-20</a:t>
            </a: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a:t>
            </a: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Luke 8:4-15 </a:t>
            </a: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716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BA055"/>
        </a:solidFill>
        <a:effectLst/>
      </p:bgPr>
    </p:bg>
    <p:spTree>
      <p:nvGrpSpPr>
        <p:cNvPr id="1" name=""/>
        <p:cNvGrpSpPr/>
        <p:nvPr/>
      </p:nvGrpSpPr>
      <p:grpSpPr>
        <a:xfrm>
          <a:off x="0" y="0"/>
          <a:ext cx="0" cy="0"/>
          <a:chOff x="0" y="0"/>
          <a:chExt cx="0" cy="0"/>
        </a:xfrm>
      </p:grpSpPr>
      <p:pic>
        <p:nvPicPr>
          <p:cNvPr id="3082" name="Picture 10" descr="Question Mark Icon - ClipArt Best">
            <a:extLst>
              <a:ext uri="{FF2B5EF4-FFF2-40B4-BE49-F238E27FC236}">
                <a16:creationId xmlns:a16="http://schemas.microsoft.com/office/drawing/2014/main" id="{28478571-6531-9114-DC99-5D7FEDDF7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7" y="294328"/>
            <a:ext cx="6257925" cy="625792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23C07C5-21EC-652F-663C-D4E8E058C14E}"/>
              </a:ext>
            </a:extLst>
          </p:cNvPr>
          <p:cNvSpPr/>
          <p:nvPr/>
        </p:nvSpPr>
        <p:spPr>
          <a:xfrm>
            <a:off x="2943225" y="142875"/>
            <a:ext cx="6281737" cy="6420797"/>
          </a:xfrm>
          <a:prstGeom prst="ellipse">
            <a:avLst/>
          </a:prstGeom>
          <a:solidFill>
            <a:srgbClr val="7BA05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295941" y="294328"/>
            <a:ext cx="11896059" cy="6709145"/>
          </a:xfrm>
        </p:spPr>
        <p:txBody>
          <a:bodyPr>
            <a:normAutofit fontScale="90000"/>
          </a:bodyPr>
          <a:lstStyle/>
          <a:p>
            <a:pPr>
              <a:lnSpc>
                <a:spcPct val="120000"/>
              </a:lnSpc>
            </a:pPr>
            <a:r>
              <a:rPr lang="en-US" sz="3600" b="1" i="0" u="none" strike="noStrike" baseline="0" dirty="0">
                <a:solidFill>
                  <a:srgbClr val="000000"/>
                </a:solidFill>
                <a:latin typeface="Montserrat" panose="00000500000000000000" pitchFamily="2" charset="0"/>
              </a:rPr>
              <a:t>What does it say? 						STUDY</a:t>
            </a:r>
            <a:br>
              <a:rPr lang="en-US" sz="3600" b="1" i="0" u="none" strike="noStrike" baseline="0" dirty="0">
                <a:solidFill>
                  <a:srgbClr val="000000"/>
                </a:solidFill>
                <a:latin typeface="Montserrat" panose="00000500000000000000" pitchFamily="2" charset="0"/>
              </a:rPr>
            </a:br>
            <a:br>
              <a:rPr lang="en-US" sz="22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What did it mean to its original audience? 										      			CONTEXT</a:t>
            </a:r>
            <a:br>
              <a:rPr lang="en-US" sz="3600" b="1" i="0" u="none" strike="noStrike" baseline="0" dirty="0">
                <a:solidFill>
                  <a:srgbClr val="000000"/>
                </a:solidFill>
                <a:latin typeface="Montserrat" panose="00000500000000000000" pitchFamily="2" charset="0"/>
              </a:rPr>
            </a:br>
            <a:br>
              <a:rPr lang="en-US" sz="22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What does it tell us about God, Man, Sin, Death, Christ, Cross, Faith, Life?						THEOLOGY</a:t>
            </a:r>
            <a:br>
              <a:rPr lang="en-US" sz="3600" b="1" i="0" u="none" strike="noStrike" baseline="0" dirty="0">
                <a:solidFill>
                  <a:srgbClr val="000000"/>
                </a:solidFill>
                <a:latin typeface="Montserrat" panose="00000500000000000000" pitchFamily="2" charset="0"/>
              </a:rPr>
            </a:br>
            <a:br>
              <a:rPr lang="en-US" sz="20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How should I respond to God? 			OBEY</a:t>
            </a:r>
            <a:br>
              <a:rPr lang="en-US" sz="3600" b="1" i="0" u="none" strike="noStrike" baseline="0" dirty="0">
                <a:solidFill>
                  <a:srgbClr val="000000"/>
                </a:solidFill>
                <a:latin typeface="Montserrat" panose="00000500000000000000" pitchFamily="2" charset="0"/>
              </a:rPr>
            </a:br>
            <a:br>
              <a:rPr lang="en-US" sz="22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How should I change the way I relate to people? 											SHARE</a:t>
            </a:r>
            <a:b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b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472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11530"/>
            <a:ext cx="11361822" cy="1236921"/>
          </a:xfrm>
        </p:spPr>
        <p:txBody>
          <a:bodyPr>
            <a:normAutofit fontScale="90000"/>
          </a:bodyPr>
          <a:lstStyle/>
          <a:p>
            <a:pPr>
              <a:lnSpc>
                <a:spcPct val="120000"/>
              </a:lnSpc>
            </a:pPr>
            <a:r>
              <a:rPr lang="en-US" sz="4000" b="1" dirty="0">
                <a:effectLst>
                  <a:outerShdw blurRad="38100" dist="38100" dir="2700000" algn="tl">
                    <a:srgbClr val="000000">
                      <a:alpha val="43137"/>
                    </a:srgbClr>
                  </a:outerShdw>
                </a:effectLst>
              </a:rPr>
              <a:t>Listen to the midrash for more insights on the parable.</a:t>
            </a:r>
          </a:p>
        </p:txBody>
      </p:sp>
      <p:pic>
        <p:nvPicPr>
          <p:cNvPr id="3" name="Picture 2">
            <a:extLst>
              <a:ext uri="{FF2B5EF4-FFF2-40B4-BE49-F238E27FC236}">
                <a16:creationId xmlns:a16="http://schemas.microsoft.com/office/drawing/2014/main" id="{27C7B4C1-9CB7-1D82-BFF7-E696A904FC56}"/>
              </a:ext>
            </a:extLst>
          </p:cNvPr>
          <p:cNvPicPr>
            <a:picLocks noChangeAspect="1"/>
          </p:cNvPicPr>
          <p:nvPr/>
        </p:nvPicPr>
        <p:blipFill rotWithShape="1">
          <a:blip r:embed="rId2"/>
          <a:srcRect l="1390" b="1085"/>
          <a:stretch/>
        </p:blipFill>
        <p:spPr>
          <a:xfrm>
            <a:off x="2473034" y="987213"/>
            <a:ext cx="7245932" cy="5878111"/>
          </a:xfrm>
          <a:prstGeom prst="rect">
            <a:avLst/>
          </a:prstGeom>
        </p:spPr>
      </p:pic>
    </p:spTree>
    <p:extLst>
      <p:ext uri="{BB962C8B-B14F-4D97-AF65-F5344CB8AC3E}">
        <p14:creationId xmlns:p14="http://schemas.microsoft.com/office/powerpoint/2010/main" val="261418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494302"/>
          </a:xfrm>
        </p:spPr>
        <p:txBody>
          <a:bodyPr>
            <a:normAutofit fontScale="90000"/>
          </a:bodyPr>
          <a:lstStyle/>
          <a:p>
            <a:pPr>
              <a:lnSpc>
                <a:spcPct val="120000"/>
              </a:lnSpc>
            </a:pPr>
            <a:r>
              <a:rPr lang="en-US" sz="4000" b="1" dirty="0">
                <a:effectLst>
                  <a:outerShdw blurRad="38100" dist="38100" dir="2700000" algn="tl">
                    <a:srgbClr val="000000">
                      <a:alpha val="43137"/>
                    </a:srgbClr>
                  </a:outerShdw>
                </a:effectLst>
              </a:rPr>
              <a:t>If the midrash gives any insights, what do you think the main point of the parable might be? </a:t>
            </a:r>
          </a:p>
        </p:txBody>
      </p:sp>
      <p:pic>
        <p:nvPicPr>
          <p:cNvPr id="3" name="Picture 2">
            <a:extLst>
              <a:ext uri="{FF2B5EF4-FFF2-40B4-BE49-F238E27FC236}">
                <a16:creationId xmlns:a16="http://schemas.microsoft.com/office/drawing/2014/main" id="{27C7B4C1-9CB7-1D82-BFF7-E696A904FC56}"/>
              </a:ext>
            </a:extLst>
          </p:cNvPr>
          <p:cNvPicPr>
            <a:picLocks noChangeAspect="1"/>
          </p:cNvPicPr>
          <p:nvPr/>
        </p:nvPicPr>
        <p:blipFill rotWithShape="1">
          <a:blip r:embed="rId2"/>
          <a:srcRect l="1390"/>
          <a:stretch/>
        </p:blipFill>
        <p:spPr>
          <a:xfrm>
            <a:off x="8014279" y="1253227"/>
            <a:ext cx="4000212" cy="3280673"/>
          </a:xfrm>
          <a:prstGeom prst="rect">
            <a:avLst/>
          </a:prstGeom>
        </p:spPr>
      </p:pic>
    </p:spTree>
    <p:extLst>
      <p:ext uri="{BB962C8B-B14F-4D97-AF65-F5344CB8AC3E}">
        <p14:creationId xmlns:p14="http://schemas.microsoft.com/office/powerpoint/2010/main" val="297620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494302"/>
          </a:xfrm>
        </p:spPr>
        <p:txBody>
          <a:bodyPr>
            <a:normAutofit fontScale="90000"/>
          </a:bodyPr>
          <a:lstStyle/>
          <a:p>
            <a:pPr>
              <a:lnSpc>
                <a:spcPct val="120000"/>
              </a:lnSpc>
            </a:pPr>
            <a:r>
              <a:rPr lang="en-US" sz="4000" b="1" dirty="0">
                <a:effectLst>
                  <a:outerShdw blurRad="38100" dist="38100" dir="2700000" algn="tl">
                    <a:srgbClr val="000000">
                      <a:alpha val="43137"/>
                    </a:srgbClr>
                  </a:outerShdw>
                </a:effectLst>
              </a:rPr>
              <a:t>If the midrash gives any insights, what do you think the main point of the parable might be? </a:t>
            </a:r>
          </a:p>
        </p:txBody>
      </p:sp>
      <p:pic>
        <p:nvPicPr>
          <p:cNvPr id="3" name="Picture 2">
            <a:extLst>
              <a:ext uri="{FF2B5EF4-FFF2-40B4-BE49-F238E27FC236}">
                <a16:creationId xmlns:a16="http://schemas.microsoft.com/office/drawing/2014/main" id="{27C7B4C1-9CB7-1D82-BFF7-E696A904FC56}"/>
              </a:ext>
            </a:extLst>
          </p:cNvPr>
          <p:cNvPicPr>
            <a:picLocks noChangeAspect="1"/>
          </p:cNvPicPr>
          <p:nvPr/>
        </p:nvPicPr>
        <p:blipFill rotWithShape="1">
          <a:blip r:embed="rId2"/>
          <a:srcRect l="1390"/>
          <a:stretch/>
        </p:blipFill>
        <p:spPr>
          <a:xfrm>
            <a:off x="8014279" y="1253227"/>
            <a:ext cx="4000212" cy="3280673"/>
          </a:xfrm>
          <a:prstGeom prst="rect">
            <a:avLst/>
          </a:prstGeom>
        </p:spPr>
      </p:pic>
      <p:sp>
        <p:nvSpPr>
          <p:cNvPr id="4" name="TextBox 3">
            <a:extLst>
              <a:ext uri="{FF2B5EF4-FFF2-40B4-BE49-F238E27FC236}">
                <a16:creationId xmlns:a16="http://schemas.microsoft.com/office/drawing/2014/main" id="{C0656B34-621C-817D-FEB2-6560F6732299}"/>
              </a:ext>
            </a:extLst>
          </p:cNvPr>
          <p:cNvSpPr txBox="1"/>
          <p:nvPr/>
        </p:nvSpPr>
        <p:spPr>
          <a:xfrm>
            <a:off x="794993" y="2364020"/>
            <a:ext cx="6887851" cy="2862322"/>
          </a:xfrm>
          <a:prstGeom prst="rect">
            <a:avLst/>
          </a:prstGeom>
          <a:noFill/>
        </p:spPr>
        <p:txBody>
          <a:bodyPr wrap="square">
            <a:spAutoFit/>
          </a:bodyPr>
          <a:lstStyle/>
          <a:p>
            <a:r>
              <a:rPr lang="en-US" sz="3600" dirty="0"/>
              <a:t>It could very well be that Jesus wants us to realize that the</a:t>
            </a:r>
          </a:p>
          <a:p>
            <a:r>
              <a:rPr lang="en-US" sz="3600" dirty="0"/>
              <a:t>soil of the heart needs to be prepared—tilled—to be able to produce fruit.</a:t>
            </a:r>
          </a:p>
        </p:txBody>
      </p:sp>
    </p:spTree>
    <p:extLst>
      <p:ext uri="{BB962C8B-B14F-4D97-AF65-F5344CB8AC3E}">
        <p14:creationId xmlns:p14="http://schemas.microsoft.com/office/powerpoint/2010/main" val="237454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494302"/>
          </a:xfrm>
        </p:spPr>
        <p:txBody>
          <a:bodyPr>
            <a:normAutofit fontScale="90000"/>
          </a:bodyPr>
          <a:lstStyle/>
          <a:p>
            <a:pPr>
              <a:lnSpc>
                <a:spcPct val="120000"/>
              </a:lnSpc>
            </a:pPr>
            <a:r>
              <a:rPr lang="en-US" sz="4000" b="1" dirty="0">
                <a:effectLst>
                  <a:outerShdw blurRad="38100" dist="38100" dir="2700000" algn="tl">
                    <a:srgbClr val="000000">
                      <a:alpha val="43137"/>
                    </a:srgbClr>
                  </a:outerShdw>
                </a:effectLst>
              </a:rPr>
              <a:t>What does the ‘Good Soil’ person do in each passage? (Hint: it’s stated a little differently in each.)</a:t>
            </a:r>
          </a:p>
        </p:txBody>
      </p:sp>
      <p:pic>
        <p:nvPicPr>
          <p:cNvPr id="3" name="Picture 2">
            <a:extLst>
              <a:ext uri="{FF2B5EF4-FFF2-40B4-BE49-F238E27FC236}">
                <a16:creationId xmlns:a16="http://schemas.microsoft.com/office/drawing/2014/main" id="{27C7B4C1-9CB7-1D82-BFF7-E696A904FC56}"/>
              </a:ext>
            </a:extLst>
          </p:cNvPr>
          <p:cNvPicPr>
            <a:picLocks noChangeAspect="1"/>
          </p:cNvPicPr>
          <p:nvPr/>
        </p:nvPicPr>
        <p:blipFill rotWithShape="1">
          <a:blip r:embed="rId2"/>
          <a:srcRect l="1390"/>
          <a:stretch/>
        </p:blipFill>
        <p:spPr>
          <a:xfrm>
            <a:off x="7844596" y="1590675"/>
            <a:ext cx="4000212" cy="3280673"/>
          </a:xfrm>
          <a:prstGeom prst="rect">
            <a:avLst/>
          </a:prstGeom>
        </p:spPr>
      </p:pic>
    </p:spTree>
    <p:extLst>
      <p:ext uri="{BB962C8B-B14F-4D97-AF65-F5344CB8AC3E}">
        <p14:creationId xmlns:p14="http://schemas.microsoft.com/office/powerpoint/2010/main" val="145956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494302"/>
          </a:xfrm>
        </p:spPr>
        <p:txBody>
          <a:bodyPr>
            <a:normAutofit fontScale="90000"/>
          </a:bodyPr>
          <a:lstStyle/>
          <a:p>
            <a:pPr>
              <a:lnSpc>
                <a:spcPct val="120000"/>
              </a:lnSpc>
            </a:pPr>
            <a:r>
              <a:rPr lang="en-US" sz="4000" b="1" dirty="0">
                <a:effectLst>
                  <a:outerShdw blurRad="38100" dist="38100" dir="2700000" algn="tl">
                    <a:srgbClr val="000000">
                      <a:alpha val="43137"/>
                    </a:srgbClr>
                  </a:outerShdw>
                </a:effectLst>
              </a:rPr>
              <a:t>What does the ‘Good Soil’ person do in each passage? (Hint: it’s stated a little differently in each.)</a:t>
            </a:r>
          </a:p>
        </p:txBody>
      </p:sp>
      <p:pic>
        <p:nvPicPr>
          <p:cNvPr id="3" name="Picture 2">
            <a:extLst>
              <a:ext uri="{FF2B5EF4-FFF2-40B4-BE49-F238E27FC236}">
                <a16:creationId xmlns:a16="http://schemas.microsoft.com/office/drawing/2014/main" id="{27C7B4C1-9CB7-1D82-BFF7-E696A904FC56}"/>
              </a:ext>
            </a:extLst>
          </p:cNvPr>
          <p:cNvPicPr>
            <a:picLocks noChangeAspect="1"/>
          </p:cNvPicPr>
          <p:nvPr/>
        </p:nvPicPr>
        <p:blipFill rotWithShape="1">
          <a:blip r:embed="rId2"/>
          <a:srcRect l="1390"/>
          <a:stretch/>
        </p:blipFill>
        <p:spPr>
          <a:xfrm>
            <a:off x="7844596" y="1590675"/>
            <a:ext cx="4000212" cy="3280673"/>
          </a:xfrm>
          <a:prstGeom prst="rect">
            <a:avLst/>
          </a:prstGeom>
        </p:spPr>
      </p:pic>
      <p:sp>
        <p:nvSpPr>
          <p:cNvPr id="4" name="TextBox 3">
            <a:extLst>
              <a:ext uri="{FF2B5EF4-FFF2-40B4-BE49-F238E27FC236}">
                <a16:creationId xmlns:a16="http://schemas.microsoft.com/office/drawing/2014/main" id="{C0656B34-621C-817D-FEB2-6560F6732299}"/>
              </a:ext>
            </a:extLst>
          </p:cNvPr>
          <p:cNvSpPr txBox="1"/>
          <p:nvPr/>
        </p:nvSpPr>
        <p:spPr>
          <a:xfrm>
            <a:off x="794993" y="2364020"/>
            <a:ext cx="6897279" cy="2554545"/>
          </a:xfrm>
          <a:prstGeom prst="rect">
            <a:avLst/>
          </a:prstGeom>
          <a:noFill/>
        </p:spPr>
        <p:txBody>
          <a:bodyPr wrap="square">
            <a:spAutoFit/>
          </a:bodyPr>
          <a:lstStyle/>
          <a:p>
            <a:r>
              <a:rPr lang="en-US" sz="4000" dirty="0"/>
              <a:t>The good soil person </a:t>
            </a:r>
            <a:r>
              <a:rPr lang="en-US" sz="4000" dirty="0">
                <a:solidFill>
                  <a:schemeClr val="bg1"/>
                </a:solidFill>
                <a:effectLst>
                  <a:outerShdw blurRad="38100" dist="38100" dir="2700000" algn="tl">
                    <a:srgbClr val="000000">
                      <a:alpha val="43137"/>
                    </a:srgbClr>
                  </a:outerShdw>
                </a:effectLst>
              </a:rPr>
              <a:t>understands</a:t>
            </a:r>
            <a:r>
              <a:rPr lang="en-US" sz="4000" dirty="0"/>
              <a:t> the gospel, </a:t>
            </a:r>
            <a:r>
              <a:rPr lang="en-US" sz="4000" dirty="0">
                <a:solidFill>
                  <a:schemeClr val="bg1"/>
                </a:solidFill>
                <a:effectLst>
                  <a:outerShdw blurRad="38100" dist="38100" dir="2700000" algn="tl">
                    <a:srgbClr val="000000">
                      <a:alpha val="43137"/>
                    </a:srgbClr>
                  </a:outerShdw>
                </a:effectLst>
              </a:rPr>
              <a:t>embraces</a:t>
            </a:r>
            <a:r>
              <a:rPr lang="en-US" sz="4000" dirty="0"/>
              <a:t> it, and </a:t>
            </a:r>
          </a:p>
          <a:p>
            <a:r>
              <a:rPr lang="en-US" sz="4000" dirty="0">
                <a:solidFill>
                  <a:schemeClr val="bg1"/>
                </a:solidFill>
                <a:effectLst>
                  <a:outerShdw blurRad="38100" dist="38100" dir="2700000" algn="tl">
                    <a:srgbClr val="000000">
                      <a:alpha val="43137"/>
                    </a:srgbClr>
                  </a:outerShdw>
                </a:effectLst>
              </a:rPr>
              <a:t>hangs on </a:t>
            </a:r>
            <a:r>
              <a:rPr lang="en-US" sz="4000" dirty="0"/>
              <a:t>to it.</a:t>
            </a:r>
          </a:p>
        </p:txBody>
      </p:sp>
    </p:spTree>
    <p:extLst>
      <p:ext uri="{BB962C8B-B14F-4D97-AF65-F5344CB8AC3E}">
        <p14:creationId xmlns:p14="http://schemas.microsoft.com/office/powerpoint/2010/main" val="236228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68" y="167359"/>
            <a:ext cx="1220109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Arial" pitchFamily="34" charset="0"/>
                <a:ea typeface="+mn-ea"/>
                <a:cs typeface="+mn-cs"/>
              </a:rPr>
              <a:t>Review Ephesians 4:1-2</a:t>
            </a:r>
          </a:p>
        </p:txBody>
      </p:sp>
      <p:sp>
        <p:nvSpPr>
          <p:cNvPr id="10" name="TextBox 9">
            <a:extLst>
              <a:ext uri="{FF2B5EF4-FFF2-40B4-BE49-F238E27FC236}">
                <a16:creationId xmlns:a16="http://schemas.microsoft.com/office/drawing/2014/main" id="{2972C274-85B7-06AC-B77B-61BCEF0B6895}"/>
              </a:ext>
            </a:extLst>
          </p:cNvPr>
          <p:cNvSpPr txBox="1"/>
          <p:nvPr/>
        </p:nvSpPr>
        <p:spPr>
          <a:xfrm>
            <a:off x="472440" y="3991878"/>
            <a:ext cx="11247120" cy="2308324"/>
          </a:xfrm>
          <a:prstGeom prst="rect">
            <a:avLst/>
          </a:prstGeom>
          <a:noFill/>
        </p:spPr>
        <p:txBody>
          <a:bodyPr wrap="square">
            <a:spAutoFit/>
          </a:body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Aptos" panose="02110004020202020204"/>
                <a:ea typeface="+mn-ea"/>
                <a:cs typeface="+mn-cs"/>
              </a:rPr>
              <a:t>I therefore, a prisoner for the Lord, urge you to walk in a manner worthy of the calling to which you have been called,</a:t>
            </a:r>
            <a:r>
              <a:rPr kumimoji="0" lang="en-US" altLang="en-US" sz="3600" b="1" i="0" u="none" strike="noStrike" kern="1200" cap="none" spc="0" normalizeH="0" baseline="30000" noProof="0" dirty="0">
                <a:ln>
                  <a:noFill/>
                </a:ln>
                <a:solidFill>
                  <a:prstClr val="black"/>
                </a:solidFill>
                <a:effectLst/>
                <a:uLnTx/>
                <a:uFillTx/>
                <a:latin typeface="Aptos" panose="02110004020202020204"/>
                <a:ea typeface="+mn-ea"/>
                <a:cs typeface="+mn-cs"/>
              </a:rPr>
              <a:t> 2 </a:t>
            </a:r>
            <a:r>
              <a:rPr kumimoji="0" lang="en-US" altLang="en-US" sz="3600" b="1" i="0" u="none" strike="noStrike" kern="1200" cap="none" spc="0" normalizeH="0" baseline="0" noProof="0" dirty="0">
                <a:ln>
                  <a:noFill/>
                </a:ln>
                <a:solidFill>
                  <a:prstClr val="black"/>
                </a:solidFill>
                <a:effectLst/>
                <a:uLnTx/>
                <a:uFillTx/>
                <a:latin typeface="Aptos" panose="02110004020202020204"/>
                <a:ea typeface="+mn-ea"/>
                <a:cs typeface="+mn-cs"/>
              </a:rPr>
              <a:t>with all humility and gentleness, with patience, bearing with one another in love,</a:t>
            </a:r>
          </a:p>
        </p:txBody>
      </p:sp>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5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141711" y="94268"/>
            <a:ext cx="11361822" cy="5165884"/>
          </a:xfrm>
        </p:spPr>
        <p:txBody>
          <a:bodyPr>
            <a:normAutofit/>
          </a:bodyPr>
          <a:lstStyle/>
          <a:p>
            <a:pPr>
              <a:lnSpc>
                <a:spcPct val="120000"/>
              </a:lnSpc>
            </a:pPr>
            <a:r>
              <a:rPr lang="en-US" sz="3600" b="1" dirty="0">
                <a:effectLst>
                  <a:outerShdw blurRad="38100" dist="38100" dir="2700000" algn="tl">
                    <a:srgbClr val="000000">
                      <a:alpha val="43137"/>
                    </a:srgbClr>
                  </a:outerShdw>
                </a:effectLst>
              </a:rPr>
              <a:t>We want to present the gospel in ways that people can </a:t>
            </a:r>
            <a:r>
              <a:rPr lang="en-US" sz="3600" b="1" dirty="0">
                <a:solidFill>
                  <a:schemeClr val="bg1"/>
                </a:solidFill>
                <a:effectLst>
                  <a:outerShdw blurRad="38100" dist="38100" dir="2700000" algn="tl">
                    <a:srgbClr val="000000">
                      <a:alpha val="43137"/>
                    </a:srgbClr>
                  </a:outerShdw>
                </a:effectLst>
              </a:rPr>
              <a:t>clearly understand </a:t>
            </a:r>
            <a:r>
              <a:rPr lang="en-US" sz="3600" b="1" dirty="0">
                <a:effectLst>
                  <a:outerShdw blurRad="38100" dist="38100" dir="2700000" algn="tl">
                    <a:srgbClr val="000000">
                      <a:alpha val="43137"/>
                    </a:srgbClr>
                  </a:outerShdw>
                </a:effectLst>
              </a:rPr>
              <a:t>it and </a:t>
            </a:r>
            <a:r>
              <a:rPr lang="en-US" sz="3600" b="1" dirty="0">
                <a:solidFill>
                  <a:schemeClr val="bg1"/>
                </a:solidFill>
                <a:effectLst>
                  <a:outerShdw blurRad="38100" dist="38100" dir="2700000" algn="tl">
                    <a:srgbClr val="000000">
                      <a:alpha val="43137"/>
                    </a:srgbClr>
                  </a:outerShdw>
                </a:effectLst>
              </a:rPr>
              <a:t>sincerely embrace </a:t>
            </a:r>
            <a:r>
              <a:rPr lang="en-US" sz="3600" b="1" dirty="0">
                <a:effectLst>
                  <a:outerShdw blurRad="38100" dist="38100" dir="2700000" algn="tl">
                    <a:srgbClr val="000000">
                      <a:alpha val="43137"/>
                    </a:srgbClr>
                  </a:outerShdw>
                </a:effectLst>
              </a:rPr>
              <a:t>it. If that happens, they will </a:t>
            </a:r>
            <a:r>
              <a:rPr lang="en-US" sz="3600" b="1" dirty="0">
                <a:solidFill>
                  <a:schemeClr val="bg1"/>
                </a:solidFill>
                <a:effectLst>
                  <a:outerShdw blurRad="38100" dist="38100" dir="2700000" algn="tl">
                    <a:srgbClr val="000000">
                      <a:alpha val="43137"/>
                    </a:srgbClr>
                  </a:outerShdw>
                </a:effectLst>
              </a:rPr>
              <a:t>hold fast </a:t>
            </a:r>
            <a:r>
              <a:rPr lang="en-US" sz="3600" b="1" dirty="0">
                <a:effectLst>
                  <a:outerShdw blurRad="38100" dist="38100" dir="2700000" algn="tl">
                    <a:srgbClr val="000000">
                      <a:alpha val="43137"/>
                    </a:srgbClr>
                  </a:outerShdw>
                </a:effectLst>
              </a:rPr>
              <a:t>to it and not allow it to be taken away. Disciple-makers must also teach new 		   believers God’s Word to help them hold 			      fast and grow.</a:t>
            </a:r>
          </a:p>
        </p:txBody>
      </p:sp>
      <p:pic>
        <p:nvPicPr>
          <p:cNvPr id="3" name="Picture 2">
            <a:extLst>
              <a:ext uri="{FF2B5EF4-FFF2-40B4-BE49-F238E27FC236}">
                <a16:creationId xmlns:a16="http://schemas.microsoft.com/office/drawing/2014/main" id="{27C7B4C1-9CB7-1D82-BFF7-E696A904FC56}"/>
              </a:ext>
            </a:extLst>
          </p:cNvPr>
          <p:cNvPicPr>
            <a:picLocks noChangeAspect="1"/>
          </p:cNvPicPr>
          <p:nvPr/>
        </p:nvPicPr>
        <p:blipFill rotWithShape="1">
          <a:blip r:embed="rId2"/>
          <a:srcRect l="1390"/>
          <a:stretch/>
        </p:blipFill>
        <p:spPr>
          <a:xfrm>
            <a:off x="8042560" y="3480954"/>
            <a:ext cx="4000212" cy="3280673"/>
          </a:xfrm>
          <a:prstGeom prst="rect">
            <a:avLst/>
          </a:prstGeom>
        </p:spPr>
      </p:pic>
    </p:spTree>
    <p:extLst>
      <p:ext uri="{BB962C8B-B14F-4D97-AF65-F5344CB8AC3E}">
        <p14:creationId xmlns:p14="http://schemas.microsoft.com/office/powerpoint/2010/main" val="116211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295941" y="148855"/>
            <a:ext cx="11465999" cy="5714617"/>
          </a:xfrm>
        </p:spPr>
        <p:txBody>
          <a:bodyPr>
            <a:normAutofit/>
          </a:bodyPr>
          <a:lstStyle/>
          <a:p>
            <a:pPr algn="ctr">
              <a:lnSpc>
                <a:spcPct val="120000"/>
              </a:lnSpc>
            </a:pPr>
            <a:r>
              <a:rPr lang="en-US" sz="3600" b="1" i="0" u="none" strike="noStrike" baseline="0" dirty="0">
                <a:solidFill>
                  <a:srgbClr val="000000"/>
                </a:solidFill>
                <a:latin typeface="Montserrat" panose="00000500000000000000" pitchFamily="2" charset="0"/>
              </a:rPr>
              <a:t>Memorize Colossians 3:1-2</a:t>
            </a:r>
            <a:br>
              <a:rPr lang="en-US" sz="3600" b="1" i="0" u="none" strike="noStrike" baseline="0" dirty="0">
                <a:solidFill>
                  <a:srgbClr val="000000"/>
                </a:solidFill>
                <a:latin typeface="Montserrat" panose="00000500000000000000" pitchFamily="2" charset="0"/>
              </a:rPr>
            </a:br>
            <a:br>
              <a:rPr lang="en-US" sz="36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If then you have been raised with Christ, seek the things that are above, where Christ is, seated at the right hand of God. </a:t>
            </a:r>
            <a:r>
              <a:rPr lang="en-US" sz="3600" b="1" i="0" u="none" strike="noStrike" baseline="30000" dirty="0">
                <a:solidFill>
                  <a:srgbClr val="000000"/>
                </a:solidFill>
                <a:latin typeface="Montserrat" panose="00000500000000000000" pitchFamily="2" charset="0"/>
              </a:rPr>
              <a:t>2</a:t>
            </a:r>
            <a:r>
              <a:rPr lang="en-US" sz="3600" b="1" i="0" u="none" strike="noStrike" baseline="0" dirty="0">
                <a:solidFill>
                  <a:srgbClr val="000000"/>
                </a:solidFill>
                <a:latin typeface="Montserrat" panose="00000500000000000000" pitchFamily="2" charset="0"/>
              </a:rPr>
              <a:t> Set your minds on things that are above, not on things that are on earth.</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29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i="0" u="none" strike="noStrike" baseline="0">
                <a:latin typeface="+mj-lt"/>
                <a:ea typeface="+mj-ea"/>
                <a:cs typeface="+mj-cs"/>
              </a:rPr>
              <a:t>in•duc•tive</a:t>
            </a:r>
            <a:endParaRPr lang="en-US" sz="540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ible Icon at Vectorified.com | Collection of Bible Icon free for ...">
            <a:extLst>
              <a:ext uri="{FF2B5EF4-FFF2-40B4-BE49-F238E27FC236}">
                <a16:creationId xmlns:a16="http://schemas.microsoft.com/office/drawing/2014/main" id="{E971D118-D970-9797-8E78-74F45A818D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93"/>
          <a:stretch/>
        </p:blipFill>
        <p:spPr bwMode="auto">
          <a:xfrm>
            <a:off x="78788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i="0" u="none" strike="noStrike" baseline="0">
                <a:latin typeface="+mj-lt"/>
                <a:ea typeface="+mj-ea"/>
                <a:cs typeface="+mj-cs"/>
              </a:rPr>
              <a:t>in•duc•tive</a:t>
            </a:r>
            <a:endParaRPr lang="en-US" sz="540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ible Icon at Vectorified.com | Collection of Bible Icon free for ...">
            <a:extLst>
              <a:ext uri="{FF2B5EF4-FFF2-40B4-BE49-F238E27FC236}">
                <a16:creationId xmlns:a16="http://schemas.microsoft.com/office/drawing/2014/main" id="{E971D118-D970-9797-8E78-74F45A818D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93"/>
          <a:stretch/>
        </p:blipFill>
        <p:spPr bwMode="auto">
          <a:xfrm>
            <a:off x="78788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42142B-FACC-390A-EAF1-527412F84BFC}"/>
              </a:ext>
            </a:extLst>
          </p:cNvPr>
          <p:cNvSpPr txBox="1"/>
          <p:nvPr/>
        </p:nvSpPr>
        <p:spPr>
          <a:xfrm>
            <a:off x="572492" y="2071315"/>
            <a:ext cx="7494548" cy="4548145"/>
          </a:xfrm>
          <a:prstGeom prst="rect">
            <a:avLst/>
          </a:prstGeom>
        </p:spPr>
        <p:txBody>
          <a:bodyPr vert="horz" lIns="91440" tIns="45720" rIns="91440" bIns="45720" rtlCol="0" anchor="t">
            <a:normAutofit/>
          </a:bodyPr>
          <a:lstStyle/>
          <a:p>
            <a:pPr>
              <a:lnSpc>
                <a:spcPct val="110000"/>
              </a:lnSpc>
              <a:spcAft>
                <a:spcPts val="600"/>
              </a:spcAft>
            </a:pPr>
            <a:r>
              <a:rPr lang="en-US" sz="3600" dirty="0"/>
              <a:t>“Inductive Bible study is an approach to God’s Word focusing on three basic steps that move from a focus on specific details to a more general, universal principle.” 				                   www.GotQuestions.org </a:t>
            </a:r>
          </a:p>
        </p:txBody>
      </p:sp>
    </p:spTree>
    <p:extLst>
      <p:ext uri="{BB962C8B-B14F-4D97-AF65-F5344CB8AC3E}">
        <p14:creationId xmlns:p14="http://schemas.microsoft.com/office/powerpoint/2010/main" val="258840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i="0" u="none" strike="noStrike" baseline="0">
                <a:latin typeface="+mj-lt"/>
                <a:ea typeface="+mj-ea"/>
                <a:cs typeface="+mj-cs"/>
              </a:rPr>
              <a:t>in•duc•tive</a:t>
            </a:r>
            <a:endParaRPr lang="en-US" sz="540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ible Icon at Vectorified.com | Collection of Bible Icon free for ...">
            <a:extLst>
              <a:ext uri="{FF2B5EF4-FFF2-40B4-BE49-F238E27FC236}">
                <a16:creationId xmlns:a16="http://schemas.microsoft.com/office/drawing/2014/main" id="{E971D118-D970-9797-8E78-74F45A818D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93"/>
          <a:stretch/>
        </p:blipFill>
        <p:spPr bwMode="auto">
          <a:xfrm>
            <a:off x="78788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90C7E09-960B-C055-CB84-6A0F3EB69321}"/>
              </a:ext>
            </a:extLst>
          </p:cNvPr>
          <p:cNvSpPr txBox="1"/>
          <p:nvPr/>
        </p:nvSpPr>
        <p:spPr>
          <a:xfrm>
            <a:off x="572492" y="2090182"/>
            <a:ext cx="7494548" cy="3871957"/>
          </a:xfrm>
          <a:prstGeom prst="rect">
            <a:avLst/>
          </a:prstGeom>
          <a:solidFill>
            <a:schemeClr val="bg1"/>
          </a:solidFill>
        </p:spPr>
        <p:txBody>
          <a:bodyPr wrap="square">
            <a:spAutoFit/>
          </a:bodyPr>
          <a:lstStyle/>
          <a:p>
            <a:pPr>
              <a:lnSpc>
                <a:spcPct val="130000"/>
              </a:lnSpc>
              <a:spcAft>
                <a:spcPts val="600"/>
              </a:spcAft>
            </a:pPr>
            <a:r>
              <a:rPr lang="en-US" sz="3600" dirty="0"/>
              <a:t>The three basic steps are Observation, </a:t>
            </a:r>
          </a:p>
          <a:p>
            <a:pPr>
              <a:lnSpc>
                <a:spcPct val="130000"/>
              </a:lnSpc>
              <a:spcAft>
                <a:spcPts val="600"/>
              </a:spcAft>
            </a:pPr>
            <a:r>
              <a:rPr lang="en-US" sz="3600" dirty="0"/>
              <a:t>Interpretation, and </a:t>
            </a:r>
          </a:p>
          <a:p>
            <a:pPr>
              <a:lnSpc>
                <a:spcPct val="130000"/>
              </a:lnSpc>
              <a:spcAft>
                <a:spcPts val="600"/>
              </a:spcAft>
            </a:pPr>
            <a:r>
              <a:rPr lang="en-US" sz="3600" dirty="0"/>
              <a:t>Application.</a:t>
            </a:r>
          </a:p>
          <a:p>
            <a:pPr>
              <a:lnSpc>
                <a:spcPct val="130000"/>
              </a:lnSpc>
              <a:spcAft>
                <a:spcPts val="600"/>
              </a:spcAft>
            </a:pPr>
            <a:endParaRPr lang="en-US" sz="3600" dirty="0"/>
          </a:p>
        </p:txBody>
      </p:sp>
    </p:spTree>
    <p:extLst>
      <p:ext uri="{BB962C8B-B14F-4D97-AF65-F5344CB8AC3E}">
        <p14:creationId xmlns:p14="http://schemas.microsoft.com/office/powerpoint/2010/main" val="7066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i="0" u="none" strike="noStrike" baseline="0" dirty="0">
                <a:latin typeface="+mj-lt"/>
                <a:ea typeface="+mj-ea"/>
                <a:cs typeface="+mj-cs"/>
              </a:rPr>
              <a:t>The Questions</a:t>
            </a:r>
            <a:endParaRPr lang="en-US" sz="5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1817400"/>
            <a:ext cx="4470848"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D976F5-14EF-B575-2FEE-EB442FE1EFFE}"/>
              </a:ext>
            </a:extLst>
          </p:cNvPr>
          <p:cNvSpPr/>
          <p:nvPr/>
        </p:nvSpPr>
        <p:spPr>
          <a:xfrm>
            <a:off x="572492" y="3223391"/>
            <a:ext cx="5027030"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2C9CBD1-7770-CDE6-3861-1A96D4596655}"/>
              </a:ext>
            </a:extLst>
          </p:cNvPr>
          <p:cNvSpPr/>
          <p:nvPr/>
        </p:nvSpPr>
        <p:spPr>
          <a:xfrm>
            <a:off x="572492" y="4700331"/>
            <a:ext cx="4470848"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11248720" cy="4955097"/>
          </a:xfrm>
          <a:prstGeom prst="rect">
            <a:avLst/>
          </a:prstGeom>
        </p:spPr>
        <p:txBody>
          <a:bodyPr vert="horz" lIns="91440" tIns="45720" rIns="91440" bIns="45720" rtlCol="0" anchor="t">
            <a:normAutofit fontScale="92500" lnSpcReduction="10000"/>
          </a:bodyPr>
          <a:lstStyle/>
          <a:p>
            <a:pPr>
              <a:lnSpc>
                <a:spcPct val="110000"/>
              </a:lnSpc>
            </a:pPr>
            <a:r>
              <a:rPr lang="en-US" sz="3200" b="1" i="0" u="none" strike="noStrike" baseline="0" dirty="0">
                <a:solidFill>
                  <a:srgbClr val="000000"/>
                </a:solidFill>
                <a:latin typeface="Montserrat" panose="00000500000000000000" pitchFamily="2" charset="0"/>
              </a:rPr>
              <a:t>OBSERVATION </a:t>
            </a:r>
            <a:r>
              <a:rPr lang="en-US" sz="3200" b="0" i="0" u="none" strike="noStrike" baseline="0" dirty="0">
                <a:solidFill>
                  <a:srgbClr val="000000"/>
                </a:solidFill>
                <a:latin typeface="Montserrat" panose="00000500000000000000" pitchFamily="2" charset="0"/>
              </a:rPr>
              <a:t>asks: 	   </a:t>
            </a:r>
            <a:r>
              <a:rPr lang="en-US" sz="3500" b="0" i="0" u="none" strike="noStrike" baseline="0" dirty="0">
                <a:solidFill>
                  <a:srgbClr val="000000"/>
                </a:solidFill>
                <a:latin typeface="Montserrat" panose="00000500000000000000" pitchFamily="2" charset="0"/>
              </a:rPr>
              <a:t>What does the text we’re 						    studying say?</a:t>
            </a:r>
          </a:p>
          <a:p>
            <a:pPr>
              <a:lnSpc>
                <a:spcPct val="110000"/>
              </a:lnSpc>
            </a:pPr>
            <a:endParaRPr lang="en-US" sz="3200" b="0" i="0" u="none" strike="noStrike" baseline="0" dirty="0">
              <a:solidFill>
                <a:srgbClr val="000000"/>
              </a:solidFill>
              <a:latin typeface="Montserrat" panose="00000500000000000000" pitchFamily="2" charset="0"/>
            </a:endParaRPr>
          </a:p>
          <a:p>
            <a:pPr>
              <a:lnSpc>
                <a:spcPct val="110000"/>
              </a:lnSpc>
            </a:pPr>
            <a:r>
              <a:rPr lang="en-US" sz="3200" b="1" i="0" u="none" strike="noStrike" baseline="0" dirty="0">
                <a:solidFill>
                  <a:srgbClr val="000000"/>
                </a:solidFill>
                <a:latin typeface="Montserrat" panose="00000500000000000000" pitchFamily="2" charset="0"/>
              </a:rPr>
              <a:t>INTERPRETATION </a:t>
            </a:r>
            <a:r>
              <a:rPr lang="en-US" sz="3200" b="0" i="0" u="none" strike="noStrike" baseline="0" dirty="0">
                <a:solidFill>
                  <a:srgbClr val="000000"/>
                </a:solidFill>
                <a:latin typeface="Montserrat" panose="00000500000000000000" pitchFamily="2" charset="0"/>
              </a:rPr>
              <a:t>asks:    </a:t>
            </a:r>
            <a:r>
              <a:rPr lang="en-US" sz="3500" b="0" i="0" u="none" strike="noStrike" baseline="0" dirty="0">
                <a:solidFill>
                  <a:srgbClr val="000000"/>
                </a:solidFill>
                <a:latin typeface="Montserrat" panose="00000500000000000000" pitchFamily="2" charset="0"/>
              </a:rPr>
              <a:t>What does the text we’re 						    studying mean?</a:t>
            </a:r>
          </a:p>
          <a:p>
            <a:pPr>
              <a:lnSpc>
                <a:spcPct val="110000"/>
              </a:lnSpc>
            </a:pPr>
            <a:endParaRPr lang="en-US" sz="3200" b="1" i="0" u="none" strike="noStrike" baseline="0" dirty="0">
              <a:solidFill>
                <a:srgbClr val="000000"/>
              </a:solidFill>
              <a:latin typeface="Montserrat" panose="00000500000000000000" pitchFamily="2" charset="0"/>
            </a:endParaRPr>
          </a:p>
          <a:p>
            <a:pPr>
              <a:lnSpc>
                <a:spcPct val="110000"/>
              </a:lnSpc>
            </a:pPr>
            <a:r>
              <a:rPr lang="en-US" sz="3200" b="1" i="0" u="none" strike="noStrike" baseline="0" dirty="0">
                <a:solidFill>
                  <a:srgbClr val="000000"/>
                </a:solidFill>
                <a:latin typeface="Montserrat" panose="00000500000000000000" pitchFamily="2" charset="0"/>
              </a:rPr>
              <a:t>APPLICATION </a:t>
            </a:r>
            <a:r>
              <a:rPr lang="en-US" sz="3200" b="0" i="0" u="none" strike="noStrike" baseline="0" dirty="0">
                <a:solidFill>
                  <a:srgbClr val="000000"/>
                </a:solidFill>
                <a:latin typeface="Montserrat" panose="00000500000000000000" pitchFamily="2" charset="0"/>
              </a:rPr>
              <a:t>asks: 	    How should I respond to God 					   	    or how should I change the 						    way I relate to people based 						    on this text?</a:t>
            </a:r>
          </a:p>
        </p:txBody>
      </p:sp>
    </p:spTree>
    <p:extLst>
      <p:ext uri="{BB962C8B-B14F-4D97-AF65-F5344CB8AC3E}">
        <p14:creationId xmlns:p14="http://schemas.microsoft.com/office/powerpoint/2010/main" val="26208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Before we look at a Bible text today, let’s just fill out those steps a little.</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1817400"/>
            <a:ext cx="6902964"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During the </a:t>
            </a:r>
            <a:r>
              <a:rPr lang="en-US" sz="3200" b="1" dirty="0">
                <a:solidFill>
                  <a:srgbClr val="000000"/>
                </a:solidFill>
                <a:latin typeface="Montserrat" panose="00000500000000000000" pitchFamily="2" charset="0"/>
              </a:rPr>
              <a:t>OBSERVATION </a:t>
            </a:r>
            <a:r>
              <a:rPr lang="en-US" sz="3200" dirty="0">
                <a:solidFill>
                  <a:srgbClr val="000000"/>
                </a:solidFill>
                <a:latin typeface="Montserrat" panose="00000500000000000000" pitchFamily="2" charset="0"/>
              </a:rPr>
              <a:t>step,</a:t>
            </a:r>
            <a:r>
              <a:rPr lang="en-US" sz="3200" b="0" i="0" u="none" strike="noStrike" baseline="0" dirty="0">
                <a:solidFill>
                  <a:srgbClr val="000000"/>
                </a:solidFill>
                <a:latin typeface="Montserrat" panose="00000500000000000000" pitchFamily="2" charset="0"/>
              </a:rPr>
              <a:t>	   </a:t>
            </a:r>
          </a:p>
          <a:p>
            <a:pPr>
              <a:lnSpc>
                <a:spcPct val="120000"/>
              </a:lnSpc>
            </a:pPr>
            <a:endParaRPr lang="en-US" sz="32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we should answer basic reporter questions: who, what, when, where, why, and how. Also, look for words that seem to be repeated or seem particularly significant.</a:t>
            </a:r>
            <a:endParaRPr lang="en-US" sz="3200" b="0" i="0" u="none" strike="noStrike" baseline="0" dirty="0">
              <a:solidFill>
                <a:srgbClr val="000000"/>
              </a:solidFill>
              <a:latin typeface="Montserrat" panose="00000500000000000000" pitchFamily="2" charset="0"/>
            </a:endParaRPr>
          </a:p>
        </p:txBody>
      </p:sp>
      <p:sp>
        <p:nvSpPr>
          <p:cNvPr id="2" name="Oval 1">
            <a:extLst>
              <a:ext uri="{FF2B5EF4-FFF2-40B4-BE49-F238E27FC236}">
                <a16:creationId xmlns:a16="http://schemas.microsoft.com/office/drawing/2014/main" id="{3F33B239-D18D-D6F1-8EEE-DA6DC28D7C31}"/>
              </a:ext>
            </a:extLst>
          </p:cNvPr>
          <p:cNvSpPr/>
          <p:nvPr/>
        </p:nvSpPr>
        <p:spPr>
          <a:xfrm>
            <a:off x="9181707" y="4015819"/>
            <a:ext cx="2837373" cy="2697735"/>
          </a:xfrm>
          <a:prstGeom prst="ellipse">
            <a:avLst/>
          </a:prstGeom>
          <a:solidFill>
            <a:schemeClr val="bg1"/>
          </a:solidFill>
          <a:ln w="34925">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6600"/>
                </a:solidFill>
              </a:rPr>
              <a:t>who, what, when, where, why, how</a:t>
            </a:r>
          </a:p>
        </p:txBody>
      </p:sp>
      <p:pic>
        <p:nvPicPr>
          <p:cNvPr id="6146" name="Picture 2" descr="Journalist, media, news anchor, news reporter, reporter icon">
            <a:extLst>
              <a:ext uri="{FF2B5EF4-FFF2-40B4-BE49-F238E27FC236}">
                <a16:creationId xmlns:a16="http://schemas.microsoft.com/office/drawing/2014/main" id="{386D5F11-BEAE-2912-ED4F-4E53BFDE2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684" y="935884"/>
            <a:ext cx="2841396" cy="28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0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Before we look at a Bible text today, let’s just fill out those steps a little.</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1817400"/>
            <a:ext cx="7512729"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During the </a:t>
            </a:r>
            <a:r>
              <a:rPr lang="en-US" sz="3200" b="1" dirty="0">
                <a:solidFill>
                  <a:srgbClr val="000000"/>
                </a:solidFill>
                <a:latin typeface="Montserrat" panose="00000500000000000000" pitchFamily="2" charset="0"/>
              </a:rPr>
              <a:t>INTERPRETATION</a:t>
            </a:r>
            <a:r>
              <a:rPr lang="en-US" sz="3200" dirty="0">
                <a:solidFill>
                  <a:srgbClr val="000000"/>
                </a:solidFill>
                <a:latin typeface="Montserrat" panose="00000500000000000000" pitchFamily="2" charset="0"/>
              </a:rPr>
              <a:t> step, </a:t>
            </a:r>
          </a:p>
          <a:p>
            <a:pPr>
              <a:lnSpc>
                <a:spcPct val="120000"/>
              </a:lnSpc>
            </a:pPr>
            <a:endParaRPr lang="en-US" sz="13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we are trying to determine what the </a:t>
            </a:r>
          </a:p>
          <a:p>
            <a:pPr>
              <a:lnSpc>
                <a:spcPct val="120000"/>
              </a:lnSpc>
            </a:pPr>
            <a:r>
              <a:rPr lang="en-US" sz="3200" dirty="0">
                <a:solidFill>
                  <a:srgbClr val="000000"/>
                </a:solidFill>
                <a:latin typeface="Montserrat" panose="00000500000000000000" pitchFamily="2" charset="0"/>
              </a:rPr>
              <a:t>Bible story or text meant to its original audience. </a:t>
            </a:r>
          </a:p>
          <a:p>
            <a:pPr>
              <a:lnSpc>
                <a:spcPct val="120000"/>
              </a:lnSpc>
            </a:pPr>
            <a:endParaRPr lang="en-US" sz="16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Try to put yourself in their place. </a:t>
            </a:r>
            <a:endParaRPr lang="en-US" sz="3200" b="0" i="0" u="none" strike="noStrike" baseline="0" dirty="0">
              <a:solidFill>
                <a:srgbClr val="000000"/>
              </a:solidFill>
              <a:latin typeface="Montserrat" panose="00000500000000000000" pitchFamily="2" charset="0"/>
            </a:endParaRPr>
          </a:p>
        </p:txBody>
      </p:sp>
      <p:grpSp>
        <p:nvGrpSpPr>
          <p:cNvPr id="4" name="Group 3">
            <a:extLst>
              <a:ext uri="{FF2B5EF4-FFF2-40B4-BE49-F238E27FC236}">
                <a16:creationId xmlns:a16="http://schemas.microsoft.com/office/drawing/2014/main" id="{A4E1A2FE-57B1-C4C5-B23F-0BA46453C020}"/>
              </a:ext>
            </a:extLst>
          </p:cNvPr>
          <p:cNvGrpSpPr/>
          <p:nvPr/>
        </p:nvGrpSpPr>
        <p:grpSpPr>
          <a:xfrm>
            <a:off x="9173599" y="1106311"/>
            <a:ext cx="2837373" cy="2697735"/>
            <a:chOff x="9173599" y="1106311"/>
            <a:chExt cx="2837373" cy="2697735"/>
          </a:xfrm>
        </p:grpSpPr>
        <p:pic>
          <p:nvPicPr>
            <p:cNvPr id="1026" name="Picture 2" descr="Biblical Characters Stock Illustrations – 304 Biblical Characters Stock ...">
              <a:extLst>
                <a:ext uri="{FF2B5EF4-FFF2-40B4-BE49-F238E27FC236}">
                  <a16:creationId xmlns:a16="http://schemas.microsoft.com/office/drawing/2014/main" id="{F805A56F-900C-5592-899C-9CB1514D2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60" t="19993" r="36898" b="18153"/>
            <a:stretch/>
          </p:blipFill>
          <p:spPr bwMode="auto">
            <a:xfrm>
              <a:off x="9344528" y="1225723"/>
              <a:ext cx="2561356" cy="220327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514D1DF-4990-EA92-6E51-7C3D07A37BD6}"/>
                </a:ext>
              </a:extLst>
            </p:cNvPr>
            <p:cNvSpPr/>
            <p:nvPr/>
          </p:nvSpPr>
          <p:spPr>
            <a:xfrm>
              <a:off x="9173599" y="1106311"/>
              <a:ext cx="2837373" cy="2697735"/>
            </a:xfrm>
            <a:prstGeom prst="ellipse">
              <a:avLst/>
            </a:prstGeom>
            <a:solidFill>
              <a:srgbClr val="CC6600">
                <a:alpha val="2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97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40"/>
            <a:ext cx="11018520" cy="1231344"/>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Interpretation</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What might they be thinking? Feeling? Experiencing at that time?</a:t>
            </a:r>
          </a:p>
          <a:p>
            <a:pPr>
              <a:lnSpc>
                <a:spcPct val="120000"/>
              </a:lnSpc>
            </a:pPr>
            <a:endParaRPr lang="en-US" sz="20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Try it!</a:t>
            </a:r>
          </a:p>
          <a:p>
            <a:pPr>
              <a:lnSpc>
                <a:spcPct val="120000"/>
              </a:lnSpc>
            </a:pPr>
            <a:endParaRPr lang="en-US" sz="20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Table 1 – Abraham (Genesis 22:1-19)</a:t>
            </a:r>
          </a:p>
          <a:p>
            <a:pPr>
              <a:lnSpc>
                <a:spcPct val="120000"/>
              </a:lnSpc>
            </a:pPr>
            <a:r>
              <a:rPr lang="en-US" sz="3200" dirty="0">
                <a:solidFill>
                  <a:srgbClr val="000000"/>
                </a:solidFill>
                <a:latin typeface="Montserrat" panose="00000500000000000000" pitchFamily="2" charset="0"/>
              </a:rPr>
              <a:t>Table 2 – Samuel (1 Samuel 3:1-18)</a:t>
            </a:r>
          </a:p>
          <a:p>
            <a:pPr>
              <a:lnSpc>
                <a:spcPct val="120000"/>
              </a:lnSpc>
            </a:pPr>
            <a:r>
              <a:rPr lang="en-US" sz="3200" dirty="0">
                <a:solidFill>
                  <a:srgbClr val="000000"/>
                </a:solidFill>
                <a:latin typeface="Montserrat" panose="00000500000000000000" pitchFamily="2" charset="0"/>
              </a:rPr>
              <a:t>Table 3 – Mary (Luke 1:26-38)</a:t>
            </a:r>
          </a:p>
        </p:txBody>
      </p:sp>
      <p:sp>
        <p:nvSpPr>
          <p:cNvPr id="2" name="Oval 1">
            <a:extLst>
              <a:ext uri="{FF2B5EF4-FFF2-40B4-BE49-F238E27FC236}">
                <a16:creationId xmlns:a16="http://schemas.microsoft.com/office/drawing/2014/main" id="{3F33B239-D18D-D6F1-8EEE-DA6DC28D7C31}"/>
              </a:ext>
            </a:extLst>
          </p:cNvPr>
          <p:cNvSpPr/>
          <p:nvPr/>
        </p:nvSpPr>
        <p:spPr>
          <a:xfrm>
            <a:off x="8341895" y="3176337"/>
            <a:ext cx="3677185" cy="3537217"/>
          </a:xfrm>
          <a:prstGeom prst="ellipse">
            <a:avLst/>
          </a:prstGeom>
          <a:solidFill>
            <a:schemeClr val="bg1"/>
          </a:solidFill>
          <a:ln w="34925">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6600"/>
                </a:solidFill>
              </a:rPr>
              <a:t>determine what the Bible story or text meant to its original audience.</a:t>
            </a:r>
          </a:p>
        </p:txBody>
      </p:sp>
    </p:spTree>
    <p:extLst>
      <p:ext uri="{BB962C8B-B14F-4D97-AF65-F5344CB8AC3E}">
        <p14:creationId xmlns:p14="http://schemas.microsoft.com/office/powerpoint/2010/main" val="39168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FF998E-E87F-4DC0-BEE0-C4747992F0AF}"/>
</file>

<file path=customXml/itemProps2.xml><?xml version="1.0" encoding="utf-8"?>
<ds:datastoreItem xmlns:ds="http://schemas.openxmlformats.org/officeDocument/2006/customXml" ds:itemID="{8933F936-77C1-4B97-9AD9-2060C01DDE19}"/>
</file>

<file path=customXml/itemProps3.xml><?xml version="1.0" encoding="utf-8"?>
<ds:datastoreItem xmlns:ds="http://schemas.openxmlformats.org/officeDocument/2006/customXml" ds:itemID="{BC973D68-EC62-482C-B86D-9D96DC95C3E4}"/>
</file>

<file path=docProps/app.xml><?xml version="1.0" encoding="utf-8"?>
<Properties xmlns="http://schemas.openxmlformats.org/officeDocument/2006/extended-properties" xmlns:vt="http://schemas.openxmlformats.org/officeDocument/2006/docPropsVTypes">
  <TotalTime>1559</TotalTime>
  <Words>961</Words>
  <Application>Microsoft Office PowerPoint</Application>
  <PresentationFormat>Widescreen</PresentationFormat>
  <Paragraphs>67</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read your assigned passage and apply your observation, interpretation, and application skills to the passage by asking the five questions.  Matthew 13:1-8   Mark 8:1-20   Luke 8:4-15  </vt:lpstr>
      <vt:lpstr>What does it say?       STUDY  What did it mean to its original audience?                    CONTEXT  What does it tell us about God, Man, Sin, Death, Christ, Cross, Faith, Life?      THEOLOGY  How should I respond to God?    OBEY  How should I change the way I relate to people?            SHARE </vt:lpstr>
      <vt:lpstr>Listen to the midrash for more insights on the parable.</vt:lpstr>
      <vt:lpstr>If the midrash gives any insights, what do you think the main point of the parable might be? </vt:lpstr>
      <vt:lpstr>If the midrash gives any insights, what do you think the main point of the parable might be? </vt:lpstr>
      <vt:lpstr>What does the ‘Good Soil’ person do in each passage? (Hint: it’s stated a little differently in each.)</vt:lpstr>
      <vt:lpstr>What does the ‘Good Soil’ person do in each passage? (Hint: it’s stated a little differently in each.)</vt:lpstr>
      <vt:lpstr>We want to present the gospel in ways that people can clearly understand it and sincerely embrace it. If that happens, they will hold fast to it and not allow it to be taken away. Disciple-makers must also teach new      believers God’s Word to help them hold          fast and grow.</vt:lpstr>
      <vt:lpstr>Memorize Colossians 3:1-2  If then you have been raised with Christ, seek the things that are above, where Christ is, seated at the right hand of God. 2 Set your minds on things that are above, not on things that are on earth.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Gil Thomas</cp:lastModifiedBy>
  <cp:revision>3</cp:revision>
  <dcterms:created xsi:type="dcterms:W3CDTF">2024-05-20T15:02:04Z</dcterms:created>
  <dcterms:modified xsi:type="dcterms:W3CDTF">2025-01-31T21:43:24Z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ies>
</file>