
<file path=[Content_Types].xml><?xml version="1.0" encoding="utf-8"?>
<Types xmlns="http://schemas.openxmlformats.org/package/2006/content-types">
  <Default Extension="emf" ContentType="image/x-emf"/>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808" r:id="rId6"/>
    <p:sldId id="870" r:id="rId7"/>
    <p:sldId id="880" r:id="rId8"/>
    <p:sldId id="881" r:id="rId9"/>
    <p:sldId id="878" r:id="rId10"/>
    <p:sldId id="893" r:id="rId11"/>
    <p:sldId id="898" r:id="rId12"/>
    <p:sldId id="872" r:id="rId13"/>
    <p:sldId id="895" r:id="rId14"/>
    <p:sldId id="896" r:id="rId15"/>
    <p:sldId id="897" r:id="rId16"/>
    <p:sldId id="885" r:id="rId17"/>
    <p:sldId id="876" r:id="rId18"/>
    <p:sldId id="81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5058"/>
    <a:srgbClr val="163E64"/>
    <a:srgbClr val="E7DD86"/>
    <a:srgbClr val="FDDD66"/>
    <a:srgbClr val="A5151E"/>
    <a:srgbClr val="FF66FF"/>
    <a:srgbClr val="2B3A59"/>
    <a:srgbClr val="515E70"/>
    <a:srgbClr val="FF99FF"/>
    <a:srgbClr val="3545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BBFC8A-63D8-4241-B34B-6C2B01FBA174}" v="5" dt="2025-10-17T16:24:09.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60"/>
  </p:normalViewPr>
  <p:slideViewPr>
    <p:cSldViewPr snapToGrid="0">
      <p:cViewPr varScale="1">
        <p:scale>
          <a:sx n="117" d="100"/>
          <a:sy n="117" d="100"/>
        </p:scale>
        <p:origin x="354"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 Thomas" userId="790cc23d-4c1d-4b8f-ba7f-333fd405d602" providerId="ADAL" clId="{4FA04489-93E7-42F6-82CB-932E23A1A6B2}"/>
    <pc:docChg chg="undo custSel addSld delSld modSld">
      <pc:chgData name="Gil Thomas" userId="790cc23d-4c1d-4b8f-ba7f-333fd405d602" providerId="ADAL" clId="{4FA04489-93E7-42F6-82CB-932E23A1A6B2}" dt="2025-08-03T12:56:35.229" v="2401"/>
      <pc:docMkLst>
        <pc:docMk/>
      </pc:docMkLst>
      <pc:sldChg chg="addSp delSp modSp mod">
        <pc:chgData name="Gil Thomas" userId="790cc23d-4c1d-4b8f-ba7f-333fd405d602" providerId="ADAL" clId="{4FA04489-93E7-42F6-82CB-932E23A1A6B2}" dt="2025-07-29T12:57:01.686" v="3" actId="14100"/>
        <pc:sldMkLst>
          <pc:docMk/>
          <pc:sldMk cId="1655172261" sldId="256"/>
        </pc:sldMkLst>
      </pc:sldChg>
      <pc:sldChg chg="modSp mod">
        <pc:chgData name="Gil Thomas" userId="790cc23d-4c1d-4b8f-ba7f-333fd405d602" providerId="ADAL" clId="{4FA04489-93E7-42F6-82CB-932E23A1A6B2}" dt="2025-07-29T15:52:05.251" v="24" actId="1036"/>
        <pc:sldMkLst>
          <pc:docMk/>
          <pc:sldMk cId="1879050429" sldId="808"/>
        </pc:sldMkLst>
      </pc:sldChg>
      <pc:sldChg chg="modSp mod">
        <pc:chgData name="Gil Thomas" userId="790cc23d-4c1d-4b8f-ba7f-333fd405d602" providerId="ADAL" clId="{4FA04489-93E7-42F6-82CB-932E23A1A6B2}" dt="2025-08-02T15:02:48.498" v="2086" actId="20577"/>
        <pc:sldMkLst>
          <pc:docMk/>
          <pc:sldMk cId="3877296975" sldId="819"/>
        </pc:sldMkLst>
      </pc:sldChg>
      <pc:sldChg chg="addSp delSp modSp mod delAnim modAnim">
        <pc:chgData name="Gil Thomas" userId="790cc23d-4c1d-4b8f-ba7f-333fd405d602" providerId="ADAL" clId="{4FA04489-93E7-42F6-82CB-932E23A1A6B2}" dt="2025-08-02T15:25:15.349" v="2343" actId="1076"/>
        <pc:sldMkLst>
          <pc:docMk/>
          <pc:sldMk cId="4082156938" sldId="870"/>
        </pc:sldMkLst>
      </pc:sldChg>
      <pc:sldChg chg="addSp modSp mod modAnim">
        <pc:chgData name="Gil Thomas" userId="790cc23d-4c1d-4b8f-ba7f-333fd405d602" providerId="ADAL" clId="{4FA04489-93E7-42F6-82CB-932E23A1A6B2}" dt="2025-08-02T15:10:12.748" v="2161"/>
        <pc:sldMkLst>
          <pc:docMk/>
          <pc:sldMk cId="847619369" sldId="872"/>
        </pc:sldMkLst>
      </pc:sldChg>
      <pc:sldChg chg="del">
        <pc:chgData name="Gil Thomas" userId="790cc23d-4c1d-4b8f-ba7f-333fd405d602" providerId="ADAL" clId="{4FA04489-93E7-42F6-82CB-932E23A1A6B2}" dt="2025-08-02T15:00:27.060" v="1945" actId="47"/>
        <pc:sldMkLst>
          <pc:docMk/>
          <pc:sldMk cId="3546065704" sldId="873"/>
        </pc:sldMkLst>
      </pc:sldChg>
      <pc:sldChg chg="addSp delSp modSp mod delAnim modAnim">
        <pc:chgData name="Gil Thomas" userId="790cc23d-4c1d-4b8f-ba7f-333fd405d602" providerId="ADAL" clId="{4FA04489-93E7-42F6-82CB-932E23A1A6B2}" dt="2025-08-02T15:16:22.748" v="2310"/>
        <pc:sldMkLst>
          <pc:docMk/>
          <pc:sldMk cId="2846955270" sldId="878"/>
        </pc:sldMkLst>
      </pc:sldChg>
      <pc:sldChg chg="del">
        <pc:chgData name="Gil Thomas" userId="790cc23d-4c1d-4b8f-ba7f-333fd405d602" providerId="ADAL" clId="{4FA04489-93E7-42F6-82CB-932E23A1A6B2}" dt="2025-08-02T15:06:14.906" v="2091" actId="47"/>
        <pc:sldMkLst>
          <pc:docMk/>
          <pc:sldMk cId="2857969467" sldId="879"/>
        </pc:sldMkLst>
      </pc:sldChg>
      <pc:sldChg chg="addSp delSp modSp mod modAnim">
        <pc:chgData name="Gil Thomas" userId="790cc23d-4c1d-4b8f-ba7f-333fd405d602" providerId="ADAL" clId="{4FA04489-93E7-42F6-82CB-932E23A1A6B2}" dt="2025-08-02T15:25:39.064" v="2347" actId="113"/>
        <pc:sldMkLst>
          <pc:docMk/>
          <pc:sldMk cId="2030027606" sldId="880"/>
        </pc:sldMkLst>
      </pc:sldChg>
      <pc:sldChg chg="addSp delSp modSp mod modAnim">
        <pc:chgData name="Gil Thomas" userId="790cc23d-4c1d-4b8f-ba7f-333fd405d602" providerId="ADAL" clId="{4FA04489-93E7-42F6-82CB-932E23A1A6B2}" dt="2025-08-02T15:05:09.016" v="2090" actId="207"/>
        <pc:sldMkLst>
          <pc:docMk/>
          <pc:sldMk cId="1001815887" sldId="881"/>
        </pc:sldMkLst>
      </pc:sldChg>
      <pc:sldChg chg="del">
        <pc:chgData name="Gil Thomas" userId="790cc23d-4c1d-4b8f-ba7f-333fd405d602" providerId="ADAL" clId="{4FA04489-93E7-42F6-82CB-932E23A1A6B2}" dt="2025-08-02T15:00:21.190" v="1944" actId="47"/>
        <pc:sldMkLst>
          <pc:docMk/>
          <pc:sldMk cId="735407682" sldId="882"/>
        </pc:sldMkLst>
      </pc:sldChg>
      <pc:sldChg chg="del">
        <pc:chgData name="Gil Thomas" userId="790cc23d-4c1d-4b8f-ba7f-333fd405d602" providerId="ADAL" clId="{4FA04489-93E7-42F6-82CB-932E23A1A6B2}" dt="2025-08-02T15:00:27.060" v="1945" actId="47"/>
        <pc:sldMkLst>
          <pc:docMk/>
          <pc:sldMk cId="3997623583" sldId="883"/>
        </pc:sldMkLst>
      </pc:sldChg>
      <pc:sldChg chg="addSp delSp modSp mod modAnim">
        <pc:chgData name="Gil Thomas" userId="790cc23d-4c1d-4b8f-ba7f-333fd405d602" providerId="ADAL" clId="{4FA04489-93E7-42F6-82CB-932E23A1A6B2}" dt="2025-08-02T15:13:20.234" v="2247"/>
        <pc:sldMkLst>
          <pc:docMk/>
          <pc:sldMk cId="926018863" sldId="885"/>
        </pc:sldMkLst>
      </pc:sldChg>
      <pc:sldChg chg="del">
        <pc:chgData name="Gil Thomas" userId="790cc23d-4c1d-4b8f-ba7f-333fd405d602" providerId="ADAL" clId="{4FA04489-93E7-42F6-82CB-932E23A1A6B2}" dt="2025-08-02T15:00:27.060" v="1945" actId="47"/>
        <pc:sldMkLst>
          <pc:docMk/>
          <pc:sldMk cId="1029464043" sldId="886"/>
        </pc:sldMkLst>
      </pc:sldChg>
      <pc:sldChg chg="del">
        <pc:chgData name="Gil Thomas" userId="790cc23d-4c1d-4b8f-ba7f-333fd405d602" providerId="ADAL" clId="{4FA04489-93E7-42F6-82CB-932E23A1A6B2}" dt="2025-08-02T15:00:27.060" v="1945" actId="47"/>
        <pc:sldMkLst>
          <pc:docMk/>
          <pc:sldMk cId="3183937142" sldId="887"/>
        </pc:sldMkLst>
      </pc:sldChg>
      <pc:sldChg chg="del">
        <pc:chgData name="Gil Thomas" userId="790cc23d-4c1d-4b8f-ba7f-333fd405d602" providerId="ADAL" clId="{4FA04489-93E7-42F6-82CB-932E23A1A6B2}" dt="2025-08-02T15:00:27.060" v="1945" actId="47"/>
        <pc:sldMkLst>
          <pc:docMk/>
          <pc:sldMk cId="1784325381" sldId="888"/>
        </pc:sldMkLst>
      </pc:sldChg>
      <pc:sldChg chg="del">
        <pc:chgData name="Gil Thomas" userId="790cc23d-4c1d-4b8f-ba7f-333fd405d602" providerId="ADAL" clId="{4FA04489-93E7-42F6-82CB-932E23A1A6B2}" dt="2025-08-02T15:00:27.060" v="1945" actId="47"/>
        <pc:sldMkLst>
          <pc:docMk/>
          <pc:sldMk cId="1610039243" sldId="889"/>
        </pc:sldMkLst>
      </pc:sldChg>
      <pc:sldChg chg="del">
        <pc:chgData name="Gil Thomas" userId="790cc23d-4c1d-4b8f-ba7f-333fd405d602" providerId="ADAL" clId="{4FA04489-93E7-42F6-82CB-932E23A1A6B2}" dt="2025-08-02T14:56:40.352" v="1842" actId="47"/>
        <pc:sldMkLst>
          <pc:docMk/>
          <pc:sldMk cId="3068589844" sldId="890"/>
        </pc:sldMkLst>
      </pc:sldChg>
      <pc:sldChg chg="addSp delSp modSp add del modAnim">
        <pc:chgData name="Gil Thomas" userId="790cc23d-4c1d-4b8f-ba7f-333fd405d602" providerId="ADAL" clId="{4FA04489-93E7-42F6-82CB-932E23A1A6B2}" dt="2025-08-02T15:15:12.461" v="2300" actId="47"/>
        <pc:sldMkLst>
          <pc:docMk/>
          <pc:sldMk cId="2232034853" sldId="891"/>
        </pc:sldMkLst>
      </pc:sldChg>
      <pc:sldChg chg="addSp delSp modSp add del modAnim">
        <pc:chgData name="Gil Thomas" userId="790cc23d-4c1d-4b8f-ba7f-333fd405d602" providerId="ADAL" clId="{4FA04489-93E7-42F6-82CB-932E23A1A6B2}" dt="2025-08-02T15:16:26.158" v="2311" actId="47"/>
        <pc:sldMkLst>
          <pc:docMk/>
          <pc:sldMk cId="2365687258" sldId="892"/>
        </pc:sldMkLst>
      </pc:sldChg>
      <pc:sldChg chg="addSp delSp modSp add mod replId modAnim">
        <pc:chgData name="Gil Thomas" userId="790cc23d-4c1d-4b8f-ba7f-333fd405d602" providerId="ADAL" clId="{4FA04489-93E7-42F6-82CB-932E23A1A6B2}" dt="2025-08-02T15:18:13.648" v="2335"/>
        <pc:sldMkLst>
          <pc:docMk/>
          <pc:sldMk cId="3135223728" sldId="893"/>
        </pc:sldMkLst>
      </pc:sldChg>
      <pc:sldChg chg="addSp modSp add del modAnim">
        <pc:chgData name="Gil Thomas" userId="790cc23d-4c1d-4b8f-ba7f-333fd405d602" providerId="ADAL" clId="{4FA04489-93E7-42F6-82CB-932E23A1A6B2}" dt="2025-08-02T15:18:28.347" v="2336" actId="47"/>
        <pc:sldMkLst>
          <pc:docMk/>
          <pc:sldMk cId="3264330167" sldId="894"/>
        </pc:sldMkLst>
      </pc:sldChg>
      <pc:sldChg chg="addSp modSp add mod modAnim">
        <pc:chgData name="Gil Thomas" userId="790cc23d-4c1d-4b8f-ba7f-333fd405d602" providerId="ADAL" clId="{4FA04489-93E7-42F6-82CB-932E23A1A6B2}" dt="2025-08-02T14:45:27.466" v="1421"/>
        <pc:sldMkLst>
          <pc:docMk/>
          <pc:sldMk cId="1390144762" sldId="895"/>
        </pc:sldMkLst>
      </pc:sldChg>
      <pc:sldChg chg="addSp delSp modSp add mod delAnim modAnim">
        <pc:chgData name="Gil Thomas" userId="790cc23d-4c1d-4b8f-ba7f-333fd405d602" providerId="ADAL" clId="{4FA04489-93E7-42F6-82CB-932E23A1A6B2}" dt="2025-08-02T15:11:54.690" v="2243" actId="20577"/>
        <pc:sldMkLst>
          <pc:docMk/>
          <pc:sldMk cId="2113541394" sldId="896"/>
        </pc:sldMkLst>
      </pc:sldChg>
      <pc:sldChg chg="delSp modSp add mod delAnim modAnim">
        <pc:chgData name="Gil Thomas" userId="790cc23d-4c1d-4b8f-ba7f-333fd405d602" providerId="ADAL" clId="{4FA04489-93E7-42F6-82CB-932E23A1A6B2}" dt="2025-08-02T15:19:08.882" v="2337"/>
        <pc:sldMkLst>
          <pc:docMk/>
          <pc:sldMk cId="119520125" sldId="897"/>
        </pc:sldMkLst>
      </pc:sldChg>
      <pc:sldChg chg="addSp delSp modSp add mod setBg modAnim">
        <pc:chgData name="Gil Thomas" userId="790cc23d-4c1d-4b8f-ba7f-333fd405d602" providerId="ADAL" clId="{4FA04489-93E7-42F6-82CB-932E23A1A6B2}" dt="2025-08-03T12:56:35.229" v="2401"/>
        <pc:sldMkLst>
          <pc:docMk/>
          <pc:sldMk cId="2261842186" sldId="898"/>
        </pc:sldMkLst>
      </pc:sldChg>
    </pc:docChg>
  </pc:docChgLst>
  <pc:docChgLst>
    <pc:chgData name="Gil Thomas" userId="790cc23d-4c1d-4b8f-ba7f-333fd405d602" providerId="ADAL" clId="{A7344FC9-D2C1-4398-AD12-9AFA488DF199}"/>
    <pc:docChg chg="modSld">
      <pc:chgData name="Gil Thomas" userId="790cc23d-4c1d-4b8f-ba7f-333fd405d602" providerId="ADAL" clId="{A7344FC9-D2C1-4398-AD12-9AFA488DF199}" dt="2025-09-01T18:04:56.553" v="1"/>
      <pc:docMkLst>
        <pc:docMk/>
      </pc:docMkLst>
      <pc:sldChg chg="modSp">
        <pc:chgData name="Gil Thomas" userId="790cc23d-4c1d-4b8f-ba7f-333fd405d602" providerId="ADAL" clId="{A7344FC9-D2C1-4398-AD12-9AFA488DF199}" dt="2025-09-01T18:04:56.553" v="1"/>
        <pc:sldMkLst>
          <pc:docMk/>
          <pc:sldMk cId="2113541394" sldId="896"/>
        </pc:sldMkLst>
      </pc:sldChg>
    </pc:docChg>
  </pc:docChgLst>
  <pc:docChgLst>
    <pc:chgData name="Jean Brown" userId="0d553e0b-7de6-44b1-a5c2-115d1ad30799" providerId="ADAL" clId="{3BC13318-69C7-46ED-BB35-6B1842D1FADF}"/>
    <pc:docChg chg="modSld">
      <pc:chgData name="Jean Brown" userId="0d553e0b-7de6-44b1-a5c2-115d1ad30799" providerId="ADAL" clId="{3BC13318-69C7-46ED-BB35-6B1842D1FADF}" dt="2025-10-17T16:24:09.030" v="12" actId="313"/>
      <pc:docMkLst>
        <pc:docMk/>
      </pc:docMkLst>
      <pc:sldChg chg="modSp mod">
        <pc:chgData name="Jean Brown" userId="0d553e0b-7de6-44b1-a5c2-115d1ad30799" providerId="ADAL" clId="{3BC13318-69C7-46ED-BB35-6B1842D1FADF}" dt="2025-10-17T15:48:15.521" v="6" actId="20577"/>
        <pc:sldMkLst>
          <pc:docMk/>
          <pc:sldMk cId="4082156938" sldId="870"/>
        </pc:sldMkLst>
        <pc:spChg chg="mod">
          <ac:chgData name="Jean Brown" userId="0d553e0b-7de6-44b1-a5c2-115d1ad30799" providerId="ADAL" clId="{3BC13318-69C7-46ED-BB35-6B1842D1FADF}" dt="2025-10-17T15:48:15.521" v="6" actId="20577"/>
          <ac:spMkLst>
            <pc:docMk/>
            <pc:sldMk cId="4082156938" sldId="870"/>
            <ac:spMk id="7" creationId="{63233B67-0F60-EEA9-F34A-8BE4FD95803D}"/>
          </ac:spMkLst>
        </pc:spChg>
      </pc:sldChg>
      <pc:sldChg chg="modSp">
        <pc:chgData name="Jean Brown" userId="0d553e0b-7de6-44b1-a5c2-115d1ad30799" providerId="ADAL" clId="{3BC13318-69C7-46ED-BB35-6B1842D1FADF}" dt="2025-10-17T16:24:09.030" v="12" actId="313"/>
        <pc:sldMkLst>
          <pc:docMk/>
          <pc:sldMk cId="763377203" sldId="876"/>
        </pc:sldMkLst>
        <pc:spChg chg="mod">
          <ac:chgData name="Jean Brown" userId="0d553e0b-7de6-44b1-a5c2-115d1ad30799" providerId="ADAL" clId="{3BC13318-69C7-46ED-BB35-6B1842D1FADF}" dt="2025-10-17T16:24:09.030" v="12" actId="313"/>
          <ac:spMkLst>
            <pc:docMk/>
            <pc:sldMk cId="763377203" sldId="876"/>
            <ac:spMk id="7" creationId="{63233B67-0F60-EEA9-F34A-8BE4FD95803D}"/>
          </ac:spMkLst>
        </pc:spChg>
      </pc:sldChg>
      <pc:sldChg chg="modSp mod">
        <pc:chgData name="Jean Brown" userId="0d553e0b-7de6-44b1-a5c2-115d1ad30799" providerId="ADAL" clId="{3BC13318-69C7-46ED-BB35-6B1842D1FADF}" dt="2025-10-17T16:11:31.228" v="7" actId="27107"/>
        <pc:sldMkLst>
          <pc:docMk/>
          <pc:sldMk cId="1390144762" sldId="895"/>
        </pc:sldMkLst>
        <pc:spChg chg="mod">
          <ac:chgData name="Jean Brown" userId="0d553e0b-7de6-44b1-a5c2-115d1ad30799" providerId="ADAL" clId="{3BC13318-69C7-46ED-BB35-6B1842D1FADF}" dt="2025-10-17T16:11:31.228" v="7" actId="27107"/>
          <ac:spMkLst>
            <pc:docMk/>
            <pc:sldMk cId="1390144762" sldId="895"/>
            <ac:spMk id="11" creationId="{360DCD98-DEC2-F3E8-32C7-178828AAC5D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21E73-4BC7-4B5B-8BB7-F9CFBDBE5AA7}" type="slidenum">
              <a:rPr lang="en-US" smtClean="0"/>
              <a:t>2</a:t>
            </a:fld>
            <a:endParaRPr lang="en-US"/>
          </a:p>
        </p:txBody>
      </p:sp>
    </p:spTree>
    <p:extLst>
      <p:ext uri="{BB962C8B-B14F-4D97-AF65-F5344CB8AC3E}">
        <p14:creationId xmlns:p14="http://schemas.microsoft.com/office/powerpoint/2010/main" val="106441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21E73-4BC7-4B5B-8BB7-F9CFBDBE5AA7}" type="slidenum">
              <a:rPr lang="en-US" smtClean="0"/>
              <a:t>6</a:t>
            </a:fld>
            <a:endParaRPr lang="en-US"/>
          </a:p>
        </p:txBody>
      </p:sp>
    </p:spTree>
    <p:extLst>
      <p:ext uri="{BB962C8B-B14F-4D97-AF65-F5344CB8AC3E}">
        <p14:creationId xmlns:p14="http://schemas.microsoft.com/office/powerpoint/2010/main" val="320345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58FB6-1AB3-753E-18AE-3391CB836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3674B-B78E-6B16-9E7B-6DDDF0CC1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33827B-10EC-42B8-8B49-FD1DEC5333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320FE-812B-E404-CECA-5B71EE40516C}"/>
              </a:ext>
            </a:extLst>
          </p:cNvPr>
          <p:cNvSpPr>
            <a:spLocks noGrp="1"/>
          </p:cNvSpPr>
          <p:nvPr>
            <p:ph type="sldNum" sz="quarter" idx="5"/>
          </p:nvPr>
        </p:nvSpPr>
        <p:spPr/>
        <p:txBody>
          <a:bodyPr/>
          <a:lstStyle/>
          <a:p>
            <a:fld id="{23A21E73-4BC7-4B5B-8BB7-F9CFBDBE5AA7}" type="slidenum">
              <a:rPr lang="en-US" smtClean="0"/>
              <a:t>7</a:t>
            </a:fld>
            <a:endParaRPr lang="en-US"/>
          </a:p>
        </p:txBody>
      </p:sp>
    </p:spTree>
    <p:extLst>
      <p:ext uri="{BB962C8B-B14F-4D97-AF65-F5344CB8AC3E}">
        <p14:creationId xmlns:p14="http://schemas.microsoft.com/office/powerpoint/2010/main" val="202489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D0786-F10F-7E9D-2125-F8C892624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B656F-AB02-B7D8-8938-C955FA79B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32A53-737C-E169-380B-6C155BB8E4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CEF9DC-62CD-87B8-5B1E-4DD7F793217C}"/>
              </a:ext>
            </a:extLst>
          </p:cNvPr>
          <p:cNvSpPr>
            <a:spLocks noGrp="1"/>
          </p:cNvSpPr>
          <p:nvPr>
            <p:ph type="sldNum" sz="quarter" idx="5"/>
          </p:nvPr>
        </p:nvSpPr>
        <p:spPr/>
        <p:txBody>
          <a:bodyPr/>
          <a:lstStyle/>
          <a:p>
            <a:fld id="{23A21E73-4BC7-4B5B-8BB7-F9CFBDBE5AA7}" type="slidenum">
              <a:rPr lang="en-US" smtClean="0"/>
              <a:t>8</a:t>
            </a:fld>
            <a:endParaRPr lang="en-US"/>
          </a:p>
        </p:txBody>
      </p:sp>
    </p:spTree>
    <p:extLst>
      <p:ext uri="{BB962C8B-B14F-4D97-AF65-F5344CB8AC3E}">
        <p14:creationId xmlns:p14="http://schemas.microsoft.com/office/powerpoint/2010/main" val="3345411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21E73-4BC7-4B5B-8BB7-F9CFBDBE5AA7}" type="slidenum">
              <a:rPr lang="en-US" smtClean="0"/>
              <a:t>12</a:t>
            </a:fld>
            <a:endParaRPr lang="en-US"/>
          </a:p>
        </p:txBody>
      </p:sp>
    </p:spTree>
    <p:extLst>
      <p:ext uri="{BB962C8B-B14F-4D97-AF65-F5344CB8AC3E}">
        <p14:creationId xmlns:p14="http://schemas.microsoft.com/office/powerpoint/2010/main" val="4084002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DD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hyperlink" Target="http://www.goodsoil.com/Resources" TargetMode="Externa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Unfathomable Grace (accompaniment)">
            <a:hlinkClick r:id="" action="ppaction://media"/>
            <a:extLst>
              <a:ext uri="{FF2B5EF4-FFF2-40B4-BE49-F238E27FC236}">
                <a16:creationId xmlns:a16="http://schemas.microsoft.com/office/drawing/2014/main" id="{DC4276B8-9C3E-CA21-CFDD-077C51899B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pic>
        <p:nvPicPr>
          <p:cNvPr id="5" name="Picture 4">
            <a:extLst>
              <a:ext uri="{FF2B5EF4-FFF2-40B4-BE49-F238E27FC236}">
                <a16:creationId xmlns:a16="http://schemas.microsoft.com/office/drawing/2014/main" id="{BF3A559A-F995-DD8E-E278-C2B7DAD4FA59}"/>
              </a:ext>
            </a:extLst>
          </p:cNvPr>
          <p:cNvPicPr>
            <a:picLocks noChangeAspect="1"/>
          </p:cNvPicPr>
          <p:nvPr/>
        </p:nvPicPr>
        <p:blipFill>
          <a:blip r:embed="rId5"/>
          <a:stretch>
            <a:fillRect/>
          </a:stretch>
        </p:blipFill>
        <p:spPr>
          <a:xfrm>
            <a:off x="1933735" y="1"/>
            <a:ext cx="10258265" cy="6858000"/>
          </a:xfrm>
          <a:prstGeom prst="rect">
            <a:avLst/>
          </a:prstGeom>
        </p:spPr>
      </p:pic>
    </p:spTree>
    <p:extLst>
      <p:ext uri="{BB962C8B-B14F-4D97-AF65-F5344CB8AC3E}">
        <p14:creationId xmlns:p14="http://schemas.microsoft.com/office/powerpoint/2010/main" val="165517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362FC-CD16-72B3-465E-D97498709A1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1A58817-23D8-F608-B5D5-488C44402C59}"/>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How to use the E-List side of the card:</a:t>
            </a:r>
          </a:p>
        </p:txBody>
      </p:sp>
      <p:sp>
        <p:nvSpPr>
          <p:cNvPr id="10" name="TextBox 9">
            <a:extLst>
              <a:ext uri="{FF2B5EF4-FFF2-40B4-BE49-F238E27FC236}">
                <a16:creationId xmlns:a16="http://schemas.microsoft.com/office/drawing/2014/main" id="{0C4BB954-6C4F-0877-5090-9F242845567D}"/>
              </a:ext>
            </a:extLst>
          </p:cNvPr>
          <p:cNvSpPr txBox="1"/>
          <p:nvPr/>
        </p:nvSpPr>
        <p:spPr>
          <a:xfrm>
            <a:off x="485775" y="951637"/>
            <a:ext cx="11125200" cy="1200329"/>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1. Think of a person you have some kind of relationship </a:t>
            </a:r>
          </a:p>
          <a:p>
            <a:r>
              <a:rPr lang="en-US" sz="3600" dirty="0">
                <a:solidFill>
                  <a:schemeClr val="tx2">
                    <a:lumMod val="90000"/>
                    <a:lumOff val="10000"/>
                  </a:schemeClr>
                </a:solidFill>
                <a:effectLst>
                  <a:outerShdw blurRad="38100" dist="38100" dir="2700000" algn="tl">
                    <a:srgbClr val="000000">
                      <a:alpha val="43137"/>
                    </a:srgbClr>
                  </a:outerShdw>
                </a:effectLst>
              </a:rPr>
              <a:t>     with . . . an unbeliever.</a:t>
            </a:r>
            <a:endParaRPr lang="en-US" sz="3600" dirty="0"/>
          </a:p>
        </p:txBody>
      </p:sp>
      <p:sp>
        <p:nvSpPr>
          <p:cNvPr id="11" name="TextBox 10">
            <a:extLst>
              <a:ext uri="{FF2B5EF4-FFF2-40B4-BE49-F238E27FC236}">
                <a16:creationId xmlns:a16="http://schemas.microsoft.com/office/drawing/2014/main" id="{360DCD98-DEC2-F3E8-32C7-178828AAC5DB}"/>
              </a:ext>
            </a:extLst>
          </p:cNvPr>
          <p:cNvSpPr txBox="1"/>
          <p:nvPr/>
        </p:nvSpPr>
        <p:spPr>
          <a:xfrm>
            <a:off x="485775" y="2930659"/>
            <a:ext cx="5963663" cy="2048381"/>
          </a:xfrm>
          <a:prstGeom prst="rect">
            <a:avLst/>
          </a:prstGeom>
          <a:noFill/>
        </p:spPr>
        <p:txBody>
          <a:bodyPr wrap="square">
            <a:spAutoFit/>
          </a:bodyPr>
          <a:lstStyle/>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2. Try to determine where      </a:t>
            </a:r>
          </a:p>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     he/she is on the vertical   </a:t>
            </a:r>
          </a:p>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    dimension . . .</a:t>
            </a:r>
          </a:p>
        </p:txBody>
      </p:sp>
      <p:grpSp>
        <p:nvGrpSpPr>
          <p:cNvPr id="8" name="Group 7">
            <a:extLst>
              <a:ext uri="{FF2B5EF4-FFF2-40B4-BE49-F238E27FC236}">
                <a16:creationId xmlns:a16="http://schemas.microsoft.com/office/drawing/2014/main" id="{975B46FA-4020-9537-6440-70816BC71B02}"/>
              </a:ext>
            </a:extLst>
          </p:cNvPr>
          <p:cNvGrpSpPr/>
          <p:nvPr/>
        </p:nvGrpSpPr>
        <p:grpSpPr>
          <a:xfrm>
            <a:off x="6600824" y="1900194"/>
            <a:ext cx="5661163" cy="4957806"/>
            <a:chOff x="6600824" y="1900194"/>
            <a:chExt cx="5661163" cy="4957806"/>
          </a:xfrm>
        </p:grpSpPr>
        <p:pic>
          <p:nvPicPr>
            <p:cNvPr id="3" name="Picture 2">
              <a:extLst>
                <a:ext uri="{FF2B5EF4-FFF2-40B4-BE49-F238E27FC236}">
                  <a16:creationId xmlns:a16="http://schemas.microsoft.com/office/drawing/2014/main" id="{6586312F-9E03-1590-C22D-3B89EE6E128A}"/>
                </a:ext>
              </a:extLst>
            </p:cNvPr>
            <p:cNvPicPr>
              <a:picLocks noChangeAspect="1"/>
            </p:cNvPicPr>
            <p:nvPr/>
          </p:nvPicPr>
          <p:blipFill>
            <a:blip r:embed="rId2"/>
            <a:stretch>
              <a:fillRect/>
            </a:stretch>
          </p:blipFill>
          <p:spPr>
            <a:xfrm>
              <a:off x="6600825" y="1900194"/>
              <a:ext cx="5661162" cy="4957806"/>
            </a:xfrm>
            <a:prstGeom prst="rect">
              <a:avLst/>
            </a:prstGeom>
          </p:spPr>
        </p:pic>
        <p:sp>
          <p:nvSpPr>
            <p:cNvPr id="4" name="Rectangle 3">
              <a:extLst>
                <a:ext uri="{FF2B5EF4-FFF2-40B4-BE49-F238E27FC236}">
                  <a16:creationId xmlns:a16="http://schemas.microsoft.com/office/drawing/2014/main" id="{4CC320DA-1062-A290-35A6-364E81EA4739}"/>
                </a:ext>
              </a:extLst>
            </p:cNvPr>
            <p:cNvSpPr/>
            <p:nvPr/>
          </p:nvSpPr>
          <p:spPr>
            <a:xfrm>
              <a:off x="6753225" y="2066347"/>
              <a:ext cx="3962400" cy="561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87190594-020C-9CC5-3922-5916C0D67D16}"/>
                </a:ext>
              </a:extLst>
            </p:cNvPr>
            <p:cNvSpPr/>
            <p:nvPr/>
          </p:nvSpPr>
          <p:spPr>
            <a:xfrm>
              <a:off x="8404697" y="2292052"/>
              <a:ext cx="2542161" cy="1386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16AE51D9-B793-8211-4CBA-D1F5CA1E7669}"/>
                </a:ext>
              </a:extLst>
            </p:cNvPr>
            <p:cNvSpPr/>
            <p:nvPr/>
          </p:nvSpPr>
          <p:spPr>
            <a:xfrm>
              <a:off x="6600824" y="2430726"/>
              <a:ext cx="383635" cy="561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 name="TextBox 1">
            <a:extLst>
              <a:ext uri="{FF2B5EF4-FFF2-40B4-BE49-F238E27FC236}">
                <a16:creationId xmlns:a16="http://schemas.microsoft.com/office/drawing/2014/main" id="{698C695A-30DB-DC5F-BCC2-095BB3700771}"/>
              </a:ext>
            </a:extLst>
          </p:cNvPr>
          <p:cNvSpPr txBox="1"/>
          <p:nvPr/>
        </p:nvSpPr>
        <p:spPr>
          <a:xfrm>
            <a:off x="485775" y="5542687"/>
            <a:ext cx="11125200" cy="1200329"/>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3. . . . and on the horizontal 				      </a:t>
            </a:r>
          </a:p>
          <a:p>
            <a:r>
              <a:rPr lang="en-US" sz="3600" dirty="0">
                <a:solidFill>
                  <a:schemeClr val="tx2">
                    <a:lumMod val="90000"/>
                    <a:lumOff val="10000"/>
                  </a:schemeClr>
                </a:solidFill>
                <a:effectLst>
                  <a:outerShdw blurRad="38100" dist="38100" dir="2700000" algn="tl">
                    <a:srgbClr val="000000">
                      <a:alpha val="43137"/>
                    </a:srgbClr>
                  </a:outerShdw>
                </a:effectLst>
              </a:rPr>
              <a:t>     dimension.</a:t>
            </a:r>
            <a:endParaRPr lang="en-US" sz="3600" dirty="0"/>
          </a:p>
        </p:txBody>
      </p:sp>
    </p:spTree>
    <p:extLst>
      <p:ext uri="{BB962C8B-B14F-4D97-AF65-F5344CB8AC3E}">
        <p14:creationId xmlns:p14="http://schemas.microsoft.com/office/powerpoint/2010/main" val="139014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500"/>
                                        <p:tgtEl>
                                          <p:spTgt spid="11">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0"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82B03-52E0-A83E-AB61-AA3290D1AC0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A037C82-56B8-74BF-A4C0-3F55E3567890}"/>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How to use the E-List side of the card:</a:t>
            </a:r>
          </a:p>
        </p:txBody>
      </p:sp>
      <p:sp>
        <p:nvSpPr>
          <p:cNvPr id="11" name="TextBox 10">
            <a:extLst>
              <a:ext uri="{FF2B5EF4-FFF2-40B4-BE49-F238E27FC236}">
                <a16:creationId xmlns:a16="http://schemas.microsoft.com/office/drawing/2014/main" id="{E28D151B-574A-5C37-D7BA-B7A5D8AA9603}"/>
              </a:ext>
            </a:extLst>
          </p:cNvPr>
          <p:cNvSpPr txBox="1"/>
          <p:nvPr/>
        </p:nvSpPr>
        <p:spPr>
          <a:xfrm>
            <a:off x="371475" y="635134"/>
            <a:ext cx="11429560" cy="2713179"/>
          </a:xfrm>
          <a:prstGeom prst="rect">
            <a:avLst/>
          </a:prstGeom>
          <a:noFill/>
        </p:spPr>
        <p:txBody>
          <a:bodyPr wrap="square">
            <a:spAutoFit/>
          </a:bodyPr>
          <a:lstStyle/>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4. Locate the cell where those two come together—level of understanding and degree 					         of receptivity. Write his/her						 initials in that cell. </a:t>
            </a:r>
          </a:p>
        </p:txBody>
      </p:sp>
      <p:grpSp>
        <p:nvGrpSpPr>
          <p:cNvPr id="8" name="Group 7">
            <a:extLst>
              <a:ext uri="{FF2B5EF4-FFF2-40B4-BE49-F238E27FC236}">
                <a16:creationId xmlns:a16="http://schemas.microsoft.com/office/drawing/2014/main" id="{2D7C371E-335B-2F86-0532-7EA5E42EF4F9}"/>
              </a:ext>
            </a:extLst>
          </p:cNvPr>
          <p:cNvGrpSpPr/>
          <p:nvPr/>
        </p:nvGrpSpPr>
        <p:grpSpPr>
          <a:xfrm>
            <a:off x="6600824" y="1900194"/>
            <a:ext cx="5661163" cy="4957806"/>
            <a:chOff x="6600824" y="1900194"/>
            <a:chExt cx="5661163" cy="4957806"/>
          </a:xfrm>
        </p:grpSpPr>
        <p:pic>
          <p:nvPicPr>
            <p:cNvPr id="3" name="Picture 2">
              <a:extLst>
                <a:ext uri="{FF2B5EF4-FFF2-40B4-BE49-F238E27FC236}">
                  <a16:creationId xmlns:a16="http://schemas.microsoft.com/office/drawing/2014/main" id="{14DBA4A0-0221-9E6A-2D8E-8E3CC9F3AAA0}"/>
                </a:ext>
              </a:extLst>
            </p:cNvPr>
            <p:cNvPicPr>
              <a:picLocks noChangeAspect="1"/>
            </p:cNvPicPr>
            <p:nvPr/>
          </p:nvPicPr>
          <p:blipFill>
            <a:blip r:embed="rId2"/>
            <a:stretch>
              <a:fillRect/>
            </a:stretch>
          </p:blipFill>
          <p:spPr>
            <a:xfrm>
              <a:off x="6600825" y="1900194"/>
              <a:ext cx="5661162" cy="4957806"/>
            </a:xfrm>
            <a:prstGeom prst="rect">
              <a:avLst/>
            </a:prstGeom>
          </p:spPr>
        </p:pic>
        <p:sp>
          <p:nvSpPr>
            <p:cNvPr id="4" name="Rectangle 3">
              <a:extLst>
                <a:ext uri="{FF2B5EF4-FFF2-40B4-BE49-F238E27FC236}">
                  <a16:creationId xmlns:a16="http://schemas.microsoft.com/office/drawing/2014/main" id="{3B8FD9F7-B495-E162-76CA-E587C3130B4F}"/>
                </a:ext>
              </a:extLst>
            </p:cNvPr>
            <p:cNvSpPr/>
            <p:nvPr/>
          </p:nvSpPr>
          <p:spPr>
            <a:xfrm>
              <a:off x="6753225" y="2066347"/>
              <a:ext cx="3962400" cy="561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F8AC8D7F-C497-2BA4-719F-0895BFED2FE9}"/>
                </a:ext>
              </a:extLst>
            </p:cNvPr>
            <p:cNvSpPr/>
            <p:nvPr/>
          </p:nvSpPr>
          <p:spPr>
            <a:xfrm>
              <a:off x="8404697" y="2292052"/>
              <a:ext cx="2542161" cy="1386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31B48785-B226-0CEF-6A15-3D00A68387D6}"/>
                </a:ext>
              </a:extLst>
            </p:cNvPr>
            <p:cNvSpPr/>
            <p:nvPr/>
          </p:nvSpPr>
          <p:spPr>
            <a:xfrm>
              <a:off x="6600824" y="2430726"/>
              <a:ext cx="383635" cy="561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 name="TextBox 1">
            <a:extLst>
              <a:ext uri="{FF2B5EF4-FFF2-40B4-BE49-F238E27FC236}">
                <a16:creationId xmlns:a16="http://schemas.microsoft.com/office/drawing/2014/main" id="{28022296-B172-A45A-C1CE-407CCFDC8C93}"/>
              </a:ext>
            </a:extLst>
          </p:cNvPr>
          <p:cNvSpPr txBox="1"/>
          <p:nvPr/>
        </p:nvSpPr>
        <p:spPr>
          <a:xfrm>
            <a:off x="371475" y="3399562"/>
            <a:ext cx="6267450" cy="1754326"/>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5. Add names of other unsaved contacts (up to five) and follow the same procedure for each.</a:t>
            </a:r>
            <a:endParaRPr lang="en-US" sz="3600" dirty="0"/>
          </a:p>
        </p:txBody>
      </p:sp>
      <p:sp>
        <p:nvSpPr>
          <p:cNvPr id="9" name="TextBox 8">
            <a:extLst>
              <a:ext uri="{FF2B5EF4-FFF2-40B4-BE49-F238E27FC236}">
                <a16:creationId xmlns:a16="http://schemas.microsoft.com/office/drawing/2014/main" id="{1102C5A0-8D67-8936-7962-61CEF58AC731}"/>
              </a:ext>
            </a:extLst>
          </p:cNvPr>
          <p:cNvSpPr txBox="1"/>
          <p:nvPr/>
        </p:nvSpPr>
        <p:spPr>
          <a:xfrm>
            <a:off x="371475" y="5279838"/>
            <a:ext cx="6267450" cy="1383584"/>
          </a:xfrm>
          <a:prstGeom prst="rect">
            <a:avLst/>
          </a:prstGeom>
          <a:noFill/>
        </p:spPr>
        <p:txBody>
          <a:bodyPr wrap="square">
            <a:spAutoFit/>
          </a:bodyPr>
          <a:lstStyle/>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6. Use this card to pray for them and for opportunities . . .</a:t>
            </a:r>
          </a:p>
        </p:txBody>
      </p:sp>
    </p:spTree>
    <p:extLst>
      <p:ext uri="{BB962C8B-B14F-4D97-AF65-F5344CB8AC3E}">
        <p14:creationId xmlns:p14="http://schemas.microsoft.com/office/powerpoint/2010/main" val="21135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DD50A-3000-D7B4-C84A-EED3E69AC34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3EAEDD2-FA7C-23B8-2846-A759185FC781}"/>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How to use the D-List side of the card:</a:t>
            </a:r>
          </a:p>
        </p:txBody>
      </p:sp>
      <p:grpSp>
        <p:nvGrpSpPr>
          <p:cNvPr id="8" name="Group 7">
            <a:extLst>
              <a:ext uri="{FF2B5EF4-FFF2-40B4-BE49-F238E27FC236}">
                <a16:creationId xmlns:a16="http://schemas.microsoft.com/office/drawing/2014/main" id="{0DE93D51-C9FF-827C-B9EE-1BC71D4E924A}"/>
              </a:ext>
            </a:extLst>
          </p:cNvPr>
          <p:cNvGrpSpPr/>
          <p:nvPr/>
        </p:nvGrpSpPr>
        <p:grpSpPr>
          <a:xfrm>
            <a:off x="6600824" y="1900194"/>
            <a:ext cx="5661163" cy="4957806"/>
            <a:chOff x="6600824" y="1900194"/>
            <a:chExt cx="5661163" cy="4957806"/>
          </a:xfrm>
        </p:grpSpPr>
        <p:pic>
          <p:nvPicPr>
            <p:cNvPr id="3" name="Picture 2">
              <a:extLst>
                <a:ext uri="{FF2B5EF4-FFF2-40B4-BE49-F238E27FC236}">
                  <a16:creationId xmlns:a16="http://schemas.microsoft.com/office/drawing/2014/main" id="{2E875EB2-5AC4-E28C-779F-961BEC2F0315}"/>
                </a:ext>
              </a:extLst>
            </p:cNvPr>
            <p:cNvPicPr>
              <a:picLocks noChangeAspect="1"/>
            </p:cNvPicPr>
            <p:nvPr/>
          </p:nvPicPr>
          <p:blipFill>
            <a:blip r:embed="rId3"/>
            <a:stretch>
              <a:fillRect/>
            </a:stretch>
          </p:blipFill>
          <p:spPr>
            <a:xfrm>
              <a:off x="6600825" y="1900194"/>
              <a:ext cx="5661162" cy="4957806"/>
            </a:xfrm>
            <a:prstGeom prst="rect">
              <a:avLst/>
            </a:prstGeom>
          </p:spPr>
        </p:pic>
        <p:sp>
          <p:nvSpPr>
            <p:cNvPr id="4" name="Rectangle 3">
              <a:extLst>
                <a:ext uri="{FF2B5EF4-FFF2-40B4-BE49-F238E27FC236}">
                  <a16:creationId xmlns:a16="http://schemas.microsoft.com/office/drawing/2014/main" id="{C9BAAA62-E0D4-35C1-FBE6-F29380E6BA18}"/>
                </a:ext>
              </a:extLst>
            </p:cNvPr>
            <p:cNvSpPr/>
            <p:nvPr/>
          </p:nvSpPr>
          <p:spPr>
            <a:xfrm>
              <a:off x="6753225" y="2066347"/>
              <a:ext cx="3962400" cy="561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9297B19A-D841-0DFB-09C2-429E0E66C3B6}"/>
                </a:ext>
              </a:extLst>
            </p:cNvPr>
            <p:cNvSpPr/>
            <p:nvPr/>
          </p:nvSpPr>
          <p:spPr>
            <a:xfrm>
              <a:off x="8404697" y="2292052"/>
              <a:ext cx="2542161" cy="1386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38650BAA-D84A-877B-E845-0F8E11D64E35}"/>
                </a:ext>
              </a:extLst>
            </p:cNvPr>
            <p:cNvSpPr/>
            <p:nvPr/>
          </p:nvSpPr>
          <p:spPr>
            <a:xfrm>
              <a:off x="6600824" y="2430726"/>
              <a:ext cx="383635" cy="561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 name="TextBox 1">
            <a:extLst>
              <a:ext uri="{FF2B5EF4-FFF2-40B4-BE49-F238E27FC236}">
                <a16:creationId xmlns:a16="http://schemas.microsoft.com/office/drawing/2014/main" id="{F59CB3D7-4652-274C-00BB-390033D27228}"/>
              </a:ext>
            </a:extLst>
          </p:cNvPr>
          <p:cNvSpPr txBox="1"/>
          <p:nvPr/>
        </p:nvSpPr>
        <p:spPr>
          <a:xfrm>
            <a:off x="103093" y="770662"/>
            <a:ext cx="11812242" cy="2308324"/>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Follow a similar procedure for your D-List (other side of the card)—names of people you know who are, to</a:t>
            </a:r>
          </a:p>
          <a:p>
            <a:r>
              <a:rPr lang="en-US" sz="3600" dirty="0">
                <a:solidFill>
                  <a:schemeClr val="tx2">
                    <a:lumMod val="90000"/>
                    <a:lumOff val="10000"/>
                  </a:schemeClr>
                </a:solidFill>
                <a:effectLst>
                  <a:outerShdw blurRad="38100" dist="38100" dir="2700000" algn="tl">
                    <a:srgbClr val="000000">
                      <a:alpha val="43137"/>
                    </a:srgbClr>
                  </a:outerShdw>
                </a:effectLst>
              </a:rPr>
              <a:t>your knowledge, true Christians 					          but need to be discipled.</a:t>
            </a:r>
            <a:endParaRPr lang="en-US" sz="3600" dirty="0"/>
          </a:p>
        </p:txBody>
      </p:sp>
      <p:sp>
        <p:nvSpPr>
          <p:cNvPr id="9" name="TextBox 8">
            <a:extLst>
              <a:ext uri="{FF2B5EF4-FFF2-40B4-BE49-F238E27FC236}">
                <a16:creationId xmlns:a16="http://schemas.microsoft.com/office/drawing/2014/main" id="{8BC4702F-6DB3-DFCB-D24D-FC4277DE1286}"/>
              </a:ext>
            </a:extLst>
          </p:cNvPr>
          <p:cNvSpPr txBox="1"/>
          <p:nvPr/>
        </p:nvSpPr>
        <p:spPr>
          <a:xfrm>
            <a:off x="103093" y="3429000"/>
            <a:ext cx="6267450" cy="3377976"/>
          </a:xfrm>
          <a:prstGeom prst="rect">
            <a:avLst/>
          </a:prstGeom>
          <a:noFill/>
        </p:spPr>
        <p:txBody>
          <a:bodyPr wrap="square">
            <a:spAutoFit/>
          </a:bodyPr>
          <a:lstStyle/>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The “Vertical” dimension here is spiritual maturity. And the “Horizontal” dimension is involvement in church</a:t>
            </a:r>
          </a:p>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and ministry. </a:t>
            </a:r>
          </a:p>
        </p:txBody>
      </p:sp>
    </p:spTree>
    <p:extLst>
      <p:ext uri="{BB962C8B-B14F-4D97-AF65-F5344CB8AC3E}">
        <p14:creationId xmlns:p14="http://schemas.microsoft.com/office/powerpoint/2010/main" val="11952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A59A2-3BE5-3F82-5C51-9D17E1E3D15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3111EAD-3068-EF97-E5ED-C43798663516}"/>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Praying for People &amp; Opportunities . . .</a:t>
            </a:r>
          </a:p>
        </p:txBody>
      </p:sp>
      <p:sp>
        <p:nvSpPr>
          <p:cNvPr id="2" name="TextBox 1">
            <a:extLst>
              <a:ext uri="{FF2B5EF4-FFF2-40B4-BE49-F238E27FC236}">
                <a16:creationId xmlns:a16="http://schemas.microsoft.com/office/drawing/2014/main" id="{905148A9-2485-5390-3275-07BD30AE1D49}"/>
              </a:ext>
            </a:extLst>
          </p:cNvPr>
          <p:cNvSpPr txBox="1"/>
          <p:nvPr/>
        </p:nvSpPr>
        <p:spPr>
          <a:xfrm>
            <a:off x="628650" y="767126"/>
            <a:ext cx="10801350" cy="2754408"/>
          </a:xfrm>
          <a:prstGeom prst="rect">
            <a:avLst/>
          </a:prstGeom>
          <a:noFill/>
        </p:spPr>
        <p:txBody>
          <a:bodyPr wrap="square">
            <a:spAutoFit/>
          </a:bodyPr>
          <a:lstStyle/>
          <a:p>
            <a:pPr>
              <a:lnSpc>
                <a:spcPct val="120000"/>
              </a:lnSpc>
            </a:pPr>
            <a:r>
              <a:rPr lang="en-US" sz="3200" dirty="0">
                <a:solidFill>
                  <a:schemeClr val="accent6">
                    <a:lumMod val="75000"/>
                  </a:schemeClr>
                </a:solidFill>
                <a:effectLst>
                  <a:outerShdw blurRad="38100" dist="38100" dir="2700000" algn="tl">
                    <a:srgbClr val="000000">
                      <a:alpha val="43137"/>
                    </a:srgbClr>
                  </a:outerShdw>
                </a:effectLst>
              </a:rPr>
              <a:t>You can purchase these Personal E&amp;D Cards from this site: </a:t>
            </a:r>
            <a:r>
              <a:rPr lang="en-US" sz="3200" dirty="0">
                <a:solidFill>
                  <a:schemeClr val="accent6">
                    <a:lumMod val="75000"/>
                  </a:schemeClr>
                </a:solidFill>
                <a:effectLst>
                  <a:outerShdw blurRad="38100" dist="38100" dir="2700000" algn="tl">
                    <a:srgbClr val="000000">
                      <a:alpha val="43137"/>
                    </a:srgbClr>
                  </a:outerShdw>
                </a:effectLst>
                <a:hlinkClick r:id="rId2"/>
              </a:rPr>
              <a:t>www.GoodSoil.com/Resources</a:t>
            </a:r>
            <a:r>
              <a:rPr lang="en-US" sz="3200" dirty="0">
                <a:solidFill>
                  <a:schemeClr val="accent6">
                    <a:lumMod val="75000"/>
                  </a:schemeClr>
                </a:solidFill>
                <a:effectLst>
                  <a:outerShdw blurRad="38100" dist="38100" dir="2700000" algn="tl">
                    <a:srgbClr val="000000">
                      <a:alpha val="43137"/>
                    </a:srgbClr>
                  </a:outerShdw>
                </a:effectLst>
              </a:rPr>
              <a:t> (or make your own!). </a:t>
            </a:r>
          </a:p>
          <a:p>
            <a:pPr>
              <a:lnSpc>
                <a:spcPct val="120000"/>
              </a:lnSpc>
            </a:pPr>
            <a:endParaRPr lang="en-US" dirty="0">
              <a:solidFill>
                <a:schemeClr val="accent6">
                  <a:lumMod val="75000"/>
                </a:schemeClr>
              </a:solidFill>
              <a:effectLst>
                <a:outerShdw blurRad="38100" dist="38100" dir="2700000" algn="tl">
                  <a:srgbClr val="000000">
                    <a:alpha val="43137"/>
                  </a:srgbClr>
                </a:outerShdw>
              </a:effectLst>
            </a:endParaRPr>
          </a:p>
          <a:p>
            <a:pPr>
              <a:lnSpc>
                <a:spcPct val="120000"/>
              </a:lnSpc>
            </a:pPr>
            <a:r>
              <a:rPr lang="en-US" sz="3200" dirty="0">
                <a:solidFill>
                  <a:schemeClr val="accent6">
                    <a:lumMod val="75000"/>
                  </a:schemeClr>
                </a:solidFill>
                <a:effectLst>
                  <a:outerShdw blurRad="38100" dist="38100" dir="2700000" algn="tl">
                    <a:srgbClr val="000000">
                      <a:alpha val="43137"/>
                    </a:srgbClr>
                  </a:outerShdw>
                </a:effectLst>
              </a:rPr>
              <a:t>We hope they will help you to make evangelism and discipleship a higher priority in your life.</a:t>
            </a:r>
          </a:p>
        </p:txBody>
      </p:sp>
      <p:grpSp>
        <p:nvGrpSpPr>
          <p:cNvPr id="6" name="Group 5">
            <a:extLst>
              <a:ext uri="{FF2B5EF4-FFF2-40B4-BE49-F238E27FC236}">
                <a16:creationId xmlns:a16="http://schemas.microsoft.com/office/drawing/2014/main" id="{04A0CCB0-B81A-D0AD-CCBC-5659FB06CF39}"/>
              </a:ext>
            </a:extLst>
          </p:cNvPr>
          <p:cNvGrpSpPr/>
          <p:nvPr/>
        </p:nvGrpSpPr>
        <p:grpSpPr>
          <a:xfrm>
            <a:off x="7924800" y="4015304"/>
            <a:ext cx="3842385" cy="2422010"/>
            <a:chOff x="4596765" y="2535238"/>
            <a:chExt cx="2998470" cy="1787525"/>
          </a:xfrm>
        </p:grpSpPr>
        <p:pic>
          <p:nvPicPr>
            <p:cNvPr id="4" name="Picture 3">
              <a:extLst>
                <a:ext uri="{FF2B5EF4-FFF2-40B4-BE49-F238E27FC236}">
                  <a16:creationId xmlns:a16="http://schemas.microsoft.com/office/drawing/2014/main" id="{D00E26DA-BA3E-A7A4-4337-DC3B6DF84D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44816">
              <a:off x="5387340" y="2535238"/>
              <a:ext cx="2207895" cy="1571625"/>
            </a:xfrm>
            <a:prstGeom prst="rect">
              <a:avLst/>
            </a:prstGeom>
            <a:noFill/>
            <a:ln>
              <a:noFill/>
            </a:ln>
          </p:spPr>
        </p:pic>
        <p:pic>
          <p:nvPicPr>
            <p:cNvPr id="5" name="Picture 4">
              <a:extLst>
                <a:ext uri="{FF2B5EF4-FFF2-40B4-BE49-F238E27FC236}">
                  <a16:creationId xmlns:a16="http://schemas.microsoft.com/office/drawing/2014/main" id="{470134F3-B498-D912-12CB-0B51AAE9F7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252676">
              <a:off x="4596765" y="2751138"/>
              <a:ext cx="2202815" cy="1571625"/>
            </a:xfrm>
            <a:prstGeom prst="rect">
              <a:avLst/>
            </a:prstGeom>
            <a:noFill/>
            <a:ln>
              <a:noFill/>
            </a:ln>
          </p:spPr>
        </p:pic>
      </p:grpSp>
    </p:spTree>
    <p:extLst>
      <p:ext uri="{BB962C8B-B14F-4D97-AF65-F5344CB8AC3E}">
        <p14:creationId xmlns:p14="http://schemas.microsoft.com/office/powerpoint/2010/main" val="92601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361506" y="92998"/>
            <a:ext cx="11525693" cy="1200329"/>
          </a:xfrm>
          <a:prstGeom prst="rect">
            <a:avLst/>
          </a:prstGeom>
          <a:noFill/>
        </p:spPr>
        <p:txBody>
          <a:bodyPr wrap="square" lIns="91440" tIns="45720" rIns="91440" bIns="45720" anchor="t">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Write on </a:t>
            </a:r>
            <a:r>
              <a:rPr lang="en-US" sz="3600" b="1">
                <a:solidFill>
                  <a:schemeClr val="tx2">
                    <a:lumMod val="90000"/>
                    <a:lumOff val="10000"/>
                  </a:schemeClr>
                </a:solidFill>
                <a:effectLst>
                  <a:outerShdw blurRad="38100" dist="38100" dir="2700000" algn="tl">
                    <a:srgbClr val="000000">
                      <a:alpha val="43137"/>
                    </a:srgbClr>
                  </a:outerShdw>
                </a:effectLst>
              </a:rPr>
              <a:t>a 3”x 5” </a:t>
            </a:r>
            <a:r>
              <a:rPr lang="en-US" sz="3600" b="1" dirty="0">
                <a:solidFill>
                  <a:schemeClr val="tx2">
                    <a:lumMod val="90000"/>
                    <a:lumOff val="10000"/>
                  </a:schemeClr>
                </a:solidFill>
                <a:effectLst>
                  <a:outerShdw blurRad="38100" dist="38100" dir="2700000" algn="tl">
                    <a:srgbClr val="000000">
                      <a:alpha val="43137"/>
                    </a:srgbClr>
                  </a:outerShdw>
                </a:effectLst>
              </a:rPr>
              <a:t>card one thing you learned today that will help you do spiritual warfare.</a:t>
            </a:r>
          </a:p>
        </p:txBody>
      </p:sp>
      <p:pic>
        <p:nvPicPr>
          <p:cNvPr id="1026" name="Picture 2" descr="10,000+ Free Spiritual Warfare &amp; Spiritual Images - Pixabay">
            <a:extLst>
              <a:ext uri="{FF2B5EF4-FFF2-40B4-BE49-F238E27FC236}">
                <a16:creationId xmlns:a16="http://schemas.microsoft.com/office/drawing/2014/main" id="{FC7CF6F7-068B-F404-20DC-EEA5DC5B9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786" y="1402796"/>
            <a:ext cx="8008427" cy="4573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EBB25F-B86E-1A32-6B38-9CB2ABC21EC1}"/>
              </a:ext>
            </a:extLst>
          </p:cNvPr>
          <p:cNvSpPr txBox="1"/>
          <p:nvPr/>
        </p:nvSpPr>
        <p:spPr>
          <a:xfrm>
            <a:off x="2990405" y="6086089"/>
            <a:ext cx="6267894" cy="646331"/>
          </a:xfrm>
          <a:prstGeom prst="rect">
            <a:avLst/>
          </a:prstGeom>
          <a:noFill/>
        </p:spPr>
        <p:txBody>
          <a:bodyPr wrap="square" lIns="91440" tIns="45720" rIns="91440" bIns="45720" anchor="t">
            <a:spAutoFit/>
          </a:bodyPr>
          <a:lstStyle/>
          <a:p>
            <a:pPr algn="ctr"/>
            <a:r>
              <a:rPr lang="en-US" sz="3600" b="1" dirty="0">
                <a:solidFill>
                  <a:schemeClr val="accent6">
                    <a:lumMod val="75000"/>
                  </a:schemeClr>
                </a:solidFill>
                <a:effectLst>
                  <a:outerShdw blurRad="38100" dist="38100" dir="2700000" algn="tl">
                    <a:srgbClr val="000000">
                      <a:alpha val="43137"/>
                    </a:srgbClr>
                  </a:outerShdw>
                </a:effectLst>
              </a:rPr>
              <a:t>Share with your table mates.</a:t>
            </a:r>
          </a:p>
        </p:txBody>
      </p:sp>
    </p:spTree>
    <p:extLst>
      <p:ext uri="{BB962C8B-B14F-4D97-AF65-F5344CB8AC3E}">
        <p14:creationId xmlns:p14="http://schemas.microsoft.com/office/powerpoint/2010/main" val="7633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473532" y="3372742"/>
            <a:ext cx="11217728" cy="3126030"/>
          </a:xfrm>
        </p:spPr>
        <p:txBody>
          <a:bodyPr>
            <a:normAutofit/>
          </a:bodyPr>
          <a:lstStyle/>
          <a:p>
            <a:pPr>
              <a:lnSpc>
                <a:spcPct val="120000"/>
              </a:lnSpc>
            </a:pPr>
            <a:r>
              <a:rPr lang="en-US" sz="36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a:rPr>
              <a:t>Therefore take up the whole armor of God, that you may be able to withstand in the evil day, and having done all, to stand firm.</a:t>
            </a:r>
            <a:endParaRPr lang="en-US" sz="5400" b="1" dirty="0">
              <a:solidFill>
                <a:schemeClr val="tx2">
                  <a:lumMod val="90000"/>
                  <a:lumOff val="10000"/>
                </a:schemeClr>
              </a:solidFill>
              <a:effectLst>
                <a:outerShdw blurRad="38100" dist="38100" dir="2700000" algn="tl">
                  <a:srgbClr val="000000">
                    <a:alpha val="43137"/>
                  </a:srgbClr>
                </a:outerShdw>
              </a:effectLst>
              <a:latin typeface="Montserrat"/>
            </a:endParaRPr>
          </a:p>
        </p:txBody>
      </p:sp>
      <p:pic>
        <p:nvPicPr>
          <p:cNvPr id="2" name="Picture 4" descr="Books of the Bible - All the Books in the New &amp; Old Testament">
            <a:extLst>
              <a:ext uri="{FF2B5EF4-FFF2-40B4-BE49-F238E27FC236}">
                <a16:creationId xmlns:a16="http://schemas.microsoft.com/office/drawing/2014/main" id="{06A26660-78C3-E81F-7C1B-F628C39A6B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17" b="5803"/>
          <a:stretch/>
        </p:blipFill>
        <p:spPr bwMode="auto">
          <a:xfrm>
            <a:off x="2181727" y="736993"/>
            <a:ext cx="8308887" cy="26030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C7281F-E187-C4FD-F418-DD1BC72EE81D}"/>
              </a:ext>
            </a:extLst>
          </p:cNvPr>
          <p:cNvSpPr txBox="1"/>
          <p:nvPr/>
        </p:nvSpPr>
        <p:spPr>
          <a:xfrm>
            <a:off x="3946356" y="152218"/>
            <a:ext cx="4299285" cy="584775"/>
          </a:xfrm>
          <a:prstGeom prst="rect">
            <a:avLst/>
          </a:prstGeom>
          <a:noFill/>
        </p:spPr>
        <p:txBody>
          <a:bodyPr wrap="square">
            <a:spAutoFit/>
          </a:bodyPr>
          <a:lstStyle/>
          <a:p>
            <a:pPr algn="ctr"/>
            <a:r>
              <a:rPr lang="en-US" sz="32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 </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Ephesians 6</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sym typeface="Wingdings" panose="05000000000000000000" pitchFamily="2" charset="2"/>
              </a:rPr>
              <a:t>:13</a:t>
            </a:r>
            <a:endParaRPr lang="en-US" sz="3200" dirty="0">
              <a:solidFill>
                <a:schemeClr val="tx2">
                  <a:lumMod val="90000"/>
                  <a:lumOff val="10000"/>
                </a:schemeClr>
              </a:solidFill>
            </a:endParaRPr>
          </a:p>
        </p:txBody>
      </p:sp>
    </p:spTree>
    <p:extLst>
      <p:ext uri="{BB962C8B-B14F-4D97-AF65-F5344CB8AC3E}">
        <p14:creationId xmlns:p14="http://schemas.microsoft.com/office/powerpoint/2010/main" val="387729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ooks of the Bible - All the Books in the New &amp; Old Testament">
            <a:extLst>
              <a:ext uri="{FF2B5EF4-FFF2-40B4-BE49-F238E27FC236}">
                <a16:creationId xmlns:a16="http://schemas.microsoft.com/office/drawing/2014/main" id="{EF02915C-0760-7441-3CAA-AB6A72A8BB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17" b="5803"/>
          <a:stretch/>
        </p:blipFill>
        <p:spPr bwMode="auto">
          <a:xfrm>
            <a:off x="1669301" y="1026160"/>
            <a:ext cx="8853397" cy="2773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B46077-20A3-6DBF-0997-A68D898CD41D}"/>
              </a:ext>
            </a:extLst>
          </p:cNvPr>
          <p:cNvSpPr>
            <a:spLocks noGrp="1"/>
          </p:cNvSpPr>
          <p:nvPr>
            <p:ph type="title"/>
          </p:nvPr>
        </p:nvSpPr>
        <p:spPr>
          <a:xfrm>
            <a:off x="473532" y="3729612"/>
            <a:ext cx="11217728" cy="3126030"/>
          </a:xfrm>
        </p:spPr>
        <p:txBody>
          <a:bodyPr>
            <a:normAutofit fontScale="90000"/>
          </a:bodyPr>
          <a:lstStyle/>
          <a:p>
            <a:pPr>
              <a:lnSpc>
                <a:spcPct val="120000"/>
              </a:lnSpc>
            </a:pPr>
            <a:r>
              <a:rPr lang="en-US" sz="36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a:rPr>
              <a:t>For we do not wrestle against flesh and blood,    but against the rulers, against the authorities, against the cosmic powers over this present darkness, against the spiritual forces of evil in the heavenly places.</a:t>
            </a:r>
            <a:endParaRPr lang="en-US" sz="5400" b="1" dirty="0">
              <a:solidFill>
                <a:schemeClr val="tx2">
                  <a:lumMod val="90000"/>
                  <a:lumOff val="10000"/>
                </a:schemeClr>
              </a:solidFill>
              <a:effectLst>
                <a:outerShdw blurRad="38100" dist="38100" dir="2700000" algn="tl">
                  <a:srgbClr val="000000">
                    <a:alpha val="43137"/>
                  </a:srgbClr>
                </a:outerShdw>
              </a:effectLst>
              <a:latin typeface="Montserrat"/>
            </a:endParaRPr>
          </a:p>
        </p:txBody>
      </p:sp>
      <p:sp>
        <p:nvSpPr>
          <p:cNvPr id="3" name="TextBox 2">
            <a:extLst>
              <a:ext uri="{FF2B5EF4-FFF2-40B4-BE49-F238E27FC236}">
                <a16:creationId xmlns:a16="http://schemas.microsoft.com/office/drawing/2014/main" id="{1B67052B-8652-2C4C-9C0C-2160B518A87E}"/>
              </a:ext>
            </a:extLst>
          </p:cNvPr>
          <p:cNvSpPr txBox="1"/>
          <p:nvPr/>
        </p:nvSpPr>
        <p:spPr>
          <a:xfrm>
            <a:off x="3946356" y="375738"/>
            <a:ext cx="4299285" cy="584775"/>
          </a:xfrm>
          <a:prstGeom prst="rect">
            <a:avLst/>
          </a:prstGeom>
          <a:noFill/>
        </p:spPr>
        <p:txBody>
          <a:bodyPr wrap="square">
            <a:spAutoFit/>
          </a:bodyPr>
          <a:lstStyle/>
          <a:p>
            <a:pPr algn="ctr"/>
            <a:r>
              <a:rPr lang="en-US" sz="32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 </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Ephesians 6</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sym typeface="Wingdings" panose="05000000000000000000" pitchFamily="2" charset="2"/>
              </a:rPr>
              <a:t>:12</a:t>
            </a:r>
            <a:endParaRPr lang="en-US" sz="3200" dirty="0">
              <a:solidFill>
                <a:schemeClr val="tx2">
                  <a:lumMod val="90000"/>
                  <a:lumOff val="10000"/>
                </a:schemeClr>
              </a:solidFill>
            </a:endParaRPr>
          </a:p>
        </p:txBody>
      </p:sp>
    </p:spTree>
    <p:extLst>
      <p:ext uri="{BB962C8B-B14F-4D97-AF65-F5344CB8AC3E}">
        <p14:creationId xmlns:p14="http://schemas.microsoft.com/office/powerpoint/2010/main" val="187905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168812" y="86368"/>
            <a:ext cx="9889588" cy="1200329"/>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Today, we have the privilege of </a:t>
            </a:r>
          </a:p>
          <a:p>
            <a:pPr algn="ctr"/>
            <a:r>
              <a:rPr lang="en-US" sz="3600" b="1" dirty="0">
                <a:solidFill>
                  <a:schemeClr val="tx2">
                    <a:lumMod val="90000"/>
                    <a:lumOff val="10000"/>
                  </a:schemeClr>
                </a:solidFill>
                <a:effectLst>
                  <a:outerShdw blurRad="38100" dist="38100" dir="2700000" algn="tl">
                    <a:srgbClr val="000000">
                      <a:alpha val="43137"/>
                    </a:srgbClr>
                  </a:outerShdw>
                </a:effectLst>
              </a:rPr>
              <a:t>hearing _____ faith story.</a:t>
            </a:r>
          </a:p>
        </p:txBody>
      </p:sp>
      <p:sp>
        <p:nvSpPr>
          <p:cNvPr id="32" name="TextBox 31">
            <a:extLst>
              <a:ext uri="{FF2B5EF4-FFF2-40B4-BE49-F238E27FC236}">
                <a16:creationId xmlns:a16="http://schemas.microsoft.com/office/drawing/2014/main" id="{3845FF94-DA81-9B7E-9054-45D4235C34E2}"/>
              </a:ext>
            </a:extLst>
          </p:cNvPr>
          <p:cNvSpPr txBox="1"/>
          <p:nvPr/>
        </p:nvSpPr>
        <p:spPr>
          <a:xfrm>
            <a:off x="168812" y="1914492"/>
            <a:ext cx="11830148" cy="3970318"/>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Listen for the three major sections . . . </a:t>
            </a:r>
          </a:p>
          <a:p>
            <a:endParaRPr lang="en-US" sz="36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The Before</a:t>
            </a:r>
          </a:p>
          <a:p>
            <a:r>
              <a:rPr lang="en-US" sz="3600" b="1" dirty="0">
                <a:solidFill>
                  <a:schemeClr val="tx2">
                    <a:lumMod val="90000"/>
                    <a:lumOff val="10000"/>
                  </a:schemeClr>
                </a:solidFill>
                <a:effectLst>
                  <a:outerShdw blurRad="38100" dist="38100" dir="2700000" algn="tl">
                    <a:srgbClr val="000000">
                      <a:alpha val="43137"/>
                    </a:srgbClr>
                  </a:outerShdw>
                </a:effectLst>
              </a:rPr>
              <a:t>The How, and </a:t>
            </a:r>
          </a:p>
          <a:p>
            <a:r>
              <a:rPr lang="en-US" sz="3600" b="1" dirty="0">
                <a:solidFill>
                  <a:schemeClr val="tx2">
                    <a:lumMod val="90000"/>
                    <a:lumOff val="10000"/>
                  </a:schemeClr>
                </a:solidFill>
                <a:effectLst>
                  <a:outerShdw blurRad="38100" dist="38100" dir="2700000" algn="tl">
                    <a:srgbClr val="000000">
                      <a:alpha val="43137"/>
                    </a:srgbClr>
                  </a:outerShdw>
                </a:effectLst>
              </a:rPr>
              <a:t>The After . . . </a:t>
            </a:r>
          </a:p>
          <a:p>
            <a:endParaRPr lang="en-US" sz="36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 . . And listen for elements of the Gospel.</a:t>
            </a:r>
          </a:p>
        </p:txBody>
      </p:sp>
      <p:pic>
        <p:nvPicPr>
          <p:cNvPr id="3" name="Picture 2">
            <a:extLst>
              <a:ext uri="{FF2B5EF4-FFF2-40B4-BE49-F238E27FC236}">
                <a16:creationId xmlns:a16="http://schemas.microsoft.com/office/drawing/2014/main" id="{AFF4ADCB-BA44-1161-3546-FAC4A5C32E83}"/>
              </a:ext>
            </a:extLst>
          </p:cNvPr>
          <p:cNvPicPr>
            <a:picLocks noChangeAspect="1"/>
          </p:cNvPicPr>
          <p:nvPr/>
        </p:nvPicPr>
        <p:blipFill>
          <a:blip r:embed="rId2"/>
          <a:stretch>
            <a:fillRect/>
          </a:stretch>
        </p:blipFill>
        <p:spPr>
          <a:xfrm>
            <a:off x="8505939" y="0"/>
            <a:ext cx="1828571" cy="2428571"/>
          </a:xfrm>
          <a:prstGeom prst="rect">
            <a:avLst/>
          </a:prstGeom>
        </p:spPr>
      </p:pic>
    </p:spTree>
    <p:extLst>
      <p:ext uri="{BB962C8B-B14F-4D97-AF65-F5344CB8AC3E}">
        <p14:creationId xmlns:p14="http://schemas.microsoft.com/office/powerpoint/2010/main" val="408215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2" end="2"/>
                                            </p:txEl>
                                          </p:spTgt>
                                        </p:tgtEl>
                                        <p:attrNameLst>
                                          <p:attrName>style.visibility</p:attrName>
                                        </p:attrNameLst>
                                      </p:cBhvr>
                                      <p:to>
                                        <p:strVal val="visible"/>
                                      </p:to>
                                    </p:set>
                                    <p:animEffect transition="in" filter="fade">
                                      <p:cBhvr>
                                        <p:cTn id="12" dur="500"/>
                                        <p:tgtEl>
                                          <p:spTgt spid="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xEl>
                                              <p:pRg st="3" end="3"/>
                                            </p:txEl>
                                          </p:spTgt>
                                        </p:tgtEl>
                                        <p:attrNameLst>
                                          <p:attrName>style.visibility</p:attrName>
                                        </p:attrNameLst>
                                      </p:cBhvr>
                                      <p:to>
                                        <p:strVal val="visible"/>
                                      </p:to>
                                    </p:set>
                                    <p:animEffect transition="in" filter="fade">
                                      <p:cBhvr>
                                        <p:cTn id="17" dur="500"/>
                                        <p:tgtEl>
                                          <p:spTgt spid="3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xEl>
                                              <p:pRg st="4" end="4"/>
                                            </p:txEl>
                                          </p:spTgt>
                                        </p:tgtEl>
                                        <p:attrNameLst>
                                          <p:attrName>style.visibility</p:attrName>
                                        </p:attrNameLst>
                                      </p:cBhvr>
                                      <p:to>
                                        <p:strVal val="visible"/>
                                      </p:to>
                                    </p:set>
                                    <p:animEffect transition="in" filter="fade">
                                      <p:cBhvr>
                                        <p:cTn id="22" dur="500"/>
                                        <p:tgtEl>
                                          <p:spTgt spid="3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xEl>
                                              <p:pRg st="6" end="6"/>
                                            </p:txEl>
                                          </p:spTgt>
                                        </p:tgtEl>
                                        <p:attrNameLst>
                                          <p:attrName>style.visibility</p:attrName>
                                        </p:attrNameLst>
                                      </p:cBhvr>
                                      <p:to>
                                        <p:strVal val="visible"/>
                                      </p:to>
                                    </p:set>
                                    <p:animEffect transition="in" filter="fade">
                                      <p:cBhvr>
                                        <p:cTn id="27" dur="500"/>
                                        <p:tgtEl>
                                          <p:spTgt spid="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ADAEB-D2CD-427F-E9A2-4718B8D8E2F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A5A81BF-6978-63B4-3051-F136D2796727}"/>
              </a:ext>
            </a:extLst>
          </p:cNvPr>
          <p:cNvSpPr txBox="1"/>
          <p:nvPr/>
        </p:nvSpPr>
        <p:spPr>
          <a:xfrm>
            <a:off x="168812" y="157488"/>
            <a:ext cx="11830148" cy="646331"/>
          </a:xfrm>
          <a:prstGeom prst="rect">
            <a:avLst/>
          </a:prstGeom>
          <a:noFill/>
        </p:spPr>
        <p:txBody>
          <a:bodyPr wrap="square">
            <a:spAutoFit/>
          </a:bodyPr>
          <a:lstStyle/>
          <a:p>
            <a:r>
              <a:rPr lang="en-US" sz="2000" b="1" dirty="0">
                <a:solidFill>
                  <a:schemeClr val="tx2">
                    <a:lumMod val="90000"/>
                    <a:lumOff val="10000"/>
                  </a:schemeClr>
                </a:solidFill>
                <a:effectLst>
                  <a:outerShdw blurRad="38100" dist="38100" dir="2700000" algn="tl">
                    <a:srgbClr val="000000">
                      <a:alpha val="43137"/>
                    </a:srgbClr>
                  </a:outerShdw>
                </a:effectLst>
              </a:rPr>
              <a:t> </a:t>
            </a:r>
            <a:r>
              <a:rPr lang="en-US" sz="3600" b="1" dirty="0">
                <a:solidFill>
                  <a:schemeClr val="tx2">
                    <a:lumMod val="90000"/>
                    <a:lumOff val="10000"/>
                  </a:schemeClr>
                </a:solidFill>
                <a:effectLst>
                  <a:outerShdw blurRad="38100" dist="38100" dir="2700000" algn="tl">
                    <a:srgbClr val="000000">
                      <a:alpha val="43137"/>
                    </a:srgbClr>
                  </a:outerShdw>
                </a:effectLst>
              </a:rPr>
              <a:t>Read Job 1: 6 – 2:10 and answer the questions below.</a:t>
            </a:r>
          </a:p>
        </p:txBody>
      </p:sp>
      <p:sp>
        <p:nvSpPr>
          <p:cNvPr id="4" name="TextBox 3">
            <a:extLst>
              <a:ext uri="{FF2B5EF4-FFF2-40B4-BE49-F238E27FC236}">
                <a16:creationId xmlns:a16="http://schemas.microsoft.com/office/drawing/2014/main" id="{1246F65E-25D1-0BB0-F75A-110AD3AAAACD}"/>
              </a:ext>
            </a:extLst>
          </p:cNvPr>
          <p:cNvSpPr txBox="1"/>
          <p:nvPr/>
        </p:nvSpPr>
        <p:spPr>
          <a:xfrm>
            <a:off x="406985" y="1012953"/>
            <a:ext cx="5212765" cy="646331"/>
          </a:xfrm>
          <a:prstGeom prst="rect">
            <a:avLst/>
          </a:prstGeom>
          <a:noFill/>
        </p:spPr>
        <p:txBody>
          <a:bodyPr wrap="square">
            <a:spAutoFit/>
          </a:bodyPr>
          <a:lstStyle/>
          <a:p>
            <a:r>
              <a:rPr lang="en-US" sz="3600" dirty="0"/>
              <a:t>What are God’s actions?</a:t>
            </a:r>
          </a:p>
        </p:txBody>
      </p:sp>
      <p:sp>
        <p:nvSpPr>
          <p:cNvPr id="5" name="TextBox 4">
            <a:extLst>
              <a:ext uri="{FF2B5EF4-FFF2-40B4-BE49-F238E27FC236}">
                <a16:creationId xmlns:a16="http://schemas.microsoft.com/office/drawing/2014/main" id="{7DCC20F9-9883-0E1E-6D03-2360E4D29B4C}"/>
              </a:ext>
            </a:extLst>
          </p:cNvPr>
          <p:cNvSpPr txBox="1"/>
          <p:nvPr/>
        </p:nvSpPr>
        <p:spPr>
          <a:xfrm>
            <a:off x="406985" y="2723883"/>
            <a:ext cx="4797849" cy="1200329"/>
          </a:xfrm>
          <a:prstGeom prst="rect">
            <a:avLst/>
          </a:prstGeom>
          <a:noFill/>
        </p:spPr>
        <p:txBody>
          <a:bodyPr wrap="square">
            <a:spAutoFit/>
          </a:bodyPr>
          <a:lstStyle/>
          <a:p>
            <a:r>
              <a:rPr lang="en-US" sz="3600" dirty="0"/>
              <a:t>What are Satan’s actions?</a:t>
            </a:r>
          </a:p>
        </p:txBody>
      </p:sp>
      <p:sp>
        <p:nvSpPr>
          <p:cNvPr id="6" name="TextBox 5">
            <a:extLst>
              <a:ext uri="{FF2B5EF4-FFF2-40B4-BE49-F238E27FC236}">
                <a16:creationId xmlns:a16="http://schemas.microsoft.com/office/drawing/2014/main" id="{E2DFC7D1-B279-7708-F84B-2D628727A540}"/>
              </a:ext>
            </a:extLst>
          </p:cNvPr>
          <p:cNvSpPr txBox="1"/>
          <p:nvPr/>
        </p:nvSpPr>
        <p:spPr>
          <a:xfrm>
            <a:off x="406985" y="1868418"/>
            <a:ext cx="6079540" cy="646331"/>
          </a:xfrm>
          <a:prstGeom prst="rect">
            <a:avLst/>
          </a:prstGeom>
          <a:noFill/>
        </p:spPr>
        <p:txBody>
          <a:bodyPr wrap="square">
            <a:spAutoFit/>
          </a:bodyPr>
          <a:lstStyle/>
          <a:p>
            <a:r>
              <a:rPr lang="en-US" sz="3600" dirty="0"/>
              <a:t>What are people’s actions?</a:t>
            </a:r>
          </a:p>
        </p:txBody>
      </p:sp>
      <p:pic>
        <p:nvPicPr>
          <p:cNvPr id="1026" name="Picture 2" descr="Job 1 - The Temptation of Job: Job Loses His Children and Property">
            <a:extLst>
              <a:ext uri="{FF2B5EF4-FFF2-40B4-BE49-F238E27FC236}">
                <a16:creationId xmlns:a16="http://schemas.microsoft.com/office/drawing/2014/main" id="{58962076-33A4-3D36-B7D9-96715F4804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250"/>
          <a:stretch>
            <a:fillRect/>
          </a:stretch>
        </p:blipFill>
        <p:spPr bwMode="auto">
          <a:xfrm>
            <a:off x="5048250" y="2571750"/>
            <a:ext cx="71437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b Loses His Children and Property">
            <a:extLst>
              <a:ext uri="{FF2B5EF4-FFF2-40B4-BE49-F238E27FC236}">
                <a16:creationId xmlns:a16="http://schemas.microsoft.com/office/drawing/2014/main" id="{3F9016A3-4527-DBDB-61B8-5399D3B63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441" y="2571750"/>
            <a:ext cx="7613233"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b rents his mantle, and shaves his head, and falls down on the ground, and worships">
            <a:extLst>
              <a:ext uri="{FF2B5EF4-FFF2-40B4-BE49-F238E27FC236}">
                <a16:creationId xmlns:a16="http://schemas.microsoft.com/office/drawing/2014/main" id="{0B03A8E8-66B8-2DF2-13DF-A42A5B6AA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674" y="2571750"/>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02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B8CC3-D2BF-ACE4-ED51-B60B876DF78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08AE99-D663-71DE-0E40-F065772C1552}"/>
              </a:ext>
            </a:extLst>
          </p:cNvPr>
          <p:cNvSpPr txBox="1"/>
          <p:nvPr/>
        </p:nvSpPr>
        <p:spPr>
          <a:xfrm>
            <a:off x="252412" y="159804"/>
            <a:ext cx="11730037" cy="1200329"/>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Work at your table to create key points you would put into your theology based on these passages. </a:t>
            </a:r>
          </a:p>
        </p:txBody>
      </p:sp>
      <p:pic>
        <p:nvPicPr>
          <p:cNvPr id="2" name="Picture 6" descr="Job rents his mantle, and shaves his head, and falls down on the ground, and worships">
            <a:extLst>
              <a:ext uri="{FF2B5EF4-FFF2-40B4-BE49-F238E27FC236}">
                <a16:creationId xmlns:a16="http://schemas.microsoft.com/office/drawing/2014/main" id="{2488D51A-E897-554A-8E43-A84C13F20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898" y="1360133"/>
            <a:ext cx="3610591" cy="2030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ob 1 - The Temptation of Job: Job Loses His Children and Property">
            <a:extLst>
              <a:ext uri="{FF2B5EF4-FFF2-40B4-BE49-F238E27FC236}">
                <a16:creationId xmlns:a16="http://schemas.microsoft.com/office/drawing/2014/main" id="{3D8B3D3F-9901-EF74-7D5C-3181EE3974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50" r="6250"/>
          <a:stretch>
            <a:fillRect/>
          </a:stretch>
        </p:blipFill>
        <p:spPr bwMode="auto">
          <a:xfrm>
            <a:off x="252113" y="1360132"/>
            <a:ext cx="3610591" cy="2030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ob Loses His Children and Property">
            <a:extLst>
              <a:ext uri="{FF2B5EF4-FFF2-40B4-BE49-F238E27FC236}">
                <a16:creationId xmlns:a16="http://schemas.microsoft.com/office/drawing/2014/main" id="{7CD812ED-A661-1EF1-0134-B359B877FC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189"/>
          <a:stretch>
            <a:fillRect/>
          </a:stretch>
        </p:blipFill>
        <p:spPr bwMode="auto">
          <a:xfrm>
            <a:off x="4143393" y="1360131"/>
            <a:ext cx="3886816" cy="203095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9D36F64-13A4-5C8B-57A9-7BBF3FD43AC5}"/>
              </a:ext>
            </a:extLst>
          </p:cNvPr>
          <p:cNvSpPr/>
          <p:nvPr/>
        </p:nvSpPr>
        <p:spPr>
          <a:xfrm>
            <a:off x="203734" y="3466912"/>
            <a:ext cx="76335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3A5058"/>
                </a:solidFill>
                <a:effectLst/>
              </a:rPr>
              <a:t>1.</a:t>
            </a:r>
          </a:p>
        </p:txBody>
      </p:sp>
      <p:sp>
        <p:nvSpPr>
          <p:cNvPr id="12" name="Rectangle 11">
            <a:extLst>
              <a:ext uri="{FF2B5EF4-FFF2-40B4-BE49-F238E27FC236}">
                <a16:creationId xmlns:a16="http://schemas.microsoft.com/office/drawing/2014/main" id="{76CBB33C-D2AA-3CB5-F77B-88C79A02616A}"/>
              </a:ext>
            </a:extLst>
          </p:cNvPr>
          <p:cNvSpPr/>
          <p:nvPr/>
        </p:nvSpPr>
        <p:spPr>
          <a:xfrm>
            <a:off x="227923" y="4190812"/>
            <a:ext cx="76335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3A5058"/>
                </a:solidFill>
              </a:rPr>
              <a:t>2</a:t>
            </a:r>
            <a:r>
              <a:rPr lang="en-US" sz="5400" b="1" cap="none" spc="0" dirty="0">
                <a:ln/>
                <a:solidFill>
                  <a:srgbClr val="3A5058"/>
                </a:solidFill>
                <a:effectLst/>
              </a:rPr>
              <a:t>.</a:t>
            </a:r>
          </a:p>
        </p:txBody>
      </p:sp>
      <p:sp>
        <p:nvSpPr>
          <p:cNvPr id="13" name="Rectangle 12">
            <a:extLst>
              <a:ext uri="{FF2B5EF4-FFF2-40B4-BE49-F238E27FC236}">
                <a16:creationId xmlns:a16="http://schemas.microsoft.com/office/drawing/2014/main" id="{57E0F119-944E-C24E-299A-A068AE259C68}"/>
              </a:ext>
            </a:extLst>
          </p:cNvPr>
          <p:cNvSpPr/>
          <p:nvPr/>
        </p:nvSpPr>
        <p:spPr>
          <a:xfrm>
            <a:off x="203733" y="4914712"/>
            <a:ext cx="76335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3A5058"/>
                </a:solidFill>
              </a:rPr>
              <a:t>3</a:t>
            </a:r>
            <a:r>
              <a:rPr lang="en-US" sz="5400" b="1" cap="none" spc="0" dirty="0">
                <a:ln/>
                <a:solidFill>
                  <a:srgbClr val="3A5058"/>
                </a:solidFill>
                <a:effectLst/>
              </a:rPr>
              <a:t>.</a:t>
            </a:r>
          </a:p>
        </p:txBody>
      </p:sp>
      <p:sp>
        <p:nvSpPr>
          <p:cNvPr id="14" name="Rectangle 13">
            <a:extLst>
              <a:ext uri="{FF2B5EF4-FFF2-40B4-BE49-F238E27FC236}">
                <a16:creationId xmlns:a16="http://schemas.microsoft.com/office/drawing/2014/main" id="{C48F828C-E912-3F47-EFBD-0391CD7937B1}"/>
              </a:ext>
            </a:extLst>
          </p:cNvPr>
          <p:cNvSpPr/>
          <p:nvPr/>
        </p:nvSpPr>
        <p:spPr>
          <a:xfrm>
            <a:off x="203733" y="5638612"/>
            <a:ext cx="76335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3A5058"/>
                </a:solidFill>
              </a:rPr>
              <a:t>4</a:t>
            </a:r>
            <a:r>
              <a:rPr lang="en-US" sz="5400" b="1" cap="none" spc="0" dirty="0">
                <a:ln/>
                <a:solidFill>
                  <a:srgbClr val="3A5058"/>
                </a:solidFill>
                <a:effectLst/>
              </a:rPr>
              <a:t>.</a:t>
            </a:r>
          </a:p>
        </p:txBody>
      </p:sp>
    </p:spTree>
    <p:extLst>
      <p:ext uri="{BB962C8B-B14F-4D97-AF65-F5344CB8AC3E}">
        <p14:creationId xmlns:p14="http://schemas.microsoft.com/office/powerpoint/2010/main" val="1001815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23C4D-245A-A087-E28C-BBE2F6CE8A2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38586B7-C784-9BDD-EC05-1CE819E88F0F}"/>
              </a:ext>
            </a:extLst>
          </p:cNvPr>
          <p:cNvSpPr txBox="1"/>
          <p:nvPr/>
        </p:nvSpPr>
        <p:spPr>
          <a:xfrm>
            <a:off x="144322" y="76199"/>
            <a:ext cx="11895278" cy="4093428"/>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Consider these points:</a:t>
            </a:r>
          </a:p>
          <a:p>
            <a:pPr marL="514350" indent="-514350">
              <a:buAutoNum type="arabicPeriod"/>
            </a:pPr>
            <a:r>
              <a:rPr lang="en-US" sz="3200" dirty="0">
                <a:solidFill>
                  <a:schemeClr val="tx2">
                    <a:lumMod val="90000"/>
                    <a:lumOff val="10000"/>
                  </a:schemeClr>
                </a:solidFill>
                <a:effectLst>
                  <a:outerShdw blurRad="38100" dist="38100" dir="2700000" algn="tl">
                    <a:srgbClr val="000000">
                      <a:alpha val="43137"/>
                    </a:srgbClr>
                  </a:outerShdw>
                </a:effectLst>
              </a:rPr>
              <a:t>Spiritual warfare is portrayed as a </a:t>
            </a:r>
            <a:r>
              <a:rPr lang="en-US" sz="3200" b="1" u="sng" dirty="0">
                <a:solidFill>
                  <a:schemeClr val="accent4">
                    <a:lumMod val="75000"/>
                  </a:schemeClr>
                </a:solidFill>
                <a:effectLst>
                  <a:outerShdw blurRad="38100" dist="38100" dir="2700000" algn="tl">
                    <a:srgbClr val="000000">
                      <a:alpha val="43137"/>
                    </a:srgbClr>
                  </a:outerShdw>
                </a:effectLst>
              </a:rPr>
              <a:t>celestial</a:t>
            </a:r>
            <a:r>
              <a:rPr lang="en-US" sz="3200" dirty="0">
                <a:solidFill>
                  <a:schemeClr val="tx2">
                    <a:lumMod val="90000"/>
                    <a:lumOff val="10000"/>
                  </a:schemeClr>
                </a:solidFill>
                <a:effectLst>
                  <a:outerShdw blurRad="38100" dist="38100" dir="2700000" algn="tl">
                    <a:srgbClr val="000000">
                      <a:alpha val="43137"/>
                    </a:srgbClr>
                  </a:outerShdw>
                </a:effectLst>
              </a:rPr>
              <a:t> battle in which Satan opposes the plan and purposes of God.</a:t>
            </a:r>
          </a:p>
          <a:p>
            <a:r>
              <a:rPr lang="en-US" sz="3200" dirty="0">
                <a:solidFill>
                  <a:schemeClr val="tx2">
                    <a:lumMod val="90000"/>
                    <a:lumOff val="10000"/>
                  </a:schemeClr>
                </a:solidFill>
                <a:effectLst>
                  <a:outerShdw blurRad="38100" dist="38100" dir="2700000" algn="tl">
                    <a:srgbClr val="000000">
                      <a:alpha val="43137"/>
                    </a:srgbClr>
                  </a:outerShdw>
                </a:effectLst>
              </a:rPr>
              <a:t>2. This is not a battle for </a:t>
            </a:r>
            <a:r>
              <a:rPr lang="en-US" sz="3200" b="1" u="sng" dirty="0">
                <a:solidFill>
                  <a:schemeClr val="accent4">
                    <a:lumMod val="75000"/>
                  </a:schemeClr>
                </a:solidFill>
                <a:effectLst>
                  <a:outerShdw blurRad="38100" dist="38100" dir="2700000" algn="tl">
                    <a:srgbClr val="000000">
                      <a:alpha val="43137"/>
                    </a:srgbClr>
                  </a:outerShdw>
                </a:effectLst>
              </a:rPr>
              <a:t>power</a:t>
            </a:r>
            <a:r>
              <a:rPr lang="en-US" sz="3200" dirty="0">
                <a:solidFill>
                  <a:schemeClr val="tx2">
                    <a:lumMod val="90000"/>
                    <a:lumOff val="10000"/>
                  </a:schemeClr>
                </a:solidFill>
                <a:effectLst>
                  <a:outerShdw blurRad="38100" dist="38100" dir="2700000" algn="tl">
                    <a:srgbClr val="000000">
                      <a:alpha val="43137"/>
                    </a:srgbClr>
                  </a:outerShdw>
                </a:effectLst>
              </a:rPr>
              <a:t> but for human allegiance. </a:t>
            </a:r>
          </a:p>
          <a:p>
            <a:r>
              <a:rPr lang="en-US" sz="3200" dirty="0">
                <a:solidFill>
                  <a:schemeClr val="tx2">
                    <a:lumMod val="90000"/>
                    <a:lumOff val="10000"/>
                  </a:schemeClr>
                </a:solidFill>
                <a:effectLst>
                  <a:outerShdw blurRad="38100" dist="38100" dir="2700000" algn="tl">
                    <a:srgbClr val="000000">
                      <a:alpha val="43137"/>
                    </a:srgbClr>
                  </a:outerShdw>
                </a:effectLst>
              </a:rPr>
              <a:t>     The battleground is your mind and heart for your obedience </a:t>
            </a:r>
          </a:p>
          <a:p>
            <a:r>
              <a:rPr lang="en-US" sz="3200" dirty="0">
                <a:solidFill>
                  <a:schemeClr val="tx2">
                    <a:lumMod val="90000"/>
                    <a:lumOff val="10000"/>
                  </a:schemeClr>
                </a:solidFill>
                <a:effectLst>
                  <a:outerShdw blurRad="38100" dist="38100" dir="2700000" algn="tl">
                    <a:srgbClr val="000000">
                      <a:alpha val="43137"/>
                    </a:srgbClr>
                  </a:outerShdw>
                </a:effectLst>
              </a:rPr>
              <a:t>     and trust.</a:t>
            </a:r>
          </a:p>
          <a:p>
            <a:r>
              <a:rPr lang="en-US" sz="3200" dirty="0">
                <a:solidFill>
                  <a:schemeClr val="tx2">
                    <a:lumMod val="90000"/>
                    <a:lumOff val="10000"/>
                  </a:schemeClr>
                </a:solidFill>
                <a:effectLst>
                  <a:outerShdw blurRad="38100" dist="38100" dir="2700000" algn="tl">
                    <a:srgbClr val="000000">
                      <a:alpha val="43137"/>
                    </a:srgbClr>
                  </a:outerShdw>
                </a:effectLst>
              </a:rPr>
              <a:t>3. Satan uses the </a:t>
            </a:r>
            <a:r>
              <a:rPr lang="en-US" sz="3200" b="1" u="sng" dirty="0">
                <a:solidFill>
                  <a:schemeClr val="accent4">
                    <a:lumMod val="75000"/>
                  </a:schemeClr>
                </a:solidFill>
                <a:effectLst>
                  <a:outerShdw blurRad="38100" dist="38100" dir="2700000" algn="tl">
                    <a:srgbClr val="000000">
                      <a:alpha val="43137"/>
                    </a:srgbClr>
                  </a:outerShdw>
                </a:effectLst>
              </a:rPr>
              <a:t>righteousness</a:t>
            </a:r>
            <a:r>
              <a:rPr lang="en-US" sz="3200" dirty="0">
                <a:solidFill>
                  <a:schemeClr val="tx2">
                    <a:lumMod val="90000"/>
                    <a:lumOff val="10000"/>
                  </a:schemeClr>
                </a:solidFill>
                <a:effectLst>
                  <a:outerShdw blurRad="38100" dist="38100" dir="2700000" algn="tl">
                    <a:srgbClr val="000000">
                      <a:alpha val="43137"/>
                    </a:srgbClr>
                  </a:outerShdw>
                </a:effectLst>
              </a:rPr>
              <a:t> of God to argue against the </a:t>
            </a:r>
          </a:p>
          <a:p>
            <a:r>
              <a:rPr lang="en-US" sz="3200" dirty="0">
                <a:solidFill>
                  <a:schemeClr val="tx2">
                    <a:lumMod val="90000"/>
                    <a:lumOff val="10000"/>
                  </a:schemeClr>
                </a:solidFill>
                <a:effectLst>
                  <a:outerShdw blurRad="38100" dist="38100" dir="2700000" algn="tl">
                    <a:srgbClr val="000000">
                      <a:alpha val="43137"/>
                    </a:srgbClr>
                  </a:outerShdw>
                </a:effectLst>
              </a:rPr>
              <a:t>     people of God.</a:t>
            </a:r>
          </a:p>
        </p:txBody>
      </p:sp>
      <p:pic>
        <p:nvPicPr>
          <p:cNvPr id="4" name="Picture 4" descr="Job Loses His Children and Property">
            <a:extLst>
              <a:ext uri="{FF2B5EF4-FFF2-40B4-BE49-F238E27FC236}">
                <a16:creationId xmlns:a16="http://schemas.microsoft.com/office/drawing/2014/main" id="{2A826465-48D6-7B19-76E2-B9C955FADD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22" b="7189"/>
          <a:stretch>
            <a:fillRect/>
          </a:stretch>
        </p:blipFill>
        <p:spPr bwMode="auto">
          <a:xfrm>
            <a:off x="4286665" y="4656050"/>
            <a:ext cx="3610591" cy="20312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Job rents his mantle, and shaves his head, and falls down on the ground, and worships">
            <a:extLst>
              <a:ext uri="{FF2B5EF4-FFF2-40B4-BE49-F238E27FC236}">
                <a16:creationId xmlns:a16="http://schemas.microsoft.com/office/drawing/2014/main" id="{E55996F7-6BF1-5589-A8A7-4227D69B1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009" y="4656386"/>
            <a:ext cx="3610591" cy="20309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ob 1 - The Temptation of Job: Job Loses His Children and Property">
            <a:extLst>
              <a:ext uri="{FF2B5EF4-FFF2-40B4-BE49-F238E27FC236}">
                <a16:creationId xmlns:a16="http://schemas.microsoft.com/office/drawing/2014/main" id="{27D6D23E-398C-F0B3-F910-7458009271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250" r="6250"/>
          <a:stretch>
            <a:fillRect/>
          </a:stretch>
        </p:blipFill>
        <p:spPr bwMode="auto">
          <a:xfrm>
            <a:off x="144321" y="4656386"/>
            <a:ext cx="3610591" cy="203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9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500"/>
                                        <p:tgtEl>
                                          <p:spTgt spid="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500"/>
                                        <p:tgtEl>
                                          <p:spTgt spid="7">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fade">
                                      <p:cBhvr>
                                        <p:cTn id="2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319FB-D6E9-1A50-F6EA-B86F974A7E9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96E0149-02CE-C92D-24DC-584D07B621AD}"/>
              </a:ext>
            </a:extLst>
          </p:cNvPr>
          <p:cNvSpPr txBox="1"/>
          <p:nvPr/>
        </p:nvSpPr>
        <p:spPr>
          <a:xfrm>
            <a:off x="144322" y="76199"/>
            <a:ext cx="11895278" cy="3600986"/>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Consider these points:</a:t>
            </a:r>
          </a:p>
          <a:p>
            <a:r>
              <a:rPr lang="en-US" sz="3200" dirty="0">
                <a:solidFill>
                  <a:schemeClr val="tx2">
                    <a:lumMod val="90000"/>
                    <a:lumOff val="10000"/>
                  </a:schemeClr>
                </a:solidFill>
                <a:effectLst>
                  <a:outerShdw blurRad="38100" dist="38100" dir="2700000" algn="tl">
                    <a:srgbClr val="000000">
                      <a:alpha val="43137"/>
                    </a:srgbClr>
                  </a:outerShdw>
                </a:effectLst>
              </a:rPr>
              <a:t>4. These passages demonstrate that the Lord is </a:t>
            </a:r>
            <a:r>
              <a:rPr lang="en-US" sz="3200" b="1" u="sng" dirty="0">
                <a:solidFill>
                  <a:schemeClr val="accent4">
                    <a:lumMod val="75000"/>
                  </a:schemeClr>
                </a:solidFill>
                <a:effectLst>
                  <a:outerShdw blurRad="38100" dist="38100" dir="2700000" algn="tl">
                    <a:srgbClr val="000000">
                      <a:alpha val="43137"/>
                    </a:srgbClr>
                  </a:outerShdw>
                </a:effectLst>
              </a:rPr>
              <a:t>sovereign</a:t>
            </a:r>
            <a:r>
              <a:rPr lang="en-US" sz="3200" dirty="0">
                <a:solidFill>
                  <a:schemeClr val="tx2">
                    <a:lumMod val="90000"/>
                    <a:lumOff val="10000"/>
                  </a:schemeClr>
                </a:solidFill>
                <a:effectLst>
                  <a:outerShdw blurRad="38100" dist="38100" dir="2700000" algn="tl">
                    <a:srgbClr val="000000">
                      <a:alpha val="43137"/>
                    </a:srgbClr>
                  </a:outerShdw>
                </a:effectLst>
              </a:rPr>
              <a:t> over </a:t>
            </a:r>
          </a:p>
          <a:p>
            <a:r>
              <a:rPr lang="en-US" sz="3200" dirty="0">
                <a:solidFill>
                  <a:schemeClr val="tx2">
                    <a:lumMod val="90000"/>
                    <a:lumOff val="10000"/>
                  </a:schemeClr>
                </a:solidFill>
                <a:effectLst>
                  <a:outerShdw blurRad="38100" dist="38100" dir="2700000" algn="tl">
                    <a:srgbClr val="000000">
                      <a:alpha val="43137"/>
                    </a:srgbClr>
                  </a:outerShdw>
                </a:effectLst>
              </a:rPr>
              <a:t>     Satan and evil spirits. They do His bidding. The conflict is not  </a:t>
            </a:r>
          </a:p>
          <a:p>
            <a:r>
              <a:rPr lang="en-US" sz="3200" b="1" dirty="0">
                <a:solidFill>
                  <a:schemeClr val="tx2">
                    <a:lumMod val="90000"/>
                    <a:lumOff val="10000"/>
                  </a:schemeClr>
                </a:solidFill>
                <a:effectLst>
                  <a:outerShdw blurRad="38100" dist="38100" dir="2700000" algn="tl">
                    <a:srgbClr val="000000">
                      <a:alpha val="43137"/>
                    </a:srgbClr>
                  </a:outerShdw>
                </a:effectLst>
              </a:rPr>
              <a:t>     </a:t>
            </a:r>
            <a:r>
              <a:rPr lang="en-US" sz="3200" b="1" u="sng" dirty="0">
                <a:solidFill>
                  <a:schemeClr val="accent4">
                    <a:lumMod val="75000"/>
                  </a:schemeClr>
                </a:solidFill>
                <a:effectLst>
                  <a:outerShdw blurRad="38100" dist="38100" dir="2700000" algn="tl">
                    <a:srgbClr val="000000">
                      <a:alpha val="43137"/>
                    </a:srgbClr>
                  </a:outerShdw>
                </a:effectLst>
              </a:rPr>
              <a:t>undecided</a:t>
            </a:r>
            <a:r>
              <a:rPr lang="en-US" sz="3200" dirty="0">
                <a:solidFill>
                  <a:schemeClr val="tx2">
                    <a:lumMod val="90000"/>
                    <a:lumOff val="10000"/>
                  </a:schemeClr>
                </a:solidFill>
                <a:effectLst>
                  <a:outerShdw blurRad="38100" dist="38100" dir="2700000" algn="tl">
                    <a:srgbClr val="000000">
                      <a:alpha val="43137"/>
                    </a:srgbClr>
                  </a:outerShdw>
                </a:effectLst>
              </a:rPr>
              <a:t>.</a:t>
            </a:r>
          </a:p>
          <a:p>
            <a:r>
              <a:rPr lang="en-US" sz="3200" dirty="0">
                <a:solidFill>
                  <a:schemeClr val="tx2">
                    <a:lumMod val="90000"/>
                    <a:lumOff val="10000"/>
                  </a:schemeClr>
                </a:solidFill>
                <a:effectLst>
                  <a:outerShdw blurRad="38100" dist="38100" dir="2700000" algn="tl">
                    <a:srgbClr val="000000">
                      <a:alpha val="43137"/>
                    </a:srgbClr>
                  </a:outerShdw>
                </a:effectLst>
              </a:rPr>
              <a:t>5. People are affected by but not directly </a:t>
            </a:r>
            <a:r>
              <a:rPr lang="en-US" sz="3200" b="1" u="sng" dirty="0">
                <a:solidFill>
                  <a:schemeClr val="accent4">
                    <a:lumMod val="75000"/>
                  </a:schemeClr>
                </a:solidFill>
                <a:effectLst>
                  <a:outerShdw blurRad="38100" dist="38100" dir="2700000" algn="tl">
                    <a:srgbClr val="000000">
                      <a:alpha val="43137"/>
                    </a:srgbClr>
                  </a:outerShdw>
                </a:effectLst>
              </a:rPr>
              <a:t>involved</a:t>
            </a:r>
            <a:r>
              <a:rPr lang="en-US" sz="3200" dirty="0">
                <a:solidFill>
                  <a:schemeClr val="tx2">
                    <a:lumMod val="90000"/>
                    <a:lumOff val="10000"/>
                  </a:schemeClr>
                </a:solidFill>
                <a:effectLst>
                  <a:outerShdw blurRad="38100" dist="38100" dir="2700000" algn="tl">
                    <a:srgbClr val="000000">
                      <a:alpha val="43137"/>
                    </a:srgbClr>
                  </a:outerShdw>
                </a:effectLst>
              </a:rPr>
              <a:t> in this </a:t>
            </a:r>
          </a:p>
          <a:p>
            <a:r>
              <a:rPr lang="en-US" sz="3200" dirty="0">
                <a:solidFill>
                  <a:schemeClr val="tx2">
                    <a:lumMod val="90000"/>
                    <a:lumOff val="10000"/>
                  </a:schemeClr>
                </a:solidFill>
                <a:effectLst>
                  <a:outerShdw blurRad="38100" dist="38100" dir="2700000" algn="tl">
                    <a:srgbClr val="000000">
                      <a:alpha val="43137"/>
                    </a:srgbClr>
                  </a:outerShdw>
                </a:effectLst>
              </a:rPr>
              <a:t>     supernatural discourse.</a:t>
            </a:r>
          </a:p>
          <a:p>
            <a:endParaRPr lang="en-US" sz="3200" dirty="0">
              <a:solidFill>
                <a:schemeClr val="tx2">
                  <a:lumMod val="90000"/>
                  <a:lumOff val="10000"/>
                </a:schemeClr>
              </a:solidFill>
              <a:effectLst>
                <a:outerShdw blurRad="38100" dist="38100" dir="2700000" algn="tl">
                  <a:srgbClr val="000000">
                    <a:alpha val="43137"/>
                  </a:srgbClr>
                </a:outerShdw>
              </a:effectLst>
            </a:endParaRPr>
          </a:p>
        </p:txBody>
      </p:sp>
      <p:pic>
        <p:nvPicPr>
          <p:cNvPr id="11" name="Picture 10">
            <a:extLst>
              <a:ext uri="{FF2B5EF4-FFF2-40B4-BE49-F238E27FC236}">
                <a16:creationId xmlns:a16="http://schemas.microsoft.com/office/drawing/2014/main" id="{600E69CF-25A2-915E-9CB0-1228FFE2A03D}"/>
              </a:ext>
            </a:extLst>
          </p:cNvPr>
          <p:cNvPicPr>
            <a:picLocks noChangeAspect="1"/>
          </p:cNvPicPr>
          <p:nvPr/>
        </p:nvPicPr>
        <p:blipFill>
          <a:blip r:embed="rId3"/>
          <a:stretch>
            <a:fillRect/>
          </a:stretch>
        </p:blipFill>
        <p:spPr>
          <a:xfrm>
            <a:off x="8552355" y="4284987"/>
            <a:ext cx="3487245" cy="2471414"/>
          </a:xfrm>
          <a:prstGeom prst="rect">
            <a:avLst/>
          </a:prstGeom>
        </p:spPr>
      </p:pic>
      <p:pic>
        <p:nvPicPr>
          <p:cNvPr id="12" name="Picture 11">
            <a:extLst>
              <a:ext uri="{FF2B5EF4-FFF2-40B4-BE49-F238E27FC236}">
                <a16:creationId xmlns:a16="http://schemas.microsoft.com/office/drawing/2014/main" id="{33EA6111-7259-5490-4E60-6E3150299310}"/>
              </a:ext>
            </a:extLst>
          </p:cNvPr>
          <p:cNvPicPr>
            <a:picLocks noChangeAspect="1"/>
          </p:cNvPicPr>
          <p:nvPr/>
        </p:nvPicPr>
        <p:blipFill>
          <a:blip r:embed="rId4"/>
          <a:stretch>
            <a:fillRect/>
          </a:stretch>
        </p:blipFill>
        <p:spPr>
          <a:xfrm>
            <a:off x="152402" y="4284987"/>
            <a:ext cx="3487244" cy="2468805"/>
          </a:xfrm>
          <a:prstGeom prst="rect">
            <a:avLst/>
          </a:prstGeom>
        </p:spPr>
      </p:pic>
      <p:pic>
        <p:nvPicPr>
          <p:cNvPr id="13" name="Picture 4" descr="Job Loses His Children and Property">
            <a:extLst>
              <a:ext uri="{FF2B5EF4-FFF2-40B4-BE49-F238E27FC236}">
                <a16:creationId xmlns:a16="http://schemas.microsoft.com/office/drawing/2014/main" id="{9D11A4BE-2AB2-E2B8-BBF7-545416C35E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22" b="7189"/>
          <a:stretch>
            <a:fillRect/>
          </a:stretch>
        </p:blipFill>
        <p:spPr bwMode="auto">
          <a:xfrm>
            <a:off x="3897830" y="4284987"/>
            <a:ext cx="4388261" cy="246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22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CDBFA4-B953-05C3-C0A0-1E1EFDE2023E}"/>
            </a:ext>
          </a:extLst>
        </p:cNvPr>
        <p:cNvGrpSpPr/>
        <p:nvPr/>
      </p:nvGrpSpPr>
      <p:grpSpPr>
        <a:xfrm>
          <a:off x="0" y="0"/>
          <a:ext cx="0" cy="0"/>
          <a:chOff x="0" y="0"/>
          <a:chExt cx="0" cy="0"/>
        </a:xfrm>
      </p:grpSpPr>
      <p:pic>
        <p:nvPicPr>
          <p:cNvPr id="1026" name="Picture 2" descr="Premium Photo | A black and white photo with the word magic written in ...">
            <a:extLst>
              <a:ext uri="{FF2B5EF4-FFF2-40B4-BE49-F238E27FC236}">
                <a16:creationId xmlns:a16="http://schemas.microsoft.com/office/drawing/2014/main" id="{FA72A507-1A07-C84D-B646-CD9DDFCAF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44"/>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4A48296-DBD7-2009-FCEB-52DEF862541A}"/>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a:solidFill>
                  <a:schemeClr val="tx1">
                    <a:lumMod val="85000"/>
                    <a:lumOff val="15000"/>
                  </a:schemeClr>
                </a:solidFill>
                <a:effectLst>
                  <a:outerShdw blurRad="38100" dist="38100" dir="2700000" algn="tl">
                    <a:srgbClr val="000000">
                      <a:alpha val="43137"/>
                    </a:srgbClr>
                  </a:outerShdw>
                </a:effectLst>
                <a:latin typeface="+mj-lt"/>
                <a:ea typeface="+mj-ea"/>
                <a:cs typeface="+mj-cs"/>
              </a:rPr>
              <a:t>It’s time for . . . </a:t>
            </a: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2" name="17 It's Showtime">
            <a:hlinkClick r:id="" action="ppaction://media"/>
            <a:extLst>
              <a:ext uri="{FF2B5EF4-FFF2-40B4-BE49-F238E27FC236}">
                <a16:creationId xmlns:a16="http://schemas.microsoft.com/office/drawing/2014/main" id="{0094C8C6-AF3C-F7B1-A11F-82CD298EFB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487363" cy="487363"/>
          </a:xfrm>
          <a:prstGeom prst="rect">
            <a:avLst/>
          </a:prstGeom>
        </p:spPr>
      </p:pic>
    </p:spTree>
    <p:extLst>
      <p:ext uri="{BB962C8B-B14F-4D97-AF65-F5344CB8AC3E}">
        <p14:creationId xmlns:p14="http://schemas.microsoft.com/office/powerpoint/2010/main" val="226184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699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Many of us make “To Do” lists . . .</a:t>
            </a:r>
          </a:p>
        </p:txBody>
      </p:sp>
      <p:sp>
        <p:nvSpPr>
          <p:cNvPr id="10" name="TextBox 9">
            <a:extLst>
              <a:ext uri="{FF2B5EF4-FFF2-40B4-BE49-F238E27FC236}">
                <a16:creationId xmlns:a16="http://schemas.microsoft.com/office/drawing/2014/main" id="{54C624DC-E240-0386-B463-54B7BD35D53D}"/>
              </a:ext>
            </a:extLst>
          </p:cNvPr>
          <p:cNvSpPr txBox="1"/>
          <p:nvPr/>
        </p:nvSpPr>
        <p:spPr>
          <a:xfrm>
            <a:off x="485775" y="951637"/>
            <a:ext cx="11125200" cy="1200329"/>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What’s more important than sharing the gospel and making disciples?</a:t>
            </a:r>
            <a:endParaRPr lang="en-US" sz="3600" dirty="0"/>
          </a:p>
        </p:txBody>
      </p:sp>
      <p:sp>
        <p:nvSpPr>
          <p:cNvPr id="11" name="TextBox 10">
            <a:extLst>
              <a:ext uri="{FF2B5EF4-FFF2-40B4-BE49-F238E27FC236}">
                <a16:creationId xmlns:a16="http://schemas.microsoft.com/office/drawing/2014/main" id="{A1DB78DF-0D24-6505-BAF1-C03F1B326009}"/>
              </a:ext>
            </a:extLst>
          </p:cNvPr>
          <p:cNvSpPr txBox="1"/>
          <p:nvPr/>
        </p:nvSpPr>
        <p:spPr>
          <a:xfrm>
            <a:off x="485775" y="2930659"/>
            <a:ext cx="5963663" cy="2422010"/>
          </a:xfrm>
          <a:prstGeom prst="rect">
            <a:avLst/>
          </a:prstGeom>
          <a:noFill/>
        </p:spPr>
        <p:txBody>
          <a:bodyPr wrap="square">
            <a:spAutoFit/>
          </a:bodyPr>
          <a:lstStyle/>
          <a:p>
            <a:pPr>
              <a:lnSpc>
                <a:spcPct val="120000"/>
              </a:lnSpc>
            </a:pPr>
            <a:r>
              <a:rPr lang="en-US" sz="3200" dirty="0">
                <a:solidFill>
                  <a:schemeClr val="accent6">
                    <a:lumMod val="75000"/>
                  </a:schemeClr>
                </a:solidFill>
                <a:effectLst>
                  <a:outerShdw blurRad="38100" dist="38100" dir="2700000" algn="tl">
                    <a:srgbClr val="000000">
                      <a:alpha val="43137"/>
                    </a:srgbClr>
                  </a:outerShdw>
                </a:effectLst>
              </a:rPr>
              <a:t>Our Good Soil Personal E-List and D-List Card was created to help us keep our focus on these two Great Commission tasks.</a:t>
            </a:r>
          </a:p>
        </p:txBody>
      </p:sp>
      <p:grpSp>
        <p:nvGrpSpPr>
          <p:cNvPr id="8" name="Group 7">
            <a:extLst>
              <a:ext uri="{FF2B5EF4-FFF2-40B4-BE49-F238E27FC236}">
                <a16:creationId xmlns:a16="http://schemas.microsoft.com/office/drawing/2014/main" id="{C5B0BBA8-9DC9-24F3-8667-309C8342979A}"/>
              </a:ext>
            </a:extLst>
          </p:cNvPr>
          <p:cNvGrpSpPr/>
          <p:nvPr/>
        </p:nvGrpSpPr>
        <p:grpSpPr>
          <a:xfrm>
            <a:off x="6600824" y="1900194"/>
            <a:ext cx="5661163" cy="4957806"/>
            <a:chOff x="6600824" y="1900194"/>
            <a:chExt cx="5661163" cy="4957806"/>
          </a:xfrm>
        </p:grpSpPr>
        <p:pic>
          <p:nvPicPr>
            <p:cNvPr id="3" name="Picture 2">
              <a:extLst>
                <a:ext uri="{FF2B5EF4-FFF2-40B4-BE49-F238E27FC236}">
                  <a16:creationId xmlns:a16="http://schemas.microsoft.com/office/drawing/2014/main" id="{D7FEC447-965C-2A4A-5288-BA6B7835C172}"/>
                </a:ext>
              </a:extLst>
            </p:cNvPr>
            <p:cNvPicPr>
              <a:picLocks noChangeAspect="1"/>
            </p:cNvPicPr>
            <p:nvPr/>
          </p:nvPicPr>
          <p:blipFill>
            <a:blip r:embed="rId2"/>
            <a:stretch>
              <a:fillRect/>
            </a:stretch>
          </p:blipFill>
          <p:spPr>
            <a:xfrm>
              <a:off x="6600825" y="1900194"/>
              <a:ext cx="5661162" cy="4957806"/>
            </a:xfrm>
            <a:prstGeom prst="rect">
              <a:avLst/>
            </a:prstGeom>
          </p:spPr>
        </p:pic>
        <p:sp>
          <p:nvSpPr>
            <p:cNvPr id="4" name="Rectangle 3">
              <a:extLst>
                <a:ext uri="{FF2B5EF4-FFF2-40B4-BE49-F238E27FC236}">
                  <a16:creationId xmlns:a16="http://schemas.microsoft.com/office/drawing/2014/main" id="{BD244210-E4B5-6F1B-E65A-5388B6A31C0F}"/>
                </a:ext>
              </a:extLst>
            </p:cNvPr>
            <p:cNvSpPr/>
            <p:nvPr/>
          </p:nvSpPr>
          <p:spPr>
            <a:xfrm>
              <a:off x="6753225" y="2066347"/>
              <a:ext cx="3962400" cy="561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21FCF3F1-03E4-FDF2-4F8A-5C10902A4BAD}"/>
                </a:ext>
              </a:extLst>
            </p:cNvPr>
            <p:cNvSpPr/>
            <p:nvPr/>
          </p:nvSpPr>
          <p:spPr>
            <a:xfrm>
              <a:off x="8404697" y="2292052"/>
              <a:ext cx="2542161" cy="1386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C6810AE6-12E5-81F0-6658-449929DF54F3}"/>
                </a:ext>
              </a:extLst>
            </p:cNvPr>
            <p:cNvSpPr/>
            <p:nvPr/>
          </p:nvSpPr>
          <p:spPr>
            <a:xfrm>
              <a:off x="6600824" y="2430726"/>
              <a:ext cx="383635" cy="5619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8476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5e0e943e6ce4b9711016d0891abbd61c">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00839ae4a4257e7ca2ec708bd6aa3573"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D306A8-50D3-4826-A85D-A0DB2DF9DA29}">
  <ds:schemaRefs>
    <ds:schemaRef ds:uri="http://schemas.microsoft.com/sharepoint/v3/contenttype/forms"/>
  </ds:schemaRefs>
</ds:datastoreItem>
</file>

<file path=customXml/itemProps2.xml><?xml version="1.0" encoding="utf-8"?>
<ds:datastoreItem xmlns:ds="http://schemas.openxmlformats.org/officeDocument/2006/customXml" ds:itemID="{CBB43954-E7DE-4679-AA31-DFDB59811E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a6dcaa-c685-4162-bf8d-9106957bcf2f"/>
    <ds:schemaRef ds:uri="1e8db885-a360-449f-a5ff-12e3b1583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BFA502-5E41-48D6-8FD7-8DEE23A0B51F}">
  <ds:schemaRefs>
    <ds:schemaRef ds:uri="http://schemas.microsoft.com/office/2006/metadata/properties"/>
    <ds:schemaRef ds:uri="http://schemas.microsoft.com/office/infopath/2007/PartnerControls"/>
    <ds:schemaRef ds:uri="b1a6dcaa-c685-4162-bf8d-9106957bcf2f"/>
  </ds:schemaRefs>
</ds:datastoreItem>
</file>

<file path=docProps/app.xml><?xml version="1.0" encoding="utf-8"?>
<Properties xmlns="http://schemas.openxmlformats.org/officeDocument/2006/extended-properties" xmlns:vt="http://schemas.openxmlformats.org/officeDocument/2006/docPropsVTypes">
  <TotalTime>5459</TotalTime>
  <Words>655</Words>
  <Application>Microsoft Office PowerPoint</Application>
  <PresentationFormat>Widescreen</PresentationFormat>
  <Paragraphs>67</Paragraphs>
  <Slides>15</Slides>
  <Notes>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Aptos Display</vt:lpstr>
      <vt:lpstr>Arial</vt:lpstr>
      <vt:lpstr>Montserrat</vt:lpstr>
      <vt:lpstr>Office Theme</vt:lpstr>
      <vt:lpstr>PowerPoint Presentation</vt:lpstr>
      <vt:lpstr>For we do not wrestle against flesh and blood,    but against the rulers, against the authorities, against the cosmic powers over this present darkness, against the spiritual forces of evil in the heavenly places.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Therefore take up the whole armor of God, that you may be able to withstand in the evil day, and having done all, to stand firm.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Jean Brown</cp:lastModifiedBy>
  <cp:revision>71</cp:revision>
  <dcterms:created xsi:type="dcterms:W3CDTF">2024-05-20T15:02:04Z</dcterms:created>
  <dcterms:modified xsi:type="dcterms:W3CDTF">2025-10-17T16:24:13Z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y fmtid="{D5CDD505-2E9C-101B-9397-08002B2CF9AE}" pid="3" name="MediaServiceImageTags">
    <vt:lpwstr/>
  </property>
</Properties>
</file>