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938" r:id="rId6"/>
    <p:sldId id="808" r:id="rId7"/>
    <p:sldId id="880" r:id="rId8"/>
    <p:sldId id="899" r:id="rId9"/>
    <p:sldId id="901" r:id="rId10"/>
    <p:sldId id="902" r:id="rId11"/>
    <p:sldId id="903" r:id="rId12"/>
    <p:sldId id="900" r:id="rId13"/>
    <p:sldId id="922" r:id="rId14"/>
    <p:sldId id="923" r:id="rId15"/>
    <p:sldId id="924" r:id="rId16"/>
    <p:sldId id="925" r:id="rId17"/>
    <p:sldId id="926" r:id="rId18"/>
    <p:sldId id="927" r:id="rId19"/>
    <p:sldId id="928" r:id="rId20"/>
    <p:sldId id="929" r:id="rId21"/>
    <p:sldId id="904" r:id="rId22"/>
    <p:sldId id="919" r:id="rId23"/>
    <p:sldId id="931" r:id="rId24"/>
    <p:sldId id="932" r:id="rId25"/>
    <p:sldId id="933" r:id="rId26"/>
    <p:sldId id="921" r:id="rId27"/>
    <p:sldId id="920" r:id="rId28"/>
    <p:sldId id="934" r:id="rId29"/>
    <p:sldId id="935" r:id="rId30"/>
    <p:sldId id="936" r:id="rId31"/>
    <p:sldId id="937" r:id="rId32"/>
    <p:sldId id="907" r:id="rId33"/>
    <p:sldId id="876" r:id="rId34"/>
    <p:sldId id="81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3813"/>
    <a:srgbClr val="825700"/>
    <a:srgbClr val="996600"/>
    <a:srgbClr val="FDDD66"/>
    <a:srgbClr val="3A5058"/>
    <a:srgbClr val="163E64"/>
    <a:srgbClr val="E7DD86"/>
    <a:srgbClr val="A5151E"/>
    <a:srgbClr val="FF66FF"/>
    <a:srgbClr val="2B3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83BDA-CB68-47CA-A7C0-F593F9AF2FAE}" v="6" dt="2025-10-17T19:04:40.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4660"/>
  </p:normalViewPr>
  <p:slideViewPr>
    <p:cSldViewPr snapToGrid="0">
      <p:cViewPr varScale="1">
        <p:scale>
          <a:sx n="117" d="100"/>
          <a:sy n="117" d="100"/>
        </p:scale>
        <p:origin x="29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 Thomas" userId="790cc23d-4c1d-4b8f-ba7f-333fd405d602" providerId="ADAL" clId="{0182E15A-66E9-41BB-9555-321367AE78C3}"/>
    <pc:docChg chg="custSel addSld modSld sldOrd">
      <pc:chgData name="Gil Thomas" userId="790cc23d-4c1d-4b8f-ba7f-333fd405d602" providerId="ADAL" clId="{0182E15A-66E9-41BB-9555-321367AE78C3}" dt="2025-09-02T13:38:52.091" v="496"/>
      <pc:docMkLst>
        <pc:docMk/>
      </pc:docMkLst>
      <pc:sldChg chg="modSp mod">
        <pc:chgData name="Gil Thomas" userId="790cc23d-4c1d-4b8f-ba7f-333fd405d602" providerId="ADAL" clId="{0182E15A-66E9-41BB-9555-321367AE78C3}" dt="2025-08-15T15:49:53.640" v="131" actId="122"/>
        <pc:sldMkLst>
          <pc:docMk/>
          <pc:sldMk cId="2030027606" sldId="880"/>
        </pc:sldMkLst>
      </pc:sldChg>
      <pc:sldChg chg="addSp delSp modSp mod ord delAnim modAnim">
        <pc:chgData name="Gil Thomas" userId="790cc23d-4c1d-4b8f-ba7f-333fd405d602" providerId="ADAL" clId="{0182E15A-66E9-41BB-9555-321367AE78C3}" dt="2025-08-17T12:43:00.400" v="481" actId="20577"/>
        <pc:sldMkLst>
          <pc:docMk/>
          <pc:sldMk cId="3798879208" sldId="900"/>
        </pc:sldMkLst>
      </pc:sldChg>
      <pc:sldChg chg="ord">
        <pc:chgData name="Gil Thomas" userId="790cc23d-4c1d-4b8f-ba7f-333fd405d602" providerId="ADAL" clId="{0182E15A-66E9-41BB-9555-321367AE78C3}" dt="2025-08-15T15:44:41.645" v="1"/>
        <pc:sldMkLst>
          <pc:docMk/>
          <pc:sldMk cId="1795744781" sldId="901"/>
        </pc:sldMkLst>
      </pc:sldChg>
      <pc:sldChg chg="ord">
        <pc:chgData name="Gil Thomas" userId="790cc23d-4c1d-4b8f-ba7f-333fd405d602" providerId="ADAL" clId="{0182E15A-66E9-41BB-9555-321367AE78C3}" dt="2025-08-15T15:44:41.645" v="1"/>
        <pc:sldMkLst>
          <pc:docMk/>
          <pc:sldMk cId="373863424" sldId="902"/>
        </pc:sldMkLst>
      </pc:sldChg>
      <pc:sldChg chg="ord">
        <pc:chgData name="Gil Thomas" userId="790cc23d-4c1d-4b8f-ba7f-333fd405d602" providerId="ADAL" clId="{0182E15A-66E9-41BB-9555-321367AE78C3}" dt="2025-08-15T15:44:41.645" v="1"/>
        <pc:sldMkLst>
          <pc:docMk/>
          <pc:sldMk cId="3032527901" sldId="903"/>
        </pc:sldMkLst>
      </pc:sldChg>
      <pc:sldChg chg="modSp modAnim">
        <pc:chgData name="Gil Thomas" userId="790cc23d-4c1d-4b8f-ba7f-333fd405d602" providerId="ADAL" clId="{0182E15A-66E9-41BB-9555-321367AE78C3}" dt="2025-09-02T12:58:15.651" v="485"/>
        <pc:sldMkLst>
          <pc:docMk/>
          <pc:sldMk cId="3006960634" sldId="904"/>
        </pc:sldMkLst>
      </pc:sldChg>
      <pc:sldChg chg="modSp mod">
        <pc:chgData name="Gil Thomas" userId="790cc23d-4c1d-4b8f-ba7f-333fd405d602" providerId="ADAL" clId="{0182E15A-66E9-41BB-9555-321367AE78C3}" dt="2025-08-15T15:49:27.938" v="129" actId="1036"/>
        <pc:sldMkLst>
          <pc:docMk/>
          <pc:sldMk cId="895881542" sldId="907"/>
        </pc:sldMkLst>
      </pc:sldChg>
      <pc:sldChg chg="addSp delSp modSp mod modAnim">
        <pc:chgData name="Gil Thomas" userId="790cc23d-4c1d-4b8f-ba7f-333fd405d602" providerId="ADAL" clId="{0182E15A-66E9-41BB-9555-321367AE78C3}" dt="2025-08-15T15:47:33.327" v="77"/>
        <pc:sldMkLst>
          <pc:docMk/>
          <pc:sldMk cId="2488569365" sldId="919"/>
        </pc:sldMkLst>
      </pc:sldChg>
      <pc:sldChg chg="modAnim">
        <pc:chgData name="Gil Thomas" userId="790cc23d-4c1d-4b8f-ba7f-333fd405d602" providerId="ADAL" clId="{0182E15A-66E9-41BB-9555-321367AE78C3}" dt="2025-09-02T13:29:28.001" v="495"/>
        <pc:sldMkLst>
          <pc:docMk/>
          <pc:sldMk cId="191056972" sldId="920"/>
        </pc:sldMkLst>
      </pc:sldChg>
      <pc:sldChg chg="modSp">
        <pc:chgData name="Gil Thomas" userId="790cc23d-4c1d-4b8f-ba7f-333fd405d602" providerId="ADAL" clId="{0182E15A-66E9-41BB-9555-321367AE78C3}" dt="2025-09-02T13:26:21.036" v="494" actId="6549"/>
        <pc:sldMkLst>
          <pc:docMk/>
          <pc:sldMk cId="3414131347" sldId="921"/>
        </pc:sldMkLst>
      </pc:sldChg>
      <pc:sldChg chg="modAnim">
        <pc:chgData name="Gil Thomas" userId="790cc23d-4c1d-4b8f-ba7f-333fd405d602" providerId="ADAL" clId="{0182E15A-66E9-41BB-9555-321367AE78C3}" dt="2025-08-15T15:50:43.995" v="132"/>
        <pc:sldMkLst>
          <pc:docMk/>
          <pc:sldMk cId="1528555983" sldId="924"/>
        </pc:sldMkLst>
      </pc:sldChg>
      <pc:sldChg chg="modSp">
        <pc:chgData name="Gil Thomas" userId="790cc23d-4c1d-4b8f-ba7f-333fd405d602" providerId="ADAL" clId="{0182E15A-66E9-41BB-9555-321367AE78C3}" dt="2025-09-02T12:52:41.026" v="483" actId="20577"/>
        <pc:sldMkLst>
          <pc:docMk/>
          <pc:sldMk cId="2402638825" sldId="929"/>
        </pc:sldMkLst>
      </pc:sldChg>
      <pc:sldChg chg="addSp delSp modSp mod modAnim">
        <pc:chgData name="Gil Thomas" userId="790cc23d-4c1d-4b8f-ba7f-333fd405d602" providerId="ADAL" clId="{0182E15A-66E9-41BB-9555-321367AE78C3}" dt="2025-08-15T15:51:52.590" v="134"/>
        <pc:sldMkLst>
          <pc:docMk/>
          <pc:sldMk cId="3270024045" sldId="931"/>
        </pc:sldMkLst>
      </pc:sldChg>
      <pc:sldChg chg="addSp modSp">
        <pc:chgData name="Gil Thomas" userId="790cc23d-4c1d-4b8f-ba7f-333fd405d602" providerId="ADAL" clId="{0182E15A-66E9-41BB-9555-321367AE78C3}" dt="2025-08-15T15:45:53.686" v="2" actId="164"/>
        <pc:sldMkLst>
          <pc:docMk/>
          <pc:sldMk cId="2337336081" sldId="932"/>
        </pc:sldMkLst>
      </pc:sldChg>
      <pc:sldChg chg="modAnim">
        <pc:chgData name="Gil Thomas" userId="790cc23d-4c1d-4b8f-ba7f-333fd405d602" providerId="ADAL" clId="{0182E15A-66E9-41BB-9555-321367AE78C3}" dt="2025-08-15T15:52:34.531" v="135"/>
        <pc:sldMkLst>
          <pc:docMk/>
          <pc:sldMk cId="2004064196" sldId="934"/>
        </pc:sldMkLst>
      </pc:sldChg>
      <pc:sldChg chg="modAnim">
        <pc:chgData name="Gil Thomas" userId="790cc23d-4c1d-4b8f-ba7f-333fd405d602" providerId="ADAL" clId="{0182E15A-66E9-41BB-9555-321367AE78C3}" dt="2025-09-02T13:38:52.091" v="496"/>
        <pc:sldMkLst>
          <pc:docMk/>
          <pc:sldMk cId="636754325" sldId="935"/>
        </pc:sldMkLst>
      </pc:sldChg>
      <pc:sldChg chg="modAnim">
        <pc:chgData name="Gil Thomas" userId="790cc23d-4c1d-4b8f-ba7f-333fd405d602" providerId="ADAL" clId="{0182E15A-66E9-41BB-9555-321367AE78C3}" dt="2025-08-15T15:53:05.730" v="136"/>
        <pc:sldMkLst>
          <pc:docMk/>
          <pc:sldMk cId="1371368266" sldId="937"/>
        </pc:sldMkLst>
      </pc:sldChg>
      <pc:sldChg chg="delSp modSp add mod ord">
        <pc:chgData name="Gil Thomas" userId="790cc23d-4c1d-4b8f-ba7f-333fd405d602" providerId="ADAL" clId="{0182E15A-66E9-41BB-9555-321367AE78C3}" dt="2025-08-17T12:36:32.478" v="260" actId="122"/>
        <pc:sldMkLst>
          <pc:docMk/>
          <pc:sldMk cId="2342747438" sldId="938"/>
        </pc:sldMkLst>
      </pc:sldChg>
    </pc:docChg>
  </pc:docChgLst>
  <pc:docChgLst>
    <pc:chgData name="Jean Brown" userId="0d553e0b-7de6-44b1-a5c2-115d1ad30799" providerId="ADAL" clId="{3BC13318-69C7-46ED-BB35-6B1842D1FADF}"/>
    <pc:docChg chg="custSel modSld">
      <pc:chgData name="Jean Brown" userId="0d553e0b-7de6-44b1-a5c2-115d1ad30799" providerId="ADAL" clId="{3BC13318-69C7-46ED-BB35-6B1842D1FADF}" dt="2025-10-17T19:05:07.641" v="22" actId="20577"/>
      <pc:docMkLst>
        <pc:docMk/>
      </pc:docMkLst>
      <pc:sldChg chg="modSp mod">
        <pc:chgData name="Jean Brown" userId="0d553e0b-7de6-44b1-a5c2-115d1ad30799" providerId="ADAL" clId="{3BC13318-69C7-46ED-BB35-6B1842D1FADF}" dt="2025-10-17T19:05:07.641" v="22" actId="20577"/>
        <pc:sldMkLst>
          <pc:docMk/>
          <pc:sldMk cId="3877296975" sldId="819"/>
        </pc:sldMkLst>
        <pc:spChg chg="mod">
          <ac:chgData name="Jean Brown" userId="0d553e0b-7de6-44b1-a5c2-115d1ad30799" providerId="ADAL" clId="{3BC13318-69C7-46ED-BB35-6B1842D1FADF}" dt="2025-10-17T19:05:07.641" v="22" actId="20577"/>
          <ac:spMkLst>
            <pc:docMk/>
            <pc:sldMk cId="3877296975" sldId="819"/>
            <ac:spMk id="5" creationId="{70D85BF0-9802-760C-97C1-0478916CB267}"/>
          </ac:spMkLst>
        </pc:spChg>
      </pc:sldChg>
      <pc:sldChg chg="modSp">
        <pc:chgData name="Jean Brown" userId="0d553e0b-7de6-44b1-a5c2-115d1ad30799" providerId="ADAL" clId="{3BC13318-69C7-46ED-BB35-6B1842D1FADF}" dt="2025-10-17T19:04:40.310" v="21" actId="313"/>
        <pc:sldMkLst>
          <pc:docMk/>
          <pc:sldMk cId="763377203" sldId="876"/>
        </pc:sldMkLst>
        <pc:spChg chg="mod">
          <ac:chgData name="Jean Brown" userId="0d553e0b-7de6-44b1-a5c2-115d1ad30799" providerId="ADAL" clId="{3BC13318-69C7-46ED-BB35-6B1842D1FADF}" dt="2025-10-17T19:04:40.310" v="21" actId="313"/>
          <ac:spMkLst>
            <pc:docMk/>
            <pc:sldMk cId="763377203" sldId="876"/>
            <ac:spMk id="7" creationId="{63233B67-0F60-EEA9-F34A-8BE4FD95803D}"/>
          </ac:spMkLst>
        </pc:spChg>
      </pc:sldChg>
      <pc:sldChg chg="modSp mod">
        <pc:chgData name="Jean Brown" userId="0d553e0b-7de6-44b1-a5c2-115d1ad30799" providerId="ADAL" clId="{3BC13318-69C7-46ED-BB35-6B1842D1FADF}" dt="2025-10-17T18:14:17.879" v="10" actId="20577"/>
        <pc:sldMkLst>
          <pc:docMk/>
          <pc:sldMk cId="1795744781" sldId="901"/>
        </pc:sldMkLst>
        <pc:spChg chg="mod">
          <ac:chgData name="Jean Brown" userId="0d553e0b-7de6-44b1-a5c2-115d1ad30799" providerId="ADAL" clId="{3BC13318-69C7-46ED-BB35-6B1842D1FADF}" dt="2025-10-17T18:14:17.879" v="10" actId="20577"/>
          <ac:spMkLst>
            <pc:docMk/>
            <pc:sldMk cId="1795744781" sldId="901"/>
            <ac:spMk id="7" creationId="{B68ADBED-87F7-7262-9A78-E34BF0E12B9C}"/>
          </ac:spMkLst>
        </pc:spChg>
      </pc:sldChg>
      <pc:sldChg chg="modSp mod">
        <pc:chgData name="Jean Brown" userId="0d553e0b-7de6-44b1-a5c2-115d1ad30799" providerId="ADAL" clId="{3BC13318-69C7-46ED-BB35-6B1842D1FADF}" dt="2025-10-17T18:29:17.509" v="12" actId="20577"/>
        <pc:sldMkLst>
          <pc:docMk/>
          <pc:sldMk cId="2619117009" sldId="927"/>
        </pc:sldMkLst>
        <pc:spChg chg="mod">
          <ac:chgData name="Jean Brown" userId="0d553e0b-7de6-44b1-a5c2-115d1ad30799" providerId="ADAL" clId="{3BC13318-69C7-46ED-BB35-6B1842D1FADF}" dt="2025-10-17T18:29:17.509" v="12" actId="20577"/>
          <ac:spMkLst>
            <pc:docMk/>
            <pc:sldMk cId="2619117009" sldId="927"/>
            <ac:spMk id="7" creationId="{DF0948BC-2755-28C8-DD8E-D3F985E259B9}"/>
          </ac:spMkLst>
        </pc:spChg>
      </pc:sldChg>
      <pc:sldChg chg="modSp mod">
        <pc:chgData name="Jean Brown" userId="0d553e0b-7de6-44b1-a5c2-115d1ad30799" providerId="ADAL" clId="{3BC13318-69C7-46ED-BB35-6B1842D1FADF}" dt="2025-10-17T18:59:34.260" v="15" actId="20577"/>
        <pc:sldMkLst>
          <pc:docMk/>
          <pc:sldMk cId="2004064196" sldId="934"/>
        </pc:sldMkLst>
        <pc:spChg chg="mod">
          <ac:chgData name="Jean Brown" userId="0d553e0b-7de6-44b1-a5c2-115d1ad30799" providerId="ADAL" clId="{3BC13318-69C7-46ED-BB35-6B1842D1FADF}" dt="2025-10-17T18:59:34.260" v="15" actId="20577"/>
          <ac:spMkLst>
            <pc:docMk/>
            <pc:sldMk cId="2004064196" sldId="934"/>
            <ac:spMk id="11" creationId="{1168E260-CC12-764D-B188-4F38185BDE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CC903-8318-4B3B-A3AF-5CF83F63DFE4}"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21E73-4BC7-4B5B-8BB7-F9CFBDBE5AA7}" type="slidenum">
              <a:rPr lang="en-US" smtClean="0"/>
              <a:t>‹#›</a:t>
            </a:fld>
            <a:endParaRPr lang="en-US"/>
          </a:p>
        </p:txBody>
      </p:sp>
    </p:spTree>
    <p:extLst>
      <p:ext uri="{BB962C8B-B14F-4D97-AF65-F5344CB8AC3E}">
        <p14:creationId xmlns:p14="http://schemas.microsoft.com/office/powerpoint/2010/main" val="193686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72A5C-23F6-A2CE-9D49-3D6687137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DE403-1D51-6AE5-FDCA-679E53ADF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9B908-9D9C-3639-55F4-189DA927F2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D4B6AD-4C32-2277-7BDB-8C90C3C8156F}"/>
              </a:ext>
            </a:extLst>
          </p:cNvPr>
          <p:cNvSpPr>
            <a:spLocks noGrp="1"/>
          </p:cNvSpPr>
          <p:nvPr>
            <p:ph type="sldNum" sz="quarter" idx="5"/>
          </p:nvPr>
        </p:nvSpPr>
        <p:spPr/>
        <p:txBody>
          <a:bodyPr/>
          <a:lstStyle/>
          <a:p>
            <a:fld id="{23A21E73-4BC7-4B5B-8BB7-F9CFBDBE5AA7}" type="slidenum">
              <a:rPr lang="en-US" smtClean="0"/>
              <a:t>2</a:t>
            </a:fld>
            <a:endParaRPr lang="en-US"/>
          </a:p>
        </p:txBody>
      </p:sp>
    </p:spTree>
    <p:extLst>
      <p:ext uri="{BB962C8B-B14F-4D97-AF65-F5344CB8AC3E}">
        <p14:creationId xmlns:p14="http://schemas.microsoft.com/office/powerpoint/2010/main" val="71013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A21E73-4BC7-4B5B-8BB7-F9CFBDBE5AA7}" type="slidenum">
              <a:rPr lang="en-US" smtClean="0"/>
              <a:t>3</a:t>
            </a:fld>
            <a:endParaRPr lang="en-US"/>
          </a:p>
        </p:txBody>
      </p:sp>
    </p:spTree>
    <p:extLst>
      <p:ext uri="{BB962C8B-B14F-4D97-AF65-F5344CB8AC3E}">
        <p14:creationId xmlns:p14="http://schemas.microsoft.com/office/powerpoint/2010/main" val="106441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3035-7C99-CD24-A93C-236ED134A4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4DB539-6498-3E32-0A04-3FD79773C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AD12F8-42E1-29F8-48C2-578D43B72334}"/>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5" name="Footer Placeholder 4">
            <a:extLst>
              <a:ext uri="{FF2B5EF4-FFF2-40B4-BE49-F238E27FC236}">
                <a16:creationId xmlns:a16="http://schemas.microsoft.com/office/drawing/2014/main" id="{E58ED49B-882C-0866-B803-2E5D9A052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0AA91-820B-25F2-8DBF-2D640A8A1C8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57046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64D5-BBE2-868A-F6F8-55F597E9A4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F7043-E120-820A-DACE-DC1D58144E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6AF51-722C-0E14-6106-EF1758C9F68E}"/>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5" name="Footer Placeholder 4">
            <a:extLst>
              <a:ext uri="{FF2B5EF4-FFF2-40B4-BE49-F238E27FC236}">
                <a16:creationId xmlns:a16="http://schemas.microsoft.com/office/drawing/2014/main" id="{29A8127E-E168-7830-2127-0B2FFDE0F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A1AA2-D000-95BF-24D1-3E998C608BA3}"/>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32947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B47C6-4C58-E99F-CA6B-E2A8BF4F0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ABD8AC-08CB-0156-8C75-9398027A95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81B88-1690-810E-2984-97F7DCEB7D3E}"/>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5" name="Footer Placeholder 4">
            <a:extLst>
              <a:ext uri="{FF2B5EF4-FFF2-40B4-BE49-F238E27FC236}">
                <a16:creationId xmlns:a16="http://schemas.microsoft.com/office/drawing/2014/main" id="{DB916BE1-B7E4-0FF5-35C0-8B1D574D6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62D68-11F3-6185-A5BC-66AD1A2E5288}"/>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1234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09003-DDF1-97A5-28A8-140984C49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81CD1-E694-B416-3035-A446E12CA4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7A634-1DD1-0B39-91D8-113EE5798621}"/>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5" name="Footer Placeholder 4">
            <a:extLst>
              <a:ext uri="{FF2B5EF4-FFF2-40B4-BE49-F238E27FC236}">
                <a16:creationId xmlns:a16="http://schemas.microsoft.com/office/drawing/2014/main" id="{74AAED5F-71B9-6009-9168-9E726A836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F5FD2-37FB-A339-DEB0-4B3EBC5FF612}"/>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5573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00F-4ABA-AA40-998D-9F9BD88BB1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450F0-16B2-24CD-ACA5-9E1660A083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02F7E9-53BF-88A0-3A9C-A8639017FA70}"/>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5" name="Footer Placeholder 4">
            <a:extLst>
              <a:ext uri="{FF2B5EF4-FFF2-40B4-BE49-F238E27FC236}">
                <a16:creationId xmlns:a16="http://schemas.microsoft.com/office/drawing/2014/main" id="{BDE226F7-1EAC-6B2D-D873-61C788CFA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3FC22-ECAE-09FB-396F-C68CCC4629EA}"/>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63524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5468-A64A-ADCC-E7F9-78CF9E1FC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C502F-FCB5-61F8-B4B6-5E700F851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5F0B6-3310-D96C-7187-C42BA3B7D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46508-E86E-EF2C-645B-EBB21A5D16AF}"/>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6" name="Footer Placeholder 5">
            <a:extLst>
              <a:ext uri="{FF2B5EF4-FFF2-40B4-BE49-F238E27FC236}">
                <a16:creationId xmlns:a16="http://schemas.microsoft.com/office/drawing/2014/main" id="{5C992BAF-D91E-EC50-0B06-3856F5CE8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34F01-4CE5-4513-3FFA-5900F218AC7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138052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C645-17F7-FDC3-B559-2E4C95FDB6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D5A8E-82CE-D86C-F521-2AA0966D9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22CCC-803E-FC15-9724-794CAD4D8C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32066C-287F-7D47-9EF4-DA205E84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34ADE-60DE-E25F-9032-45BFA853E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119EB3-60FC-9EA3-248B-87A96E479770}"/>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8" name="Footer Placeholder 7">
            <a:extLst>
              <a:ext uri="{FF2B5EF4-FFF2-40B4-BE49-F238E27FC236}">
                <a16:creationId xmlns:a16="http://schemas.microsoft.com/office/drawing/2014/main" id="{D17E98FA-5D40-1953-B207-45411C0B3F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A5B27C-1CD6-14E0-E5DB-A366B42C1AA4}"/>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48760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C393-08C1-C8BF-F823-61FCE8EE0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B8BDD3-E1AE-29E4-A8FA-E9FB459CAB7F}"/>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4" name="Footer Placeholder 3">
            <a:extLst>
              <a:ext uri="{FF2B5EF4-FFF2-40B4-BE49-F238E27FC236}">
                <a16:creationId xmlns:a16="http://schemas.microsoft.com/office/drawing/2014/main" id="{10EB44B4-BE48-0D09-04EB-A83CE27EF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614CA-B0B4-10AF-FA6A-F48BB25F9985}"/>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42038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4DFFD-FF1C-3690-997B-1FE584D8CEA8}"/>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3" name="Footer Placeholder 2">
            <a:extLst>
              <a:ext uri="{FF2B5EF4-FFF2-40B4-BE49-F238E27FC236}">
                <a16:creationId xmlns:a16="http://schemas.microsoft.com/office/drawing/2014/main" id="{FAE520B0-ED71-9BC4-1AF8-F22634BAA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9AF4A5-824F-C014-B345-155001370D2C}"/>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298927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377B-4C77-EE8A-F7AA-AD76ECFC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AEA9EA-5A6B-32FA-B358-DE08DCAB9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E01F93-2840-C3A7-A6DB-E9825AD6F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9F429-D4BA-E5F8-7D94-AD423608A62C}"/>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6" name="Footer Placeholder 5">
            <a:extLst>
              <a:ext uri="{FF2B5EF4-FFF2-40B4-BE49-F238E27FC236}">
                <a16:creationId xmlns:a16="http://schemas.microsoft.com/office/drawing/2014/main" id="{128D84A8-53A2-9EC7-52AB-67CBA89CE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CAC06-B66C-7B20-F609-E96A340924A7}"/>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88189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127-75FA-3ED8-96CE-A5DE96CA6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9EB1D7-DCDF-99F8-7383-5E2608AF22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3DD75-E86A-9BBC-5171-C7FA12748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93CA19-FD1A-B551-6ED6-A3C98F9255B1}"/>
              </a:ext>
            </a:extLst>
          </p:cNvPr>
          <p:cNvSpPr>
            <a:spLocks noGrp="1"/>
          </p:cNvSpPr>
          <p:nvPr>
            <p:ph type="dt" sz="half" idx="10"/>
          </p:nvPr>
        </p:nvSpPr>
        <p:spPr/>
        <p:txBody>
          <a:bodyPr/>
          <a:lstStyle/>
          <a:p>
            <a:fld id="{86D6ED20-115B-4611-8BA2-EA22601962C1}" type="datetimeFigureOut">
              <a:rPr lang="en-US" smtClean="0"/>
              <a:t>10/17/2025</a:t>
            </a:fld>
            <a:endParaRPr lang="en-US"/>
          </a:p>
        </p:txBody>
      </p:sp>
      <p:sp>
        <p:nvSpPr>
          <p:cNvPr id="6" name="Footer Placeholder 5">
            <a:extLst>
              <a:ext uri="{FF2B5EF4-FFF2-40B4-BE49-F238E27FC236}">
                <a16:creationId xmlns:a16="http://schemas.microsoft.com/office/drawing/2014/main" id="{C11511AC-3260-72EE-32C6-824A83D29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014AC-95FE-47D8-3FE2-B55EFC45987D}"/>
              </a:ext>
            </a:extLst>
          </p:cNvPr>
          <p:cNvSpPr>
            <a:spLocks noGrp="1"/>
          </p:cNvSpPr>
          <p:nvPr>
            <p:ph type="sldNum" sz="quarter" idx="12"/>
          </p:nvPr>
        </p:nvSpPr>
        <p:spPr/>
        <p:txBody>
          <a:bodyPr/>
          <a:lstStyle/>
          <a:p>
            <a:fld id="{2B5F9186-C3AC-4244-B5FA-3FA001DAA493}" type="slidenum">
              <a:rPr lang="en-US" smtClean="0"/>
              <a:t>‹#›</a:t>
            </a:fld>
            <a:endParaRPr lang="en-US"/>
          </a:p>
        </p:txBody>
      </p:sp>
    </p:spTree>
    <p:extLst>
      <p:ext uri="{BB962C8B-B14F-4D97-AF65-F5344CB8AC3E}">
        <p14:creationId xmlns:p14="http://schemas.microsoft.com/office/powerpoint/2010/main" val="33534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DD6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B5D9-711C-83E4-A9E9-FE2911392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186B23-FBC3-A403-B77D-48EB04F9E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380F1-F5B0-6415-4E1B-6A6005AAB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D6ED20-115B-4611-8BA2-EA22601962C1}" type="datetimeFigureOut">
              <a:rPr lang="en-US" smtClean="0"/>
              <a:t>10/17/2025</a:t>
            </a:fld>
            <a:endParaRPr lang="en-US"/>
          </a:p>
        </p:txBody>
      </p:sp>
      <p:sp>
        <p:nvSpPr>
          <p:cNvPr id="5" name="Footer Placeholder 4">
            <a:extLst>
              <a:ext uri="{FF2B5EF4-FFF2-40B4-BE49-F238E27FC236}">
                <a16:creationId xmlns:a16="http://schemas.microsoft.com/office/drawing/2014/main" id="{DCD4023A-B009-FF61-8A13-2D870AEB5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53173C-70E9-A2B0-0CB9-0F50541E3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5F9186-C3AC-4244-B5FA-3FA001DAA493}" type="slidenum">
              <a:rPr lang="en-US" smtClean="0"/>
              <a:t>‹#›</a:t>
            </a:fld>
            <a:endParaRPr lang="en-US"/>
          </a:p>
        </p:txBody>
      </p:sp>
    </p:spTree>
    <p:extLst>
      <p:ext uri="{BB962C8B-B14F-4D97-AF65-F5344CB8AC3E}">
        <p14:creationId xmlns:p14="http://schemas.microsoft.com/office/powerpoint/2010/main" val="23064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EEDF22-256C-C2D0-87DE-93CF6A3CF104}"/>
              </a:ext>
            </a:extLst>
          </p:cNvPr>
          <p:cNvPicPr>
            <a:picLocks noChangeAspect="1"/>
          </p:cNvPicPr>
          <p:nvPr/>
        </p:nvPicPr>
        <p:blipFill>
          <a:blip r:embed="rId4"/>
          <a:stretch>
            <a:fillRect/>
          </a:stretch>
        </p:blipFill>
        <p:spPr>
          <a:xfrm>
            <a:off x="1943100" y="775"/>
            <a:ext cx="10267950" cy="6857225"/>
          </a:xfrm>
          <a:prstGeom prst="rect">
            <a:avLst/>
          </a:prstGeom>
        </p:spPr>
      </p:pic>
      <p:pic>
        <p:nvPicPr>
          <p:cNvPr id="5" name="Psalm 61 - Accompaniment">
            <a:hlinkClick r:id="" action="ppaction://media"/>
            <a:extLst>
              <a:ext uri="{FF2B5EF4-FFF2-40B4-BE49-F238E27FC236}">
                <a16:creationId xmlns:a16="http://schemas.microsoft.com/office/drawing/2014/main" id="{69214CC5-165C-2404-97C5-9418B82A38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
        <p:nvSpPr>
          <p:cNvPr id="2" name="TextBox 1">
            <a:extLst>
              <a:ext uri="{FF2B5EF4-FFF2-40B4-BE49-F238E27FC236}">
                <a16:creationId xmlns:a16="http://schemas.microsoft.com/office/drawing/2014/main" id="{25F4C0F6-F6E1-BB21-3A38-74231E9AED3B}"/>
              </a:ext>
            </a:extLst>
          </p:cNvPr>
          <p:cNvSpPr txBox="1"/>
          <p:nvPr/>
        </p:nvSpPr>
        <p:spPr>
          <a:xfrm>
            <a:off x="4567238" y="2682359"/>
            <a:ext cx="1147762" cy="461665"/>
          </a:xfrm>
          <a:prstGeom prst="rect">
            <a:avLst/>
          </a:prstGeom>
          <a:noFill/>
        </p:spPr>
        <p:txBody>
          <a:bodyPr wrap="square">
            <a:spAutoFit/>
          </a:bodyPr>
          <a:lstStyle/>
          <a:p>
            <a:r>
              <a:rPr lang="en-US" sz="2400" b="1" i="0" u="none" strike="noStrike" baseline="0" dirty="0">
                <a:solidFill>
                  <a:schemeClr val="tx2">
                    <a:lumMod val="90000"/>
                    <a:lumOff val="10000"/>
                  </a:schemeClr>
                </a:solidFill>
                <a:effectLst>
                  <a:outerShdw blurRad="38100" dist="38100" dir="2700000" algn="tl">
                    <a:srgbClr val="000000">
                      <a:alpha val="43137"/>
                    </a:srgbClr>
                  </a:outerShdw>
                </a:effectLst>
                <a:latin typeface="Montserrat"/>
              </a:rPr>
              <a:t>Part 1</a:t>
            </a:r>
            <a:endParaRPr lang="en-US" sz="2400" dirty="0"/>
          </a:p>
        </p:txBody>
      </p:sp>
    </p:spTree>
    <p:extLst>
      <p:ext uri="{BB962C8B-B14F-4D97-AF65-F5344CB8AC3E}">
        <p14:creationId xmlns:p14="http://schemas.microsoft.com/office/powerpoint/2010/main" val="1655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0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0FCBE-3CD5-4BBD-460A-DE52B56F37B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5ED4189-1EF8-3FB3-1945-7D96499BA4D3}"/>
              </a:ext>
            </a:extLst>
          </p:cNvPr>
          <p:cNvSpPr txBox="1"/>
          <p:nvPr/>
        </p:nvSpPr>
        <p:spPr>
          <a:xfrm>
            <a:off x="130712" y="138438"/>
            <a:ext cx="11830148" cy="1200329"/>
          </a:xfrm>
          <a:prstGeom prst="rect">
            <a:avLst/>
          </a:prstGeom>
          <a:noFill/>
        </p:spPr>
        <p:txBody>
          <a:bodyPr wrap="square">
            <a:spAutoFit/>
          </a:bodyPr>
          <a:lstStyle/>
          <a:p>
            <a:pPr algn="ctr"/>
            <a:r>
              <a:rPr lang="en-US" sz="2000" b="1" dirty="0">
                <a:solidFill>
                  <a:schemeClr val="tx2">
                    <a:lumMod val="90000"/>
                    <a:lumOff val="10000"/>
                  </a:schemeClr>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Paul reiterates in the New Testament  what people had an inkling about in the Old Testament </a:t>
            </a:r>
          </a:p>
        </p:txBody>
      </p:sp>
      <p:sp>
        <p:nvSpPr>
          <p:cNvPr id="3" name="TextBox 2">
            <a:extLst>
              <a:ext uri="{FF2B5EF4-FFF2-40B4-BE49-F238E27FC236}">
                <a16:creationId xmlns:a16="http://schemas.microsoft.com/office/drawing/2014/main" id="{30FAFE54-3566-9E7D-E585-EA0F3543B516}"/>
              </a:ext>
            </a:extLst>
          </p:cNvPr>
          <p:cNvSpPr txBox="1"/>
          <p:nvPr/>
        </p:nvSpPr>
        <p:spPr>
          <a:xfrm>
            <a:off x="7767482" y="1795368"/>
            <a:ext cx="4193378" cy="3231654"/>
          </a:xfrm>
          <a:prstGeom prst="rect">
            <a:avLst/>
          </a:prstGeom>
          <a:noFill/>
        </p:spPr>
        <p:txBody>
          <a:bodyPr wrap="square">
            <a:spAutoFit/>
          </a:bodyPr>
          <a:lstStyle/>
          <a:p>
            <a:r>
              <a:rPr lang="en-US" sz="3600" dirty="0">
                <a:solidFill>
                  <a:srgbClr val="825700"/>
                </a:solidFill>
                <a:effectLst>
                  <a:outerShdw blurRad="38100" dist="38100" dir="2700000" algn="tl">
                    <a:srgbClr val="000000">
                      <a:alpha val="43137"/>
                    </a:srgbClr>
                  </a:outerShdw>
                </a:effectLst>
              </a:rPr>
              <a:t>Do not be afraid of them; the Lord your God himself will fight for you”	     </a:t>
            </a:r>
          </a:p>
          <a:p>
            <a:endParaRPr lang="en-US" sz="2000" dirty="0">
              <a:solidFill>
                <a:srgbClr val="825700"/>
              </a:solidFill>
              <a:effectLst>
                <a:outerShdw blurRad="38100" dist="38100" dir="2700000" algn="tl">
                  <a:srgbClr val="000000">
                    <a:alpha val="43137"/>
                  </a:srgbClr>
                </a:outerShdw>
              </a:effectLst>
            </a:endParaRPr>
          </a:p>
          <a:p>
            <a:r>
              <a:rPr lang="en-US" sz="3600" dirty="0">
                <a:solidFill>
                  <a:srgbClr val="653813"/>
                </a:solidFill>
                <a:effectLst>
                  <a:outerShdw blurRad="38100" dist="38100" dir="2700000" algn="tl">
                    <a:srgbClr val="000000">
                      <a:alpha val="43137"/>
                    </a:srgbClr>
                  </a:outerShdw>
                </a:effectLst>
              </a:rPr>
              <a:t>Deuteronomy 3:22</a:t>
            </a:r>
            <a:endParaRPr lang="en-US" sz="3600" dirty="0">
              <a:solidFill>
                <a:srgbClr val="653813"/>
              </a:solidFill>
            </a:endParaRPr>
          </a:p>
        </p:txBody>
      </p:sp>
      <p:pic>
        <p:nvPicPr>
          <p:cNvPr id="4" name="Picture 3">
            <a:extLst>
              <a:ext uri="{FF2B5EF4-FFF2-40B4-BE49-F238E27FC236}">
                <a16:creationId xmlns:a16="http://schemas.microsoft.com/office/drawing/2014/main" id="{A60D6791-613D-A3B8-2175-20F0164A2161}"/>
              </a:ext>
            </a:extLst>
          </p:cNvPr>
          <p:cNvPicPr>
            <a:picLocks noChangeAspect="1"/>
          </p:cNvPicPr>
          <p:nvPr/>
        </p:nvPicPr>
        <p:blipFill>
          <a:blip r:embed="rId2"/>
          <a:stretch>
            <a:fillRect/>
          </a:stretch>
        </p:blipFill>
        <p:spPr>
          <a:xfrm>
            <a:off x="1" y="1795368"/>
            <a:ext cx="7033212" cy="5062631"/>
          </a:xfrm>
          <a:prstGeom prst="rect">
            <a:avLst/>
          </a:prstGeom>
        </p:spPr>
      </p:pic>
    </p:spTree>
    <p:extLst>
      <p:ext uri="{BB962C8B-B14F-4D97-AF65-F5344CB8AC3E}">
        <p14:creationId xmlns:p14="http://schemas.microsoft.com/office/powerpoint/2010/main" val="11767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09665-BEF7-43C9-3420-54DDD115602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4CC273B-F88D-46B8-6667-2C17E7FCC951}"/>
              </a:ext>
            </a:extLst>
          </p:cNvPr>
          <p:cNvSpPr txBox="1"/>
          <p:nvPr/>
        </p:nvSpPr>
        <p:spPr>
          <a:xfrm>
            <a:off x="130712" y="138438"/>
            <a:ext cx="11830148" cy="1200329"/>
          </a:xfrm>
          <a:prstGeom prst="rect">
            <a:avLst/>
          </a:prstGeom>
          <a:noFill/>
        </p:spPr>
        <p:txBody>
          <a:bodyPr wrap="square">
            <a:spAutoFit/>
          </a:bodyPr>
          <a:lstStyle/>
          <a:p>
            <a:pPr algn="ctr"/>
            <a:r>
              <a:rPr lang="en-US" sz="2000" b="1" dirty="0">
                <a:solidFill>
                  <a:schemeClr val="tx2">
                    <a:lumMod val="90000"/>
                    <a:lumOff val="10000"/>
                  </a:schemeClr>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Paul reiterates in the New Testament  what people had an inkling about in the Old Testament </a:t>
            </a:r>
          </a:p>
        </p:txBody>
      </p:sp>
      <p:sp>
        <p:nvSpPr>
          <p:cNvPr id="3" name="TextBox 2">
            <a:extLst>
              <a:ext uri="{FF2B5EF4-FFF2-40B4-BE49-F238E27FC236}">
                <a16:creationId xmlns:a16="http://schemas.microsoft.com/office/drawing/2014/main" id="{5DC86AAA-7E5B-80E5-AD9B-0D26789CDCBC}"/>
              </a:ext>
            </a:extLst>
          </p:cNvPr>
          <p:cNvSpPr txBox="1"/>
          <p:nvPr/>
        </p:nvSpPr>
        <p:spPr>
          <a:xfrm>
            <a:off x="549811" y="1548915"/>
            <a:ext cx="11270713" cy="3416320"/>
          </a:xfrm>
          <a:prstGeom prst="rect">
            <a:avLst/>
          </a:prstGeom>
          <a:noFill/>
        </p:spPr>
        <p:txBody>
          <a:bodyPr wrap="square">
            <a:spAutoFit/>
          </a:bodyPr>
          <a:lstStyle/>
          <a:p>
            <a:r>
              <a:rPr lang="en-US" sz="3600" dirty="0">
                <a:solidFill>
                  <a:srgbClr val="825700"/>
                </a:solidFill>
                <a:effectLst>
                  <a:outerShdw blurRad="38100" dist="38100" dir="2700000" algn="tl">
                    <a:srgbClr val="000000">
                      <a:alpha val="43137"/>
                    </a:srgbClr>
                  </a:outerShdw>
                </a:effectLst>
              </a:rPr>
              <a:t>"When the servant of the man of God got up and went out early the next morning, an army with horses and chariots had surrounded the city. ‘Oh no, my lord! What shall we do?’ the servant asked. ‘Don’t be afraid,’ the prophet answered. ‘Those who are with us are more than 		 those who are with them.’ And Elisha prayed, </a:t>
            </a:r>
            <a:endParaRPr lang="en-US" sz="3600" dirty="0">
              <a:solidFill>
                <a:srgbClr val="653813"/>
              </a:solidFill>
            </a:endParaRPr>
          </a:p>
        </p:txBody>
      </p:sp>
      <p:pic>
        <p:nvPicPr>
          <p:cNvPr id="2" name="Picture 2" descr="2 Kings 6:8-23 Heavenly Protection | If I Walked With Jesus">
            <a:extLst>
              <a:ext uri="{FF2B5EF4-FFF2-40B4-BE49-F238E27FC236}">
                <a16:creationId xmlns:a16="http://schemas.microsoft.com/office/drawing/2014/main" id="{7543A0AA-838F-645B-96C3-6B8E61BEDB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461" r="79923"/>
          <a:stretch>
            <a:fillRect/>
          </a:stretch>
        </p:blipFill>
        <p:spPr bwMode="auto">
          <a:xfrm>
            <a:off x="-1" y="4426435"/>
            <a:ext cx="2466975" cy="243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85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1FBA1-1EBA-ED16-C457-67C036B7E26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0BA062C-6223-482A-9A29-E1112D91005C}"/>
              </a:ext>
            </a:extLst>
          </p:cNvPr>
          <p:cNvSpPr txBox="1"/>
          <p:nvPr/>
        </p:nvSpPr>
        <p:spPr>
          <a:xfrm>
            <a:off x="130712" y="138438"/>
            <a:ext cx="11830148" cy="1200329"/>
          </a:xfrm>
          <a:prstGeom prst="rect">
            <a:avLst/>
          </a:prstGeom>
          <a:noFill/>
        </p:spPr>
        <p:txBody>
          <a:bodyPr wrap="square">
            <a:spAutoFit/>
          </a:bodyPr>
          <a:lstStyle/>
          <a:p>
            <a:pPr algn="ctr"/>
            <a:r>
              <a:rPr lang="en-US" sz="2000" b="1" dirty="0">
                <a:solidFill>
                  <a:schemeClr val="tx2">
                    <a:lumMod val="90000"/>
                    <a:lumOff val="10000"/>
                  </a:schemeClr>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Paul reiterates in the New Testament  what people had an inkling about in the Old Testament </a:t>
            </a:r>
          </a:p>
        </p:txBody>
      </p:sp>
      <p:sp>
        <p:nvSpPr>
          <p:cNvPr id="3" name="TextBox 2">
            <a:extLst>
              <a:ext uri="{FF2B5EF4-FFF2-40B4-BE49-F238E27FC236}">
                <a16:creationId xmlns:a16="http://schemas.microsoft.com/office/drawing/2014/main" id="{FA9AE740-B435-9696-517B-6AD504DBC82C}"/>
              </a:ext>
            </a:extLst>
          </p:cNvPr>
          <p:cNvSpPr txBox="1"/>
          <p:nvPr/>
        </p:nvSpPr>
        <p:spPr>
          <a:xfrm>
            <a:off x="638175" y="1500094"/>
            <a:ext cx="10991850" cy="2308324"/>
          </a:xfrm>
          <a:prstGeom prst="rect">
            <a:avLst/>
          </a:prstGeom>
          <a:noFill/>
        </p:spPr>
        <p:txBody>
          <a:bodyPr wrap="square">
            <a:spAutoFit/>
          </a:bodyPr>
          <a:lstStyle/>
          <a:p>
            <a:r>
              <a:rPr lang="en-US" sz="3600" dirty="0">
                <a:solidFill>
                  <a:srgbClr val="825700"/>
                </a:solidFill>
                <a:effectLst>
                  <a:outerShdw blurRad="38100" dist="38100" dir="2700000" algn="tl">
                    <a:srgbClr val="000000">
                      <a:alpha val="43137"/>
                    </a:srgbClr>
                  </a:outerShdw>
                </a:effectLst>
              </a:rPr>
              <a:t>‘Open his eyes, Lord, so that he may see.’ Then the Lord opened the servant’s eyes, and he looked and saw the hills full of horses and chariots of fire all around Elisha. 	     						</a:t>
            </a:r>
            <a:endParaRPr lang="en-US" sz="3600" dirty="0">
              <a:solidFill>
                <a:srgbClr val="653813"/>
              </a:solidFill>
            </a:endParaRPr>
          </a:p>
        </p:txBody>
      </p:sp>
      <p:sp>
        <p:nvSpPr>
          <p:cNvPr id="8" name="TextBox 7">
            <a:extLst>
              <a:ext uri="{FF2B5EF4-FFF2-40B4-BE49-F238E27FC236}">
                <a16:creationId xmlns:a16="http://schemas.microsoft.com/office/drawing/2014/main" id="{8BE8D2FF-FAA6-EAA2-DAFA-08A334C5F88A}"/>
              </a:ext>
            </a:extLst>
          </p:cNvPr>
          <p:cNvSpPr txBox="1"/>
          <p:nvPr/>
        </p:nvSpPr>
        <p:spPr>
          <a:xfrm>
            <a:off x="73819" y="3785079"/>
            <a:ext cx="2297906" cy="461665"/>
          </a:xfrm>
          <a:prstGeom prst="rect">
            <a:avLst/>
          </a:prstGeom>
          <a:noFill/>
        </p:spPr>
        <p:txBody>
          <a:bodyPr wrap="square">
            <a:spAutoFit/>
          </a:bodyPr>
          <a:lstStyle/>
          <a:p>
            <a:r>
              <a:rPr lang="en-US" sz="2400" dirty="0">
                <a:solidFill>
                  <a:srgbClr val="825700"/>
                </a:solidFill>
                <a:effectLst>
                  <a:outerShdw blurRad="38100" dist="38100" dir="2700000" algn="tl">
                    <a:srgbClr val="000000">
                      <a:alpha val="43137"/>
                    </a:srgbClr>
                  </a:outerShdw>
                </a:effectLst>
              </a:rPr>
              <a:t> </a:t>
            </a:r>
            <a:r>
              <a:rPr lang="en-US" sz="2400" dirty="0">
                <a:solidFill>
                  <a:srgbClr val="653813"/>
                </a:solidFill>
                <a:effectLst>
                  <a:outerShdw blurRad="38100" dist="38100" dir="2700000" algn="tl">
                    <a:srgbClr val="000000">
                      <a:alpha val="43137"/>
                    </a:srgbClr>
                  </a:outerShdw>
                </a:effectLst>
              </a:rPr>
              <a:t>2 Kings 6:15-18</a:t>
            </a:r>
            <a:endParaRPr lang="en-US" sz="2400" dirty="0"/>
          </a:p>
        </p:txBody>
      </p:sp>
      <p:grpSp>
        <p:nvGrpSpPr>
          <p:cNvPr id="10" name="Group 9">
            <a:extLst>
              <a:ext uri="{FF2B5EF4-FFF2-40B4-BE49-F238E27FC236}">
                <a16:creationId xmlns:a16="http://schemas.microsoft.com/office/drawing/2014/main" id="{4B448AB0-1AA6-DCEB-CAD1-06B06CA7BA52}"/>
              </a:ext>
            </a:extLst>
          </p:cNvPr>
          <p:cNvGrpSpPr/>
          <p:nvPr/>
        </p:nvGrpSpPr>
        <p:grpSpPr>
          <a:xfrm>
            <a:off x="2276476" y="3387567"/>
            <a:ext cx="9915524" cy="3470494"/>
            <a:chOff x="2276476" y="3387567"/>
            <a:chExt cx="9915524" cy="3470494"/>
          </a:xfrm>
        </p:grpSpPr>
        <p:pic>
          <p:nvPicPr>
            <p:cNvPr id="5" name="Picture 2" descr="2 Kings 6:8-23 Heavenly Protection | If I Walked With Jesus">
              <a:extLst>
                <a:ext uri="{FF2B5EF4-FFF2-40B4-BE49-F238E27FC236}">
                  <a16:creationId xmlns:a16="http://schemas.microsoft.com/office/drawing/2014/main" id="{85DE8708-0796-8EA9-ED85-A730F3A87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6" y="3387567"/>
              <a:ext cx="9915524" cy="34704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611AB7A-B8A3-37EC-0CCB-DCAA8FEA27D3}"/>
                </a:ext>
              </a:extLst>
            </p:cNvPr>
            <p:cNvSpPr txBox="1"/>
            <p:nvPr/>
          </p:nvSpPr>
          <p:spPr>
            <a:xfrm>
              <a:off x="10058400" y="6581062"/>
              <a:ext cx="2076450" cy="276999"/>
            </a:xfrm>
            <a:prstGeom prst="rect">
              <a:avLst/>
            </a:prstGeom>
            <a:noFill/>
          </p:spPr>
          <p:txBody>
            <a:bodyPr wrap="square">
              <a:spAutoFit/>
            </a:bodyPr>
            <a:lstStyle/>
            <a:p>
              <a:pPr marL="0" marR="0" algn="r">
                <a:buNone/>
              </a:pPr>
              <a:r>
                <a:rPr lang="en-US" sz="1200"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Ifiwalkedwithjesus.com</a:t>
              </a:r>
            </a:p>
          </p:txBody>
        </p:sp>
      </p:grpSp>
    </p:spTree>
    <p:extLst>
      <p:ext uri="{BB962C8B-B14F-4D97-AF65-F5344CB8AC3E}">
        <p14:creationId xmlns:p14="http://schemas.microsoft.com/office/powerpoint/2010/main" val="1528555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9CA6D-D523-66F5-FB1C-A8246BAEEB9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89B8D8B-4FB8-5ADC-9D1D-B88205CD82DF}"/>
              </a:ext>
            </a:extLst>
          </p:cNvPr>
          <p:cNvSpPr txBox="1"/>
          <p:nvPr/>
        </p:nvSpPr>
        <p:spPr>
          <a:xfrm>
            <a:off x="0" y="138438"/>
            <a:ext cx="12039600" cy="1754326"/>
          </a:xfrm>
          <a:prstGeom prst="rect">
            <a:avLst/>
          </a:prstGeom>
          <a:noFill/>
        </p:spPr>
        <p:txBody>
          <a:bodyPr wrap="square">
            <a:spAutoFit/>
          </a:bodyPr>
          <a:lstStyle/>
          <a:p>
            <a:pPr algn="ctr"/>
            <a:r>
              <a:rPr lang="en-US" sz="2000" b="1" dirty="0">
                <a:solidFill>
                  <a:schemeClr val="tx2">
                    <a:lumMod val="90000"/>
                    <a:lumOff val="10000"/>
                  </a:schemeClr>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Jesus knows Satan’s desire is to “steal, kill, and destroy” us. He did battle against Satan and demons during His ministry and told His disciples to do the same.</a:t>
            </a:r>
          </a:p>
        </p:txBody>
      </p:sp>
      <p:sp>
        <p:nvSpPr>
          <p:cNvPr id="3" name="TextBox 2">
            <a:extLst>
              <a:ext uri="{FF2B5EF4-FFF2-40B4-BE49-F238E27FC236}">
                <a16:creationId xmlns:a16="http://schemas.microsoft.com/office/drawing/2014/main" id="{3A5FE7E6-1B1F-F16B-A9A4-62B84219AC9B}"/>
              </a:ext>
            </a:extLst>
          </p:cNvPr>
          <p:cNvSpPr txBox="1"/>
          <p:nvPr/>
        </p:nvSpPr>
        <p:spPr>
          <a:xfrm>
            <a:off x="1122631" y="2357344"/>
            <a:ext cx="9946738" cy="2308324"/>
          </a:xfrm>
          <a:prstGeom prst="rect">
            <a:avLst/>
          </a:prstGeom>
          <a:noFill/>
        </p:spPr>
        <p:txBody>
          <a:bodyPr wrap="square">
            <a:spAutoFit/>
          </a:bodyPr>
          <a:lstStyle/>
          <a:p>
            <a:r>
              <a:rPr lang="en-US" sz="3600" dirty="0">
                <a:solidFill>
                  <a:srgbClr val="825700"/>
                </a:solidFill>
                <a:effectLst>
                  <a:outerShdw blurRad="38100" dist="38100" dir="2700000" algn="tl">
                    <a:srgbClr val="000000">
                      <a:alpha val="43137"/>
                    </a:srgbClr>
                  </a:outerShdw>
                </a:effectLst>
              </a:rPr>
              <a:t>"I have given you authority to trample on snakes and scorpions and to overcome all the power of the enemy; nothing will harm you" 	     						    				   </a:t>
            </a:r>
            <a:r>
              <a:rPr lang="en-US" sz="3600" dirty="0">
                <a:solidFill>
                  <a:srgbClr val="653813"/>
                </a:solidFill>
                <a:effectLst>
                  <a:outerShdw blurRad="38100" dist="38100" dir="2700000" algn="tl">
                    <a:srgbClr val="000000">
                      <a:alpha val="43137"/>
                    </a:srgbClr>
                  </a:outerShdw>
                </a:effectLst>
              </a:rPr>
              <a:t>Luke 10:19</a:t>
            </a:r>
            <a:endParaRPr lang="en-US" sz="3600" dirty="0">
              <a:solidFill>
                <a:srgbClr val="653813"/>
              </a:solidFill>
            </a:endParaRPr>
          </a:p>
        </p:txBody>
      </p:sp>
      <p:pic>
        <p:nvPicPr>
          <p:cNvPr id="2" name="Picture 1" descr="armor of god in scripture">
            <a:extLst>
              <a:ext uri="{FF2B5EF4-FFF2-40B4-BE49-F238E27FC236}">
                <a16:creationId xmlns:a16="http://schemas.microsoft.com/office/drawing/2014/main" id="{36BB04D6-E639-8BE6-A7AB-FB2B3BF9FA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4191001"/>
            <a:ext cx="5110419" cy="2667000"/>
          </a:xfrm>
          <a:prstGeom prst="rect">
            <a:avLst/>
          </a:prstGeom>
          <a:noFill/>
          <a:ln>
            <a:noFill/>
          </a:ln>
        </p:spPr>
      </p:pic>
      <p:sp>
        <p:nvSpPr>
          <p:cNvPr id="5" name="TextBox 4">
            <a:extLst>
              <a:ext uri="{FF2B5EF4-FFF2-40B4-BE49-F238E27FC236}">
                <a16:creationId xmlns:a16="http://schemas.microsoft.com/office/drawing/2014/main" id="{B6DEB49F-C7F1-00AA-00DF-C79449B1B40C}"/>
              </a:ext>
            </a:extLst>
          </p:cNvPr>
          <p:cNvSpPr txBox="1"/>
          <p:nvPr/>
        </p:nvSpPr>
        <p:spPr>
          <a:xfrm>
            <a:off x="2474119" y="6396335"/>
            <a:ext cx="1850231" cy="461665"/>
          </a:xfrm>
          <a:prstGeom prst="rect">
            <a:avLst/>
          </a:prstGeom>
          <a:noFill/>
        </p:spPr>
        <p:txBody>
          <a:bodyPr wrap="square">
            <a:spAutoFit/>
          </a:bodyPr>
          <a:lstStyle/>
          <a:p>
            <a:pPr marL="0" marR="0" algn="r">
              <a:buNone/>
            </a:pPr>
            <a:r>
              <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Photo credit: </a:t>
            </a:r>
          </a:p>
          <a:p>
            <a:pPr marL="0" marR="0" algn="r">
              <a:buNone/>
            </a:pPr>
            <a:r>
              <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Crosswalk.com</a:t>
            </a:r>
          </a:p>
        </p:txBody>
      </p:sp>
    </p:spTree>
    <p:extLst>
      <p:ext uri="{BB962C8B-B14F-4D97-AF65-F5344CB8AC3E}">
        <p14:creationId xmlns:p14="http://schemas.microsoft.com/office/powerpoint/2010/main" val="304556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27DF-D1D7-6529-0982-C02BBCDDC94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7CE755B-C081-B782-73FE-C5AA4BAEDFFF}"/>
              </a:ext>
            </a:extLst>
          </p:cNvPr>
          <p:cNvSpPr txBox="1"/>
          <p:nvPr/>
        </p:nvSpPr>
        <p:spPr>
          <a:xfrm>
            <a:off x="0" y="138438"/>
            <a:ext cx="12039600" cy="1754326"/>
          </a:xfrm>
          <a:prstGeom prst="rect">
            <a:avLst/>
          </a:prstGeom>
          <a:noFill/>
        </p:spPr>
        <p:txBody>
          <a:bodyPr wrap="square">
            <a:spAutoFit/>
          </a:bodyPr>
          <a:lstStyle/>
          <a:p>
            <a:pPr algn="ctr"/>
            <a:r>
              <a:rPr lang="en-US" sz="3600" b="1" dirty="0">
                <a:solidFill>
                  <a:srgbClr val="653813"/>
                </a:solidFill>
                <a:effectLst>
                  <a:outerShdw blurRad="38100" dist="38100" dir="2700000" algn="tl">
                    <a:srgbClr val="000000">
                      <a:alpha val="43137"/>
                    </a:srgbClr>
                  </a:outerShdw>
                </a:effectLst>
              </a:rPr>
              <a:t>The ability to battle the enemy is extended to all believers, but we must make sure we don’t do it with our own power, but through God's power working in us.</a:t>
            </a:r>
          </a:p>
        </p:txBody>
      </p:sp>
      <p:sp>
        <p:nvSpPr>
          <p:cNvPr id="3" name="TextBox 2">
            <a:extLst>
              <a:ext uri="{FF2B5EF4-FFF2-40B4-BE49-F238E27FC236}">
                <a16:creationId xmlns:a16="http://schemas.microsoft.com/office/drawing/2014/main" id="{B0F81695-1C8C-4AEE-6674-AF5263120D1F}"/>
              </a:ext>
            </a:extLst>
          </p:cNvPr>
          <p:cNvSpPr txBox="1"/>
          <p:nvPr/>
        </p:nvSpPr>
        <p:spPr>
          <a:xfrm>
            <a:off x="304800" y="2195247"/>
            <a:ext cx="11639550" cy="3046988"/>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"For though we live in the world, we do not wage war as the world does. The weapons we fight with are not the weapons of the world. On the contrary, they have divine power to demolish strongholds. We demolish arguments and every pretension that sets itself up against the knowledge of God…”</a:t>
            </a:r>
          </a:p>
          <a:p>
            <a:r>
              <a:rPr lang="en-US" sz="3200" dirty="0">
                <a:solidFill>
                  <a:srgbClr val="825700"/>
                </a:solidFill>
                <a:effectLst>
                  <a:outerShdw blurRad="38100" dist="38100" dir="2700000" algn="tl">
                    <a:srgbClr val="000000">
                      <a:alpha val="43137"/>
                    </a:srgbClr>
                  </a:outerShdw>
                </a:effectLst>
              </a:rPr>
              <a:t>								       </a:t>
            </a:r>
            <a:r>
              <a:rPr lang="en-US" sz="3200" dirty="0">
                <a:solidFill>
                  <a:srgbClr val="653813"/>
                </a:solidFill>
                <a:effectLst>
                  <a:outerShdw blurRad="38100" dist="38100" dir="2700000" algn="tl">
                    <a:srgbClr val="000000">
                      <a:alpha val="43137"/>
                    </a:srgbClr>
                  </a:outerShdw>
                </a:effectLst>
              </a:rPr>
              <a:t>2 Corinthians 10:3-5</a:t>
            </a:r>
            <a:endParaRPr lang="en-US" sz="3200" dirty="0">
              <a:solidFill>
                <a:srgbClr val="653813"/>
              </a:solidFill>
            </a:endParaRPr>
          </a:p>
        </p:txBody>
      </p:sp>
      <p:pic>
        <p:nvPicPr>
          <p:cNvPr id="2" name="Picture 1" descr="spiritual warfare">
            <a:extLst>
              <a:ext uri="{FF2B5EF4-FFF2-40B4-BE49-F238E27FC236}">
                <a16:creationId xmlns:a16="http://schemas.microsoft.com/office/drawing/2014/main" id="{50429AEA-C0B1-9441-D033-83C05012C6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690705"/>
            <a:ext cx="4152900" cy="2167295"/>
          </a:xfrm>
          <a:prstGeom prst="rect">
            <a:avLst/>
          </a:prstGeom>
          <a:noFill/>
          <a:ln>
            <a:noFill/>
          </a:ln>
        </p:spPr>
      </p:pic>
      <p:sp>
        <p:nvSpPr>
          <p:cNvPr id="5" name="TextBox 4">
            <a:extLst>
              <a:ext uri="{FF2B5EF4-FFF2-40B4-BE49-F238E27FC236}">
                <a16:creationId xmlns:a16="http://schemas.microsoft.com/office/drawing/2014/main" id="{0339B8A7-49CF-23AC-EF1F-55500789F80D}"/>
              </a:ext>
            </a:extLst>
          </p:cNvPr>
          <p:cNvSpPr txBox="1"/>
          <p:nvPr/>
        </p:nvSpPr>
        <p:spPr>
          <a:xfrm>
            <a:off x="2302669" y="6396335"/>
            <a:ext cx="1850231" cy="461665"/>
          </a:xfrm>
          <a:prstGeom prst="rect">
            <a:avLst/>
          </a:prstGeom>
          <a:noFill/>
        </p:spPr>
        <p:txBody>
          <a:bodyPr wrap="square">
            <a:spAutoFit/>
          </a:bodyPr>
          <a:lstStyle/>
          <a:p>
            <a:pPr marL="0" marR="0" algn="r">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Photo credit: </a:t>
            </a:r>
          </a:p>
          <a:p>
            <a:pPr marL="0" marR="0" algn="r">
              <a:buNone/>
            </a:pP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Unsplash</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/Miguel Bruna</a:t>
            </a:r>
          </a:p>
        </p:txBody>
      </p:sp>
    </p:spTree>
    <p:extLst>
      <p:ext uri="{BB962C8B-B14F-4D97-AF65-F5344CB8AC3E}">
        <p14:creationId xmlns:p14="http://schemas.microsoft.com/office/powerpoint/2010/main" val="254199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50A6B-49C9-116C-46FC-6F9DC2A91E4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F0948BC-2755-28C8-DD8E-D3F985E259B9}"/>
              </a:ext>
            </a:extLst>
          </p:cNvPr>
          <p:cNvSpPr txBox="1"/>
          <p:nvPr/>
        </p:nvSpPr>
        <p:spPr>
          <a:xfrm>
            <a:off x="0" y="138438"/>
            <a:ext cx="12039600" cy="1754326"/>
          </a:xfrm>
          <a:prstGeom prst="rect">
            <a:avLst/>
          </a:prstGeom>
          <a:noFill/>
        </p:spPr>
        <p:txBody>
          <a:bodyPr wrap="square">
            <a:spAutoFit/>
          </a:bodyPr>
          <a:lstStyle/>
          <a:p>
            <a:pPr algn="ctr"/>
            <a:r>
              <a:rPr lang="en-US" sz="3600" b="1" dirty="0">
                <a:solidFill>
                  <a:srgbClr val="653813"/>
                </a:solidFill>
                <a:effectLst>
                  <a:outerShdw blurRad="38100" dist="38100" dir="2700000" algn="tl">
                    <a:srgbClr val="000000">
                      <a:alpha val="43137"/>
                    </a:srgbClr>
                  </a:outerShdw>
                </a:effectLst>
              </a:rPr>
              <a:t>Paul’s imagery of the armor of God came from Isaiah</a:t>
            </a:r>
            <a:br>
              <a:rPr lang="en-US" sz="3600" b="1" dirty="0">
                <a:solidFill>
                  <a:srgbClr val="653813"/>
                </a:solidFill>
                <a:effectLst>
                  <a:outerShdw blurRad="38100" dist="38100" dir="2700000" algn="tl">
                    <a:srgbClr val="000000">
                      <a:alpha val="43137"/>
                    </a:srgbClr>
                  </a:outerShdw>
                </a:effectLst>
              </a:rPr>
            </a:br>
            <a:r>
              <a:rPr lang="en-US" sz="3600" b="1" dirty="0">
                <a:solidFill>
                  <a:srgbClr val="653813"/>
                </a:solidFill>
                <a:effectLst>
                  <a:outerShdw blurRad="38100" dist="38100" dir="2700000" algn="tl">
                    <a:srgbClr val="000000">
                      <a:alpha val="43137"/>
                    </a:srgbClr>
                  </a:outerShdw>
                </a:effectLst>
              </a:rPr>
              <a:t> who used the same imagery describing the Messiah</a:t>
            </a:r>
            <a:br>
              <a:rPr lang="en-US" sz="3600" b="1" dirty="0">
                <a:solidFill>
                  <a:srgbClr val="653813"/>
                </a:solidFill>
                <a:effectLst>
                  <a:outerShdw blurRad="38100" dist="38100" dir="2700000" algn="tl">
                    <a:srgbClr val="000000">
                      <a:alpha val="43137"/>
                    </a:srgbClr>
                  </a:outerShdw>
                </a:effectLst>
              </a:rPr>
            </a:br>
            <a:r>
              <a:rPr lang="en-US" sz="3600" b="1" dirty="0">
                <a:solidFill>
                  <a:srgbClr val="653813"/>
                </a:solidFill>
                <a:effectLst>
                  <a:outerShdw blurRad="38100" dist="38100" dir="2700000" algn="tl">
                    <a:srgbClr val="000000">
                      <a:alpha val="43137"/>
                    </a:srgbClr>
                  </a:outerShdw>
                </a:effectLst>
              </a:rPr>
              <a:t> who fights for His people!</a:t>
            </a:r>
          </a:p>
        </p:txBody>
      </p:sp>
      <p:sp>
        <p:nvSpPr>
          <p:cNvPr id="3" name="TextBox 2">
            <a:extLst>
              <a:ext uri="{FF2B5EF4-FFF2-40B4-BE49-F238E27FC236}">
                <a16:creationId xmlns:a16="http://schemas.microsoft.com/office/drawing/2014/main" id="{F328B946-7537-715B-76E1-F4B3A34E370E}"/>
              </a:ext>
            </a:extLst>
          </p:cNvPr>
          <p:cNvSpPr txBox="1"/>
          <p:nvPr/>
        </p:nvSpPr>
        <p:spPr>
          <a:xfrm>
            <a:off x="304800" y="2018271"/>
            <a:ext cx="11639550" cy="1077218"/>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“Righteousness will be his belt and faithfulness the sash around his waist”									    I</a:t>
            </a:r>
            <a:r>
              <a:rPr lang="en-US" sz="3200" dirty="0">
                <a:solidFill>
                  <a:srgbClr val="653813"/>
                </a:solidFill>
                <a:effectLst>
                  <a:outerShdw blurRad="38100" dist="38100" dir="2700000" algn="tl">
                    <a:srgbClr val="000000">
                      <a:alpha val="43137"/>
                    </a:srgbClr>
                  </a:outerShdw>
                </a:effectLst>
              </a:rPr>
              <a:t>saiah 11:5 </a:t>
            </a:r>
            <a:endParaRPr lang="en-US" sz="3200" dirty="0">
              <a:solidFill>
                <a:srgbClr val="653813"/>
              </a:solidFill>
            </a:endParaRPr>
          </a:p>
        </p:txBody>
      </p:sp>
      <p:sp>
        <p:nvSpPr>
          <p:cNvPr id="4" name="TextBox 3">
            <a:extLst>
              <a:ext uri="{FF2B5EF4-FFF2-40B4-BE49-F238E27FC236}">
                <a16:creationId xmlns:a16="http://schemas.microsoft.com/office/drawing/2014/main" id="{1941878E-1455-7CD4-E676-5665479E67ED}"/>
              </a:ext>
            </a:extLst>
          </p:cNvPr>
          <p:cNvSpPr txBox="1"/>
          <p:nvPr/>
        </p:nvSpPr>
        <p:spPr>
          <a:xfrm>
            <a:off x="304800" y="4327808"/>
            <a:ext cx="6017342" cy="1569660"/>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"How beautiful on the mountains are the feet of those who bring good news…" 		   </a:t>
            </a:r>
            <a:r>
              <a:rPr lang="en-US" sz="3200" dirty="0">
                <a:solidFill>
                  <a:srgbClr val="653813"/>
                </a:solidFill>
                <a:effectLst>
                  <a:outerShdw blurRad="38100" dist="38100" dir="2700000" algn="tl">
                    <a:srgbClr val="000000">
                      <a:alpha val="43137"/>
                    </a:srgbClr>
                  </a:outerShdw>
                </a:effectLst>
              </a:rPr>
              <a:t>Isaiah 52:7 </a:t>
            </a:r>
            <a:endParaRPr lang="en-US" sz="3200" dirty="0">
              <a:solidFill>
                <a:srgbClr val="653813"/>
              </a:solidFill>
            </a:endParaRPr>
          </a:p>
        </p:txBody>
      </p:sp>
      <p:sp>
        <p:nvSpPr>
          <p:cNvPr id="6" name="TextBox 5">
            <a:extLst>
              <a:ext uri="{FF2B5EF4-FFF2-40B4-BE49-F238E27FC236}">
                <a16:creationId xmlns:a16="http://schemas.microsoft.com/office/drawing/2014/main" id="{139D11AE-9CCF-D4EA-0A90-1B22AA4578F6}"/>
              </a:ext>
            </a:extLst>
          </p:cNvPr>
          <p:cNvSpPr txBox="1"/>
          <p:nvPr/>
        </p:nvSpPr>
        <p:spPr>
          <a:xfrm>
            <a:off x="-152400" y="3309823"/>
            <a:ext cx="12039600" cy="646331"/>
          </a:xfrm>
          <a:prstGeom prst="rect">
            <a:avLst/>
          </a:prstGeom>
          <a:noFill/>
        </p:spPr>
        <p:txBody>
          <a:bodyPr wrap="square">
            <a:spAutoFit/>
          </a:bodyPr>
          <a:lstStyle/>
          <a:p>
            <a:pPr algn="ctr"/>
            <a:r>
              <a:rPr lang="en-US" sz="3600" b="1" dirty="0">
                <a:solidFill>
                  <a:srgbClr val="653813"/>
                </a:solidFill>
                <a:effectLst>
                  <a:outerShdw blurRad="38100" dist="38100" dir="2700000" algn="tl">
                    <a:srgbClr val="000000">
                      <a:alpha val="43137"/>
                    </a:srgbClr>
                  </a:outerShdw>
                </a:effectLst>
              </a:rPr>
              <a:t>And listen to this imagery: </a:t>
            </a:r>
          </a:p>
        </p:txBody>
      </p:sp>
      <p:pic>
        <p:nvPicPr>
          <p:cNvPr id="2" name="Picture 1" descr="A picture containing person, little, young, small&#10;&#10;Description automatically generated">
            <a:extLst>
              <a:ext uri="{FF2B5EF4-FFF2-40B4-BE49-F238E27FC236}">
                <a16:creationId xmlns:a16="http://schemas.microsoft.com/office/drawing/2014/main" id="{0C4CAC95-C5FA-458B-1ACD-7788EFCE50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824" r="25684" b="10341"/>
          <a:stretch>
            <a:fillRect/>
          </a:stretch>
        </p:blipFill>
        <p:spPr>
          <a:xfrm>
            <a:off x="6423084" y="3964858"/>
            <a:ext cx="5768916" cy="2893142"/>
          </a:xfrm>
          <a:prstGeom prst="rect">
            <a:avLst/>
          </a:prstGeom>
          <a:noFill/>
        </p:spPr>
      </p:pic>
    </p:spTree>
    <p:extLst>
      <p:ext uri="{BB962C8B-B14F-4D97-AF65-F5344CB8AC3E}">
        <p14:creationId xmlns:p14="http://schemas.microsoft.com/office/powerpoint/2010/main" val="261911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820D-97FB-8678-6CED-715B766A01E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43B4A9D-BE44-5743-9F41-7D835A313F85}"/>
              </a:ext>
            </a:extLst>
          </p:cNvPr>
          <p:cNvSpPr txBox="1"/>
          <p:nvPr/>
        </p:nvSpPr>
        <p:spPr>
          <a:xfrm>
            <a:off x="0" y="138438"/>
            <a:ext cx="12039600" cy="1200329"/>
          </a:xfrm>
          <a:prstGeom prst="rect">
            <a:avLst/>
          </a:prstGeom>
          <a:noFill/>
        </p:spPr>
        <p:txBody>
          <a:bodyPr wrap="square">
            <a:spAutoFit/>
          </a:bodyPr>
          <a:lstStyle/>
          <a:p>
            <a:pPr algn="ctr"/>
            <a:r>
              <a:rPr lang="en-US" sz="3600" b="1" dirty="0">
                <a:solidFill>
                  <a:srgbClr val="653813"/>
                </a:solidFill>
                <a:effectLst>
                  <a:outerShdw blurRad="38100" dist="38100" dir="2700000" algn="tl">
                    <a:srgbClr val="000000">
                      <a:alpha val="43137"/>
                    </a:srgbClr>
                  </a:outerShdw>
                </a:effectLst>
              </a:rPr>
              <a:t>And this imagery describing God bringing judgment and redemption to an evil and oppressed people:</a:t>
            </a:r>
          </a:p>
        </p:txBody>
      </p:sp>
      <p:sp>
        <p:nvSpPr>
          <p:cNvPr id="3" name="TextBox 2">
            <a:extLst>
              <a:ext uri="{FF2B5EF4-FFF2-40B4-BE49-F238E27FC236}">
                <a16:creationId xmlns:a16="http://schemas.microsoft.com/office/drawing/2014/main" id="{3017B48D-4686-D872-BDBD-DBEA07D62C40}"/>
              </a:ext>
            </a:extLst>
          </p:cNvPr>
          <p:cNvSpPr txBox="1"/>
          <p:nvPr/>
        </p:nvSpPr>
        <p:spPr>
          <a:xfrm>
            <a:off x="304800" y="1480872"/>
            <a:ext cx="11639550" cy="2062103"/>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“He put on righteousness as his breastplate, and the helmet of salvation on his head, he put on the garments of vengeance and wrapped himself in zeal as in a cloak"  will be his belt and faithfulness the sash around his waist”			  I</a:t>
            </a:r>
            <a:r>
              <a:rPr lang="en-US" sz="3200" dirty="0">
                <a:solidFill>
                  <a:srgbClr val="653813"/>
                </a:solidFill>
                <a:effectLst>
                  <a:outerShdw blurRad="38100" dist="38100" dir="2700000" algn="tl">
                    <a:srgbClr val="000000">
                      <a:alpha val="43137"/>
                    </a:srgbClr>
                  </a:outerShdw>
                </a:effectLst>
              </a:rPr>
              <a:t>saiah 59:17 </a:t>
            </a:r>
            <a:endParaRPr lang="en-US" sz="3200" dirty="0">
              <a:solidFill>
                <a:srgbClr val="653813"/>
              </a:solidFill>
            </a:endParaRPr>
          </a:p>
        </p:txBody>
      </p:sp>
      <p:grpSp>
        <p:nvGrpSpPr>
          <p:cNvPr id="8" name="Group 7">
            <a:extLst>
              <a:ext uri="{FF2B5EF4-FFF2-40B4-BE49-F238E27FC236}">
                <a16:creationId xmlns:a16="http://schemas.microsoft.com/office/drawing/2014/main" id="{3EEFEE0D-BEB1-5EE9-6DF6-1AC47E558AF3}"/>
              </a:ext>
            </a:extLst>
          </p:cNvPr>
          <p:cNvGrpSpPr/>
          <p:nvPr/>
        </p:nvGrpSpPr>
        <p:grpSpPr>
          <a:xfrm>
            <a:off x="2903188" y="3521239"/>
            <a:ext cx="6385623" cy="3336822"/>
            <a:chOff x="2903188" y="3521239"/>
            <a:chExt cx="6385623" cy="3336822"/>
          </a:xfrm>
        </p:grpSpPr>
        <p:pic>
          <p:nvPicPr>
            <p:cNvPr id="2" name="Picture 1" descr="A helmet and belt on a surface&#10;&#10;AI-generated content may be incorrect.">
              <a:extLst>
                <a:ext uri="{FF2B5EF4-FFF2-40B4-BE49-F238E27FC236}">
                  <a16:creationId xmlns:a16="http://schemas.microsoft.com/office/drawing/2014/main" id="{801CB92D-5EB9-0BD7-9349-702BAC1E1B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3188" y="3521239"/>
              <a:ext cx="6385623" cy="3336761"/>
            </a:xfrm>
            <a:prstGeom prst="rect">
              <a:avLst/>
            </a:prstGeom>
            <a:noFill/>
            <a:ln>
              <a:noFill/>
            </a:ln>
          </p:spPr>
        </p:pic>
        <p:sp>
          <p:nvSpPr>
            <p:cNvPr id="5" name="TextBox 4">
              <a:extLst>
                <a:ext uri="{FF2B5EF4-FFF2-40B4-BE49-F238E27FC236}">
                  <a16:creationId xmlns:a16="http://schemas.microsoft.com/office/drawing/2014/main" id="{4AB4DB67-7C6F-6718-97A7-73AC2A955D15}"/>
                </a:ext>
              </a:extLst>
            </p:cNvPr>
            <p:cNvSpPr txBox="1"/>
            <p:nvPr/>
          </p:nvSpPr>
          <p:spPr>
            <a:xfrm>
              <a:off x="6553200" y="6581062"/>
              <a:ext cx="2076450" cy="276999"/>
            </a:xfrm>
            <a:prstGeom prst="rect">
              <a:avLst/>
            </a:prstGeom>
            <a:noFill/>
          </p:spPr>
          <p:txBody>
            <a:bodyPr wrap="square">
              <a:spAutoFit/>
            </a:bodyPr>
            <a:lstStyle/>
            <a:p>
              <a:pPr marL="0" marR="0" algn="r">
                <a:buNone/>
              </a:pPr>
              <a:r>
                <a:rPr lang="en-US" sz="12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Photo credit:  </a:t>
              </a:r>
              <a:r>
                <a:rPr lang="en-US" sz="1200" kern="100" dirty="0" err="1">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Pexels</a:t>
              </a:r>
              <a:r>
                <a:rPr lang="en-US" sz="12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a:t>
              </a:r>
              <a:r>
                <a:rPr lang="en-US" sz="1200" kern="100" dirty="0" err="1">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Pixabay</a:t>
              </a:r>
              <a:endParaRPr lang="en-US" sz="12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302637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CBC20-5463-1EA4-8DCA-BFDA92589E9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B5DDD83-25E4-B21A-82CA-BAE37DF1DC78}"/>
              </a:ext>
            </a:extLst>
          </p:cNvPr>
          <p:cNvSpPr txBox="1"/>
          <p:nvPr/>
        </p:nvSpPr>
        <p:spPr>
          <a:xfrm>
            <a:off x="0" y="138438"/>
            <a:ext cx="12039600" cy="1200329"/>
          </a:xfrm>
          <a:prstGeom prst="rect">
            <a:avLst/>
          </a:prstGeom>
          <a:noFill/>
        </p:spPr>
        <p:txBody>
          <a:bodyPr wrap="square">
            <a:spAutoFit/>
          </a:bodyPr>
          <a:lstStyle/>
          <a:p>
            <a:pPr algn="ctr"/>
            <a:r>
              <a:rPr lang="en-US" sz="3600" b="1" dirty="0">
                <a:solidFill>
                  <a:srgbClr val="653813"/>
                </a:solidFill>
                <a:effectLst>
                  <a:outerShdw blurRad="38100" dist="38100" dir="2700000" algn="tl">
                    <a:srgbClr val="000000">
                      <a:alpha val="43137"/>
                    </a:srgbClr>
                  </a:outerShdw>
                </a:effectLst>
              </a:rPr>
              <a:t>King David, who fought the enemy in the sheep fields before doing the same on the battlefield, wrote: </a:t>
            </a:r>
          </a:p>
        </p:txBody>
      </p:sp>
      <p:sp>
        <p:nvSpPr>
          <p:cNvPr id="3" name="TextBox 2">
            <a:extLst>
              <a:ext uri="{FF2B5EF4-FFF2-40B4-BE49-F238E27FC236}">
                <a16:creationId xmlns:a16="http://schemas.microsoft.com/office/drawing/2014/main" id="{BAA9CF7F-F647-73DF-7722-127247A9CB08}"/>
              </a:ext>
            </a:extLst>
          </p:cNvPr>
          <p:cNvSpPr txBox="1"/>
          <p:nvPr/>
        </p:nvSpPr>
        <p:spPr>
          <a:xfrm>
            <a:off x="304800" y="1480872"/>
            <a:ext cx="11639550" cy="3416320"/>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“He put on righteousness as his breastplate, and the helmet of salvation on...he shields all who take refuge in him”  </a:t>
            </a:r>
            <a:r>
              <a:rPr lang="en-US" sz="3200" dirty="0">
                <a:solidFill>
                  <a:srgbClr val="653813"/>
                </a:solidFill>
                <a:effectLst>
                  <a:outerShdw blurRad="38100" dist="38100" dir="2700000" algn="tl">
                    <a:srgbClr val="000000">
                      <a:alpha val="43137"/>
                    </a:srgbClr>
                  </a:outerShdw>
                </a:effectLst>
              </a:rPr>
              <a:t>Psalm 18:30 </a:t>
            </a:r>
            <a:endParaRPr lang="en-US" sz="3200" dirty="0">
              <a:solidFill>
                <a:srgbClr val="825700"/>
              </a:solidFill>
              <a:effectLst>
                <a:outerShdw blurRad="38100" dist="38100" dir="2700000" algn="tl">
                  <a:srgbClr val="000000">
                    <a:alpha val="43137"/>
                  </a:srgbClr>
                </a:outerShdw>
              </a:effectLst>
            </a:endParaRPr>
          </a:p>
          <a:p>
            <a:endParaRPr lang="en-US" sz="2800" dirty="0">
              <a:solidFill>
                <a:srgbClr val="825700"/>
              </a:solidFill>
              <a:effectLst>
                <a:outerShdw blurRad="38100" dist="38100" dir="2700000" algn="tl">
                  <a:srgbClr val="000000">
                    <a:alpha val="43137"/>
                  </a:srgbClr>
                </a:outerShdw>
              </a:effectLst>
            </a:endParaRPr>
          </a:p>
          <a:p>
            <a:r>
              <a:rPr lang="en-US" sz="3200" dirty="0">
                <a:solidFill>
                  <a:srgbClr val="825700"/>
                </a:solidFill>
                <a:effectLst>
                  <a:outerShdw blurRad="38100" dist="38100" dir="2700000" algn="tl">
                    <a:srgbClr val="000000">
                      <a:alpha val="43137"/>
                    </a:srgbClr>
                  </a:outerShdw>
                </a:effectLst>
              </a:rPr>
              <a:t>“It is God who arms me with strength…”			 </a:t>
            </a:r>
            <a:r>
              <a:rPr lang="en-US" sz="3200" dirty="0">
                <a:effectLst>
                  <a:outerShdw blurRad="38100" dist="38100" dir="2700000" algn="tl">
                    <a:srgbClr val="000000">
                      <a:alpha val="43137"/>
                    </a:srgbClr>
                  </a:outerShdw>
                </a:effectLst>
              </a:rPr>
              <a:t>Psalm 18:32</a:t>
            </a:r>
            <a:endParaRPr lang="en-US" sz="3200" dirty="0">
              <a:solidFill>
                <a:srgbClr val="825700"/>
              </a:solidFill>
              <a:effectLst>
                <a:outerShdw blurRad="38100" dist="38100" dir="2700000" algn="tl">
                  <a:srgbClr val="000000">
                    <a:alpha val="43137"/>
                  </a:srgbClr>
                </a:outerShdw>
              </a:effectLst>
            </a:endParaRPr>
          </a:p>
          <a:p>
            <a:endParaRPr lang="en-US" sz="2800" dirty="0">
              <a:solidFill>
                <a:srgbClr val="825700"/>
              </a:solidFill>
              <a:effectLst>
                <a:outerShdw blurRad="38100" dist="38100" dir="2700000" algn="tl">
                  <a:srgbClr val="000000">
                    <a:alpha val="43137"/>
                  </a:srgbClr>
                </a:outerShdw>
              </a:effectLst>
            </a:endParaRPr>
          </a:p>
          <a:p>
            <a:r>
              <a:rPr lang="en-US" sz="3200" dirty="0">
                <a:solidFill>
                  <a:srgbClr val="825700"/>
                </a:solidFill>
                <a:effectLst>
                  <a:outerShdw blurRad="38100" dist="38100" dir="2700000" algn="tl">
                    <a:srgbClr val="000000">
                      <a:alpha val="43137"/>
                    </a:srgbClr>
                  </a:outerShdw>
                </a:effectLst>
              </a:rPr>
              <a:t>				         “He trains my hands for battle…”</a:t>
            </a:r>
          </a:p>
          <a:p>
            <a:r>
              <a:rPr lang="en-US" sz="3200" dirty="0">
                <a:solidFill>
                  <a:srgbClr val="825700"/>
                </a:solidFill>
                <a:effectLst>
                  <a:outerShdw blurRad="38100" dist="38100" dir="2700000" algn="tl">
                    <a:srgbClr val="000000">
                      <a:alpha val="43137"/>
                    </a:srgbClr>
                  </a:outerShdw>
                </a:effectLst>
              </a:rPr>
              <a:t>										 </a:t>
            </a:r>
            <a:r>
              <a:rPr lang="en-US" sz="3200" dirty="0">
                <a:solidFill>
                  <a:srgbClr val="653813"/>
                </a:solidFill>
                <a:effectLst>
                  <a:outerShdw blurRad="38100" dist="38100" dir="2700000" algn="tl">
                    <a:srgbClr val="000000">
                      <a:alpha val="43137"/>
                    </a:srgbClr>
                  </a:outerShdw>
                </a:effectLst>
              </a:rPr>
              <a:t>Psalm 18:34 </a:t>
            </a:r>
            <a:endParaRPr lang="en-US" sz="3200" dirty="0">
              <a:solidFill>
                <a:srgbClr val="653813"/>
              </a:solidFill>
            </a:endParaRPr>
          </a:p>
        </p:txBody>
      </p:sp>
      <p:pic>
        <p:nvPicPr>
          <p:cNvPr id="6" name="Picture 5">
            <a:extLst>
              <a:ext uri="{FF2B5EF4-FFF2-40B4-BE49-F238E27FC236}">
                <a16:creationId xmlns:a16="http://schemas.microsoft.com/office/drawing/2014/main" id="{B89B91AA-972B-5CC1-BB19-6B472DD90475}"/>
              </a:ext>
            </a:extLst>
          </p:cNvPr>
          <p:cNvPicPr>
            <a:picLocks noChangeAspect="1"/>
          </p:cNvPicPr>
          <p:nvPr/>
        </p:nvPicPr>
        <p:blipFill>
          <a:blip r:embed="rId2"/>
          <a:stretch>
            <a:fillRect/>
          </a:stretch>
        </p:blipFill>
        <p:spPr>
          <a:xfrm>
            <a:off x="0" y="3471638"/>
            <a:ext cx="4695825" cy="3386361"/>
          </a:xfrm>
          <a:prstGeom prst="rect">
            <a:avLst/>
          </a:prstGeom>
        </p:spPr>
      </p:pic>
    </p:spTree>
    <p:extLst>
      <p:ext uri="{BB962C8B-B14F-4D97-AF65-F5344CB8AC3E}">
        <p14:creationId xmlns:p14="http://schemas.microsoft.com/office/powerpoint/2010/main" val="24026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EB6F3-4AC1-B97D-F28C-B467E852F2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4240573-712C-3B60-8FF0-46E2970AC405}"/>
              </a:ext>
            </a:extLst>
          </p:cNvPr>
          <p:cNvSpPr txBox="1"/>
          <p:nvPr/>
        </p:nvSpPr>
        <p:spPr>
          <a:xfrm>
            <a:off x="180926" y="138019"/>
            <a:ext cx="11830148" cy="3170099"/>
          </a:xfrm>
          <a:prstGeom prst="rect">
            <a:avLst/>
          </a:prstGeom>
          <a:noFill/>
        </p:spPr>
        <p:txBody>
          <a:bodyPr wrap="square">
            <a:spAutoFit/>
          </a:bodyPr>
          <a:lstStyle/>
          <a:p>
            <a:pPr algn="ctr"/>
            <a:r>
              <a:rPr lang="en-US" sz="3600" b="1" dirty="0">
                <a:solidFill>
                  <a:srgbClr val="002060"/>
                </a:solidFill>
                <a:effectLst>
                  <a:outerShdw blurRad="38100" dist="38100" dir="2700000" algn="tl">
                    <a:srgbClr val="000000">
                      <a:alpha val="43137"/>
                    </a:srgbClr>
                  </a:outerShdw>
                </a:effectLst>
              </a:rPr>
              <a:t>“Whose armor is it and whose fight is it?” </a:t>
            </a:r>
          </a:p>
          <a:p>
            <a:pPr algn="ctr"/>
            <a:endParaRPr lang="en-US" sz="2000" dirty="0">
              <a:solidFill>
                <a:srgbClr val="825700"/>
              </a:solidFill>
              <a:effectLst>
                <a:outerShdw blurRad="38100" dist="38100" dir="2700000" algn="tl">
                  <a:srgbClr val="000000">
                    <a:alpha val="43137"/>
                  </a:srgbClr>
                </a:outerShdw>
              </a:effectLst>
            </a:endParaRPr>
          </a:p>
          <a:p>
            <a:pPr algn="ctr"/>
            <a:r>
              <a:rPr lang="en-US" sz="3600" dirty="0">
                <a:solidFill>
                  <a:srgbClr val="825700"/>
                </a:solidFill>
                <a:effectLst>
                  <a:outerShdw blurRad="38100" dist="38100" dir="2700000" algn="tl">
                    <a:srgbClr val="000000">
                      <a:alpha val="43137"/>
                    </a:srgbClr>
                  </a:outerShdw>
                </a:effectLst>
              </a:rPr>
              <a:t>Yes, the armor is God’s armor, and it is God’s fight. </a:t>
            </a:r>
          </a:p>
          <a:p>
            <a:pPr algn="ctr"/>
            <a:r>
              <a:rPr lang="en-US" sz="3600" dirty="0">
                <a:solidFill>
                  <a:srgbClr val="825700"/>
                </a:solidFill>
                <a:effectLst>
                  <a:outerShdw blurRad="38100" dist="38100" dir="2700000" algn="tl">
                    <a:srgbClr val="000000">
                      <a:alpha val="43137"/>
                    </a:srgbClr>
                  </a:outerShdw>
                </a:effectLst>
              </a:rPr>
              <a:t>But that doesn’t mean we are to be passive. </a:t>
            </a:r>
          </a:p>
          <a:p>
            <a:pPr algn="ctr"/>
            <a:r>
              <a:rPr lang="en-US" sz="3600" dirty="0">
                <a:solidFill>
                  <a:srgbClr val="825700"/>
                </a:solidFill>
                <a:effectLst>
                  <a:outerShdw blurRad="38100" dist="38100" dir="2700000" algn="tl">
                    <a:srgbClr val="000000">
                      <a:alpha val="43137"/>
                    </a:srgbClr>
                  </a:outerShdw>
                </a:effectLst>
              </a:rPr>
              <a:t>God wants us to participate in the fight or </a:t>
            </a:r>
          </a:p>
          <a:p>
            <a:pPr algn="ctr"/>
            <a:r>
              <a:rPr lang="en-US" sz="3600" dirty="0">
                <a:solidFill>
                  <a:srgbClr val="825700"/>
                </a:solidFill>
                <a:effectLst>
                  <a:outerShdw blurRad="38100" dist="38100" dir="2700000" algn="tl">
                    <a:srgbClr val="000000">
                      <a:alpha val="43137"/>
                    </a:srgbClr>
                  </a:outerShdw>
                </a:effectLst>
              </a:rPr>
              <a:t>He wouldn’t have clothed us for the fight.</a:t>
            </a:r>
            <a:endParaRPr lang="en-US" sz="3600" dirty="0">
              <a:solidFill>
                <a:srgbClr val="825700"/>
              </a:solidFill>
            </a:endParaRPr>
          </a:p>
        </p:txBody>
      </p:sp>
      <p:pic>
        <p:nvPicPr>
          <p:cNvPr id="2" name="Picture 1">
            <a:extLst>
              <a:ext uri="{FF2B5EF4-FFF2-40B4-BE49-F238E27FC236}">
                <a16:creationId xmlns:a16="http://schemas.microsoft.com/office/drawing/2014/main" id="{65E1B118-A801-A342-9973-A7428142F440}"/>
              </a:ext>
            </a:extLst>
          </p:cNvPr>
          <p:cNvPicPr>
            <a:picLocks noChangeAspect="1"/>
          </p:cNvPicPr>
          <p:nvPr/>
        </p:nvPicPr>
        <p:blipFill>
          <a:blip r:embed="rId2"/>
          <a:stretch>
            <a:fillRect/>
          </a:stretch>
        </p:blipFill>
        <p:spPr>
          <a:xfrm>
            <a:off x="7362824" y="3236118"/>
            <a:ext cx="4829175" cy="3621882"/>
          </a:xfrm>
          <a:prstGeom prst="rect">
            <a:avLst/>
          </a:prstGeom>
        </p:spPr>
      </p:pic>
    </p:spTree>
    <p:extLst>
      <p:ext uri="{BB962C8B-B14F-4D97-AF65-F5344CB8AC3E}">
        <p14:creationId xmlns:p14="http://schemas.microsoft.com/office/powerpoint/2010/main" val="300696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44AC6-D102-04E5-F832-26EB6C6B939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F032FA2-A11C-3C1E-87A0-63154A93C5B9}"/>
              </a:ext>
            </a:extLst>
          </p:cNvPr>
          <p:cNvSpPr txBox="1"/>
          <p:nvPr/>
        </p:nvSpPr>
        <p:spPr>
          <a:xfrm>
            <a:off x="130712" y="138438"/>
            <a:ext cx="11830148" cy="646331"/>
          </a:xfrm>
          <a:prstGeom prst="rect">
            <a:avLst/>
          </a:prstGeom>
          <a:noFill/>
        </p:spPr>
        <p:txBody>
          <a:bodyPr wrap="square">
            <a:spAutoFit/>
          </a:bodyPr>
          <a:lstStyle/>
          <a:p>
            <a:pPr algn="ctr"/>
            <a:r>
              <a:rPr lang="en-US" sz="2000" b="1" dirty="0">
                <a:solidFill>
                  <a:srgbClr val="653813"/>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Can we look a little deeper at each piece?</a:t>
            </a:r>
          </a:p>
        </p:txBody>
      </p:sp>
      <p:sp>
        <p:nvSpPr>
          <p:cNvPr id="3" name="TextBox 2">
            <a:extLst>
              <a:ext uri="{FF2B5EF4-FFF2-40B4-BE49-F238E27FC236}">
                <a16:creationId xmlns:a16="http://schemas.microsoft.com/office/drawing/2014/main" id="{C984FE1A-183C-B0F0-F2EF-A44E0396D637}"/>
              </a:ext>
            </a:extLst>
          </p:cNvPr>
          <p:cNvSpPr txBox="1"/>
          <p:nvPr/>
        </p:nvSpPr>
        <p:spPr>
          <a:xfrm>
            <a:off x="130713" y="738094"/>
            <a:ext cx="2593438" cy="584775"/>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Belt of Truth</a:t>
            </a:r>
            <a:endParaRPr lang="en-US" sz="3200" dirty="0">
              <a:solidFill>
                <a:srgbClr val="825700"/>
              </a:solidFill>
            </a:endParaRPr>
          </a:p>
        </p:txBody>
      </p:sp>
      <p:sp>
        <p:nvSpPr>
          <p:cNvPr id="11" name="TextBox 10">
            <a:extLst>
              <a:ext uri="{FF2B5EF4-FFF2-40B4-BE49-F238E27FC236}">
                <a16:creationId xmlns:a16="http://schemas.microsoft.com/office/drawing/2014/main" id="{035DB73C-3E5B-ABE6-F809-521148091E9D}"/>
              </a:ext>
            </a:extLst>
          </p:cNvPr>
          <p:cNvSpPr txBox="1"/>
          <p:nvPr/>
        </p:nvSpPr>
        <p:spPr>
          <a:xfrm>
            <a:off x="476249" y="1365514"/>
            <a:ext cx="11096625" cy="4031873"/>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What is one of Satan’s favorite weapons? </a:t>
            </a:r>
          </a:p>
          <a:p>
            <a:endParaRPr lang="en-US" sz="16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Lies. Many times, he distorts the truth making it difficult to distinguish fact from falsehood, truth from </a:t>
            </a:r>
          </a:p>
          <a:p>
            <a:r>
              <a:rPr lang="en-US" sz="3200" dirty="0">
                <a:solidFill>
                  <a:srgbClr val="653813"/>
                </a:solidFill>
                <a:effectLst>
                  <a:outerShdw blurRad="38100" dist="38100" dir="2700000" algn="tl">
                    <a:srgbClr val="000000">
                      <a:alpha val="43137"/>
                    </a:srgbClr>
                  </a:outerShdw>
                </a:effectLst>
              </a:rPr>
              <a:t>untruth, reality from dishonesty. </a:t>
            </a:r>
          </a:p>
          <a:p>
            <a:endParaRPr lang="en-US" sz="16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But when we ask, God will give us </a:t>
            </a:r>
          </a:p>
          <a:p>
            <a:r>
              <a:rPr lang="en-US" sz="3200" dirty="0">
                <a:solidFill>
                  <a:srgbClr val="653813"/>
                </a:solidFill>
                <a:effectLst>
                  <a:outerShdw blurRad="38100" dist="38100" dir="2700000" algn="tl">
                    <a:srgbClr val="000000">
                      <a:alpha val="43137"/>
                    </a:srgbClr>
                  </a:outerShdw>
                </a:effectLst>
              </a:rPr>
              <a:t>discernment and wisdom to know His </a:t>
            </a:r>
          </a:p>
          <a:p>
            <a:r>
              <a:rPr lang="en-US" sz="3200" dirty="0">
                <a:solidFill>
                  <a:srgbClr val="653813"/>
                </a:solidFill>
                <a:effectLst>
                  <a:outerShdw blurRad="38100" dist="38100" dir="2700000" algn="tl">
                    <a:srgbClr val="000000">
                      <a:alpha val="43137"/>
                    </a:srgbClr>
                  </a:outerShdw>
                </a:effectLst>
              </a:rPr>
              <a:t>truth above all the other noise.</a:t>
            </a:r>
            <a:endParaRPr lang="en-US" sz="3200" dirty="0">
              <a:solidFill>
                <a:srgbClr val="653813"/>
              </a:solidFill>
            </a:endParaRPr>
          </a:p>
        </p:txBody>
      </p:sp>
      <p:grpSp>
        <p:nvGrpSpPr>
          <p:cNvPr id="5" name="Group 4">
            <a:extLst>
              <a:ext uri="{FF2B5EF4-FFF2-40B4-BE49-F238E27FC236}">
                <a16:creationId xmlns:a16="http://schemas.microsoft.com/office/drawing/2014/main" id="{EF12F7CF-026E-1F9F-9B7E-08C6069D4A81}"/>
              </a:ext>
            </a:extLst>
          </p:cNvPr>
          <p:cNvGrpSpPr/>
          <p:nvPr/>
        </p:nvGrpSpPr>
        <p:grpSpPr>
          <a:xfrm>
            <a:off x="7962900" y="2628900"/>
            <a:ext cx="4229099" cy="4229099"/>
            <a:chOff x="7962900" y="2628900"/>
            <a:chExt cx="4229099" cy="4229099"/>
          </a:xfrm>
        </p:grpSpPr>
        <p:pic>
          <p:nvPicPr>
            <p:cNvPr id="6" name="Picture 2" descr="Kidney Belt - Etsy">
              <a:extLst>
                <a:ext uri="{FF2B5EF4-FFF2-40B4-BE49-F238E27FC236}">
                  <a16:creationId xmlns:a16="http://schemas.microsoft.com/office/drawing/2014/main" id="{3B63D387-839D-3C78-1AC4-B256D76A8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900" y="2628900"/>
              <a:ext cx="4229099" cy="42290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4F86E48-1BF2-9754-A07E-745BB5A3BDE4}"/>
                </a:ext>
              </a:extLst>
            </p:cNvPr>
            <p:cNvSpPr txBox="1"/>
            <p:nvPr/>
          </p:nvSpPr>
          <p:spPr>
            <a:xfrm>
              <a:off x="10115549" y="6581000"/>
              <a:ext cx="2076450" cy="276999"/>
            </a:xfrm>
            <a:prstGeom prst="rect">
              <a:avLst/>
            </a:prstGeom>
            <a:noFill/>
          </p:spPr>
          <p:txBody>
            <a:bodyPr wrap="square">
              <a:spAutoFit/>
            </a:bodyPr>
            <a:lstStyle/>
            <a:p>
              <a:pPr marL="0" marR="0" algn="r">
                <a:buNone/>
              </a:pPr>
              <a:r>
                <a:rPr lang="en-US" sz="1200"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Photo credit:  Etsy</a:t>
              </a:r>
            </a:p>
          </p:txBody>
        </p:sp>
      </p:grpSp>
    </p:spTree>
    <p:extLst>
      <p:ext uri="{BB962C8B-B14F-4D97-AF65-F5344CB8AC3E}">
        <p14:creationId xmlns:p14="http://schemas.microsoft.com/office/powerpoint/2010/main" val="248856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Effect transition="in" filter="fade">
                                      <p:cBhvr>
                                        <p:cTn id="25" dur="500"/>
                                        <p:tgtEl>
                                          <p:spTgt spid="11">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6" end="6"/>
                                            </p:txEl>
                                          </p:spTgt>
                                        </p:tgtEl>
                                        <p:attrNameLst>
                                          <p:attrName>style.visibility</p:attrName>
                                        </p:attrNameLst>
                                      </p:cBhvr>
                                      <p:to>
                                        <p:strVal val="visible"/>
                                      </p:to>
                                    </p:set>
                                    <p:animEffect transition="in" filter="fade">
                                      <p:cBhvr>
                                        <p:cTn id="28" dur="500"/>
                                        <p:tgtEl>
                                          <p:spTgt spid="11">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Effect transition="in" filter="fade">
                                      <p:cBhvr>
                                        <p:cTn id="31"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18C0-8DF3-887A-F565-ADAEFEDBBBCF}"/>
            </a:ext>
          </a:extLst>
        </p:cNvPr>
        <p:cNvGrpSpPr/>
        <p:nvPr/>
      </p:nvGrpSpPr>
      <p:grpSpPr>
        <a:xfrm>
          <a:off x="0" y="0"/>
          <a:ext cx="0" cy="0"/>
          <a:chOff x="0" y="0"/>
          <a:chExt cx="0" cy="0"/>
        </a:xfrm>
      </p:grpSpPr>
      <p:pic>
        <p:nvPicPr>
          <p:cNvPr id="1028" name="Picture 4" descr="Books of the Bible - All the Books in the New &amp; Old Testament">
            <a:extLst>
              <a:ext uri="{FF2B5EF4-FFF2-40B4-BE49-F238E27FC236}">
                <a16:creationId xmlns:a16="http://schemas.microsoft.com/office/drawing/2014/main" id="{513D8BBA-A76B-DF38-A55F-DC8591F70F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917" b="5803"/>
          <a:stretch/>
        </p:blipFill>
        <p:spPr bwMode="auto">
          <a:xfrm>
            <a:off x="1669301" y="203200"/>
            <a:ext cx="8853397" cy="27736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C3F68F-FBD3-F29A-B9D3-AF787C4C8130}"/>
              </a:ext>
            </a:extLst>
          </p:cNvPr>
          <p:cNvSpPr>
            <a:spLocks noGrp="1"/>
          </p:cNvSpPr>
          <p:nvPr>
            <p:ph type="title"/>
          </p:nvPr>
        </p:nvSpPr>
        <p:spPr>
          <a:xfrm>
            <a:off x="473532" y="3729612"/>
            <a:ext cx="11217728" cy="3126030"/>
          </a:xfrm>
        </p:spPr>
        <p:txBody>
          <a:bodyPr>
            <a:normAutofit/>
          </a:bodyPr>
          <a:lstStyle/>
          <a:p>
            <a:pPr algn="ctr">
              <a:lnSpc>
                <a:spcPct val="120000"/>
              </a:lnSpc>
            </a:pPr>
            <a:r>
              <a:rPr lang="en-US" sz="3600" b="1" i="0" u="none" strike="noStrike" baseline="0" dirty="0">
                <a:solidFill>
                  <a:schemeClr val="tx2">
                    <a:lumMod val="90000"/>
                    <a:lumOff val="10000"/>
                  </a:schemeClr>
                </a:solidFill>
                <a:effectLst>
                  <a:outerShdw blurRad="38100" dist="38100" dir="2700000" algn="tl">
                    <a:srgbClr val="000000">
                      <a:alpha val="43137"/>
                    </a:srgbClr>
                  </a:outerShdw>
                </a:effectLst>
                <a:latin typeface="Montserrat"/>
              </a:rPr>
              <a:t>As a group, draw the armor of God without looking at Ephesians 6:10-18.</a:t>
            </a:r>
            <a:endParaRPr lang="en-US" sz="5400" b="1" dirty="0">
              <a:solidFill>
                <a:schemeClr val="tx2">
                  <a:lumMod val="90000"/>
                  <a:lumOff val="10000"/>
                </a:schemeClr>
              </a:solidFill>
              <a:effectLst>
                <a:outerShdw blurRad="38100" dist="38100" dir="2700000" algn="tl">
                  <a:srgbClr val="000000">
                    <a:alpha val="43137"/>
                  </a:srgbClr>
                </a:outerShdw>
              </a:effectLst>
              <a:latin typeface="Montserrat"/>
            </a:endParaRPr>
          </a:p>
        </p:txBody>
      </p:sp>
    </p:spTree>
    <p:extLst>
      <p:ext uri="{BB962C8B-B14F-4D97-AF65-F5344CB8AC3E}">
        <p14:creationId xmlns:p14="http://schemas.microsoft.com/office/powerpoint/2010/main" val="2342747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AA3C1-F1DE-0CB0-3E47-A5F27D63AD6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698ABCA-0919-C855-3A90-F7B8041BB808}"/>
              </a:ext>
            </a:extLst>
          </p:cNvPr>
          <p:cNvSpPr txBox="1"/>
          <p:nvPr/>
        </p:nvSpPr>
        <p:spPr>
          <a:xfrm>
            <a:off x="130712" y="138438"/>
            <a:ext cx="11830148" cy="646331"/>
          </a:xfrm>
          <a:prstGeom prst="rect">
            <a:avLst/>
          </a:prstGeom>
          <a:noFill/>
        </p:spPr>
        <p:txBody>
          <a:bodyPr wrap="square">
            <a:spAutoFit/>
          </a:bodyPr>
          <a:lstStyle/>
          <a:p>
            <a:pPr algn="ctr"/>
            <a:r>
              <a:rPr lang="en-US" sz="2000" b="1" dirty="0">
                <a:solidFill>
                  <a:srgbClr val="653813"/>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Can we look a little deeper at each piece?</a:t>
            </a:r>
          </a:p>
        </p:txBody>
      </p:sp>
      <p:sp>
        <p:nvSpPr>
          <p:cNvPr id="3" name="TextBox 2">
            <a:extLst>
              <a:ext uri="{FF2B5EF4-FFF2-40B4-BE49-F238E27FC236}">
                <a16:creationId xmlns:a16="http://schemas.microsoft.com/office/drawing/2014/main" id="{153456D2-7ABE-F53E-0E7F-55605B9BF73C}"/>
              </a:ext>
            </a:extLst>
          </p:cNvPr>
          <p:cNvSpPr txBox="1"/>
          <p:nvPr/>
        </p:nvSpPr>
        <p:spPr>
          <a:xfrm>
            <a:off x="130713" y="928594"/>
            <a:ext cx="2593438" cy="584775"/>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Belt of Truth</a:t>
            </a:r>
            <a:endParaRPr lang="en-US" sz="3200" dirty="0">
              <a:solidFill>
                <a:srgbClr val="825700"/>
              </a:solidFill>
            </a:endParaRPr>
          </a:p>
        </p:txBody>
      </p:sp>
      <p:sp>
        <p:nvSpPr>
          <p:cNvPr id="11" name="TextBox 10">
            <a:extLst>
              <a:ext uri="{FF2B5EF4-FFF2-40B4-BE49-F238E27FC236}">
                <a16:creationId xmlns:a16="http://schemas.microsoft.com/office/drawing/2014/main" id="{DD651D0E-9D90-D0B1-CB3A-B3EBBF78DAFC}"/>
              </a:ext>
            </a:extLst>
          </p:cNvPr>
          <p:cNvSpPr txBox="1"/>
          <p:nvPr/>
        </p:nvSpPr>
        <p:spPr>
          <a:xfrm>
            <a:off x="485775" y="1632214"/>
            <a:ext cx="7791922" cy="5016758"/>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NASB:  “having girded your loins with truth”. </a:t>
            </a:r>
          </a:p>
          <a:p>
            <a:endParaRPr lang="en-US" sz="16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Not a vernacular term today . . .</a:t>
            </a:r>
          </a:p>
          <a:p>
            <a:endParaRPr lang="en-US" sz="16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Includes lower back and groin area. </a:t>
            </a:r>
          </a:p>
          <a:p>
            <a:endParaRPr lang="en-US" sz="16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Robe and purpose of belt in battle— “girding one’s loins.”</a:t>
            </a:r>
          </a:p>
          <a:p>
            <a:endParaRPr lang="en-US" sz="16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Paul knew we needed our center of gravity—our identity—wrapped in truth . . . all other pieces are attached to the belt.</a:t>
            </a:r>
          </a:p>
        </p:txBody>
      </p:sp>
      <p:grpSp>
        <p:nvGrpSpPr>
          <p:cNvPr id="4" name="Group 3">
            <a:extLst>
              <a:ext uri="{FF2B5EF4-FFF2-40B4-BE49-F238E27FC236}">
                <a16:creationId xmlns:a16="http://schemas.microsoft.com/office/drawing/2014/main" id="{9024A25B-6671-6A38-0CE1-E33F675A5DCF}"/>
              </a:ext>
            </a:extLst>
          </p:cNvPr>
          <p:cNvGrpSpPr/>
          <p:nvPr/>
        </p:nvGrpSpPr>
        <p:grpSpPr>
          <a:xfrm>
            <a:off x="7962900" y="2628900"/>
            <a:ext cx="4229099" cy="4229099"/>
            <a:chOff x="7962900" y="2628900"/>
            <a:chExt cx="4229099" cy="4229099"/>
          </a:xfrm>
        </p:grpSpPr>
        <p:pic>
          <p:nvPicPr>
            <p:cNvPr id="5" name="Picture 2" descr="Kidney Belt - Etsy">
              <a:extLst>
                <a:ext uri="{FF2B5EF4-FFF2-40B4-BE49-F238E27FC236}">
                  <a16:creationId xmlns:a16="http://schemas.microsoft.com/office/drawing/2014/main" id="{F88C30CA-18A0-72D3-ED51-2A28DC57B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900" y="2628900"/>
              <a:ext cx="4229099" cy="4229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EBFE26-719D-2F99-E951-C22E8B0D2ABA}"/>
                </a:ext>
              </a:extLst>
            </p:cNvPr>
            <p:cNvSpPr txBox="1"/>
            <p:nvPr/>
          </p:nvSpPr>
          <p:spPr>
            <a:xfrm>
              <a:off x="10115549" y="6581000"/>
              <a:ext cx="2076450" cy="276999"/>
            </a:xfrm>
            <a:prstGeom prst="rect">
              <a:avLst/>
            </a:prstGeom>
            <a:noFill/>
          </p:spPr>
          <p:txBody>
            <a:bodyPr wrap="square">
              <a:spAutoFit/>
            </a:bodyPr>
            <a:lstStyle/>
            <a:p>
              <a:pPr marL="0" marR="0" algn="r">
                <a:buNone/>
              </a:pPr>
              <a:r>
                <a:rPr lang="en-US" sz="1200"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Photo credit:  Etsy</a:t>
              </a:r>
            </a:p>
          </p:txBody>
        </p:sp>
      </p:grpSp>
    </p:spTree>
    <p:extLst>
      <p:ext uri="{BB962C8B-B14F-4D97-AF65-F5344CB8AC3E}">
        <p14:creationId xmlns:p14="http://schemas.microsoft.com/office/powerpoint/2010/main" val="327002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8" end="8"/>
                                            </p:txEl>
                                          </p:spTgt>
                                        </p:tgtEl>
                                        <p:attrNameLst>
                                          <p:attrName>style.visibility</p:attrName>
                                        </p:attrNameLst>
                                      </p:cBhvr>
                                      <p:to>
                                        <p:strVal val="visible"/>
                                      </p:to>
                                    </p:set>
                                    <p:animEffect transition="in" filter="fade">
                                      <p:cBhvr>
                                        <p:cTn id="2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D8351-6967-02F1-7E55-9574905734B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B879816-E297-3684-0E00-9C1EBBE84AC4}"/>
              </a:ext>
            </a:extLst>
          </p:cNvPr>
          <p:cNvSpPr txBox="1"/>
          <p:nvPr/>
        </p:nvSpPr>
        <p:spPr>
          <a:xfrm>
            <a:off x="130712" y="138438"/>
            <a:ext cx="11830148" cy="646331"/>
          </a:xfrm>
          <a:prstGeom prst="rect">
            <a:avLst/>
          </a:prstGeom>
          <a:noFill/>
        </p:spPr>
        <p:txBody>
          <a:bodyPr wrap="square">
            <a:spAutoFit/>
          </a:bodyPr>
          <a:lstStyle/>
          <a:p>
            <a:pPr algn="ctr"/>
            <a:r>
              <a:rPr lang="en-US" sz="2000" b="1" dirty="0">
                <a:solidFill>
                  <a:srgbClr val="653813"/>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David Chadwick in </a:t>
            </a:r>
            <a:r>
              <a:rPr lang="en-US" sz="3600" b="1" i="1" dirty="0">
                <a:solidFill>
                  <a:srgbClr val="653813"/>
                </a:solidFill>
                <a:effectLst>
                  <a:outerShdw blurRad="38100" dist="38100" dir="2700000" algn="tl">
                    <a:srgbClr val="000000">
                      <a:alpha val="43137"/>
                    </a:srgbClr>
                  </a:outerShdw>
                </a:effectLst>
              </a:rPr>
              <a:t>Moments of Hope</a:t>
            </a:r>
            <a:r>
              <a:rPr lang="en-US" sz="3600" b="1" dirty="0">
                <a:solidFill>
                  <a:srgbClr val="653813"/>
                </a:solidFill>
                <a:effectLst>
                  <a:outerShdw blurRad="38100" dist="38100" dir="2700000" algn="tl">
                    <a:srgbClr val="000000">
                      <a:alpha val="43137"/>
                    </a:srgbClr>
                  </a:outerShdw>
                </a:effectLst>
              </a:rPr>
              <a:t>:</a:t>
            </a:r>
          </a:p>
        </p:txBody>
      </p:sp>
      <p:sp>
        <p:nvSpPr>
          <p:cNvPr id="11" name="TextBox 10">
            <a:extLst>
              <a:ext uri="{FF2B5EF4-FFF2-40B4-BE49-F238E27FC236}">
                <a16:creationId xmlns:a16="http://schemas.microsoft.com/office/drawing/2014/main" id="{46CE2DA8-3ADD-B41B-5B31-2C4291764CCA}"/>
              </a:ext>
            </a:extLst>
          </p:cNvPr>
          <p:cNvSpPr txBox="1"/>
          <p:nvPr/>
        </p:nvSpPr>
        <p:spPr>
          <a:xfrm>
            <a:off x="152399" y="841639"/>
            <a:ext cx="11646535" cy="4785734"/>
          </a:xfrm>
          <a:prstGeom prst="rect">
            <a:avLst/>
          </a:prstGeom>
          <a:noFill/>
        </p:spPr>
        <p:txBody>
          <a:bodyPr wrap="square">
            <a:spAutoFit/>
          </a:bodyPr>
          <a:lstStyle/>
          <a:p>
            <a:pPr>
              <a:lnSpc>
                <a:spcPct val="120000"/>
              </a:lnSpc>
            </a:pPr>
            <a:r>
              <a:rPr lang="en-US" sz="3200" dirty="0">
                <a:solidFill>
                  <a:srgbClr val="653813"/>
                </a:solidFill>
                <a:effectLst>
                  <a:outerShdw blurRad="38100" dist="38100" dir="2700000" algn="tl">
                    <a:srgbClr val="000000">
                      <a:alpha val="43137"/>
                    </a:srgbClr>
                  </a:outerShdw>
                </a:effectLst>
              </a:rPr>
              <a:t>“The first piece of the armor is the belt of truth. Truth, by its very definition, is exclusive. It means something is true, and other things are lies. The evil one is the father of lies (John 8:44). Every lie finds its origin in him. “Every other piece				       of the full armor of God is attached to the 				         belt of truth. If you don’t begin with truth, 				      you’ll never defeat the enemy. . . Jesus said 			     God’s Word is true (John 17:17).”</a:t>
            </a:r>
          </a:p>
        </p:txBody>
      </p:sp>
      <p:grpSp>
        <p:nvGrpSpPr>
          <p:cNvPr id="2" name="Group 1">
            <a:extLst>
              <a:ext uri="{FF2B5EF4-FFF2-40B4-BE49-F238E27FC236}">
                <a16:creationId xmlns:a16="http://schemas.microsoft.com/office/drawing/2014/main" id="{31587E66-7A05-58D1-0073-8C287D7CA3FA}"/>
              </a:ext>
            </a:extLst>
          </p:cNvPr>
          <p:cNvGrpSpPr/>
          <p:nvPr/>
        </p:nvGrpSpPr>
        <p:grpSpPr>
          <a:xfrm>
            <a:off x="7962900" y="2628900"/>
            <a:ext cx="4229099" cy="4229099"/>
            <a:chOff x="7962900" y="2628900"/>
            <a:chExt cx="4229099" cy="4229099"/>
          </a:xfrm>
        </p:grpSpPr>
        <p:pic>
          <p:nvPicPr>
            <p:cNvPr id="2050" name="Picture 2" descr="Kidney Belt - Etsy">
              <a:extLst>
                <a:ext uri="{FF2B5EF4-FFF2-40B4-BE49-F238E27FC236}">
                  <a16:creationId xmlns:a16="http://schemas.microsoft.com/office/drawing/2014/main" id="{070F63AB-3B66-0CE7-C01A-C965D6B79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900" y="2628900"/>
              <a:ext cx="4229099" cy="4229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CAA1B5-26BE-9D99-EE7A-2C7A6F98AE74}"/>
                </a:ext>
              </a:extLst>
            </p:cNvPr>
            <p:cNvSpPr txBox="1"/>
            <p:nvPr/>
          </p:nvSpPr>
          <p:spPr>
            <a:xfrm>
              <a:off x="10115549" y="6581000"/>
              <a:ext cx="2076450" cy="276999"/>
            </a:xfrm>
            <a:prstGeom prst="rect">
              <a:avLst/>
            </a:prstGeom>
            <a:noFill/>
          </p:spPr>
          <p:txBody>
            <a:bodyPr wrap="square">
              <a:spAutoFit/>
            </a:bodyPr>
            <a:lstStyle/>
            <a:p>
              <a:pPr marL="0" marR="0" algn="r">
                <a:buNone/>
              </a:pPr>
              <a:r>
                <a:rPr lang="en-US" sz="1200"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Photo credit:  Etsy</a:t>
              </a:r>
            </a:p>
          </p:txBody>
        </p:sp>
      </p:grpSp>
    </p:spTree>
    <p:extLst>
      <p:ext uri="{BB962C8B-B14F-4D97-AF65-F5344CB8AC3E}">
        <p14:creationId xmlns:p14="http://schemas.microsoft.com/office/powerpoint/2010/main" val="23373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46BCB-3798-C829-A1B4-B263EAD30E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B2D00B-85B5-1A67-E902-4C6F6BB39204}"/>
              </a:ext>
            </a:extLst>
          </p:cNvPr>
          <p:cNvSpPr txBox="1"/>
          <p:nvPr/>
        </p:nvSpPr>
        <p:spPr>
          <a:xfrm>
            <a:off x="180926" y="138019"/>
            <a:ext cx="11830148" cy="5509200"/>
          </a:xfrm>
          <a:prstGeom prst="rect">
            <a:avLst/>
          </a:prstGeom>
          <a:noFill/>
        </p:spPr>
        <p:txBody>
          <a:bodyPr wrap="square">
            <a:spAutoFit/>
          </a:bodyPr>
          <a:lstStyle/>
          <a:p>
            <a:pPr algn="ctr"/>
            <a:r>
              <a:rPr lang="en-US" sz="3600" b="1" dirty="0">
                <a:solidFill>
                  <a:srgbClr val="002060"/>
                </a:solidFill>
                <a:effectLst>
                  <a:outerShdw blurRad="38100" dist="38100" dir="2700000" algn="tl">
                    <a:srgbClr val="000000">
                      <a:alpha val="43137"/>
                    </a:srgbClr>
                  </a:outerShdw>
                </a:effectLst>
              </a:rPr>
              <a:t>Practical Application</a:t>
            </a:r>
          </a:p>
          <a:p>
            <a:pPr algn="ctr"/>
            <a:endParaRPr lang="en-US" sz="2800" dirty="0">
              <a:solidFill>
                <a:srgbClr val="82570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200" dirty="0">
                <a:solidFill>
                  <a:srgbClr val="825700"/>
                </a:solidFill>
                <a:effectLst>
                  <a:outerShdw blurRad="38100" dist="38100" dir="2700000" algn="tl">
                    <a:srgbClr val="000000">
                      <a:alpha val="43137"/>
                    </a:srgbClr>
                  </a:outerShdw>
                </a:effectLst>
              </a:rPr>
              <a:t>Pursue the truth, study God’s Word, work at it. </a:t>
            </a:r>
          </a:p>
          <a:p>
            <a:pPr marL="457200" indent="-457200">
              <a:buFont typeface="Arial" panose="020B0604020202020204" pitchFamily="34" charset="0"/>
              <a:buChar char="•"/>
            </a:pPr>
            <a:r>
              <a:rPr lang="en-US" sz="3200" dirty="0">
                <a:solidFill>
                  <a:srgbClr val="825700"/>
                </a:solidFill>
                <a:effectLst>
                  <a:outerShdw blurRad="38100" dist="38100" dir="2700000" algn="tl">
                    <a:srgbClr val="000000">
                      <a:alpha val="43137"/>
                    </a:srgbClr>
                  </a:outerShdw>
                </a:effectLst>
              </a:rPr>
              <a:t>Pray the Bible back to God. Use the Word as a pattern to guide </a:t>
            </a:r>
          </a:p>
          <a:p>
            <a:r>
              <a:rPr lang="en-US" sz="3200" dirty="0">
                <a:solidFill>
                  <a:srgbClr val="825700"/>
                </a:solidFill>
                <a:effectLst>
                  <a:outerShdw blurRad="38100" dist="38100" dir="2700000" algn="tl">
                    <a:srgbClr val="000000">
                      <a:alpha val="43137"/>
                    </a:srgbClr>
                  </a:outerShdw>
                </a:effectLst>
              </a:rPr>
              <a:t>      you as you pray.</a:t>
            </a:r>
          </a:p>
          <a:p>
            <a:pPr marL="457200" indent="-457200">
              <a:buFont typeface="Arial" panose="020B0604020202020204" pitchFamily="34" charset="0"/>
              <a:buChar char="•"/>
            </a:pPr>
            <a:r>
              <a:rPr lang="en-US" sz="3200" dirty="0">
                <a:solidFill>
                  <a:srgbClr val="825700"/>
                </a:solidFill>
                <a:effectLst>
                  <a:outerShdw blurRad="38100" dist="38100" dir="2700000" algn="tl">
                    <a:srgbClr val="000000">
                      <a:alpha val="43137"/>
                    </a:srgbClr>
                  </a:outerShdw>
                </a:effectLst>
              </a:rPr>
              <a:t>Memorize the verses from the Bible—that way you will have it at </a:t>
            </a:r>
          </a:p>
          <a:p>
            <a:r>
              <a:rPr lang="en-US" sz="3200" dirty="0">
                <a:solidFill>
                  <a:srgbClr val="825700"/>
                </a:solidFill>
                <a:effectLst>
                  <a:outerShdw blurRad="38100" dist="38100" dir="2700000" algn="tl">
                    <a:srgbClr val="000000">
                      <a:alpha val="43137"/>
                    </a:srgbClr>
                  </a:outerShdw>
                </a:effectLst>
              </a:rPr>
              <a:t>      hand when needed.</a:t>
            </a:r>
          </a:p>
          <a:p>
            <a:pPr marL="457200" indent="-457200">
              <a:buFont typeface="Arial" panose="020B0604020202020204" pitchFamily="34" charset="0"/>
              <a:buChar char="•"/>
            </a:pPr>
            <a:r>
              <a:rPr lang="en-US" sz="3200" dirty="0">
                <a:solidFill>
                  <a:srgbClr val="825700"/>
                </a:solidFill>
                <a:effectLst>
                  <a:outerShdw blurRad="38100" dist="38100" dir="2700000" algn="tl">
                    <a:srgbClr val="000000">
                      <a:alpha val="43137"/>
                    </a:srgbClr>
                  </a:outerShdw>
                </a:effectLst>
              </a:rPr>
              <a:t>Put the truth (God’s Word) on Post-it notes, screen savers, pillows, décor—anything that will help 				            you remember God’s Word in the </a:t>
            </a:r>
          </a:p>
          <a:p>
            <a:r>
              <a:rPr lang="en-US" sz="3200" dirty="0">
                <a:solidFill>
                  <a:srgbClr val="825700"/>
                </a:solidFill>
                <a:effectLst>
                  <a:outerShdw blurRad="38100" dist="38100" dir="2700000" algn="tl">
                    <a:srgbClr val="000000">
                      <a:alpha val="43137"/>
                    </a:srgbClr>
                  </a:outerShdw>
                </a:effectLst>
              </a:rPr>
              <a:t>     spiritual battle in which you are engaged.</a:t>
            </a:r>
          </a:p>
        </p:txBody>
      </p:sp>
      <p:pic>
        <p:nvPicPr>
          <p:cNvPr id="4" name="Picture 2" descr="Kidney Belt - Etsy">
            <a:extLst>
              <a:ext uri="{FF2B5EF4-FFF2-40B4-BE49-F238E27FC236}">
                <a16:creationId xmlns:a16="http://schemas.microsoft.com/office/drawing/2014/main" id="{136488C7-7989-13C9-0E7D-C60A19C5A3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54" b="18688"/>
          <a:stretch>
            <a:fillRect/>
          </a:stretch>
        </p:blipFill>
        <p:spPr bwMode="auto">
          <a:xfrm>
            <a:off x="7849155" y="4267201"/>
            <a:ext cx="434284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5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135A8-4857-324D-20B2-9862061E3E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FBCFD6D-669F-6674-5C11-C0368C777DA1}"/>
              </a:ext>
            </a:extLst>
          </p:cNvPr>
          <p:cNvSpPr txBox="1"/>
          <p:nvPr/>
        </p:nvSpPr>
        <p:spPr>
          <a:xfrm>
            <a:off x="180926" y="138019"/>
            <a:ext cx="11830148" cy="4278094"/>
          </a:xfrm>
          <a:prstGeom prst="rect">
            <a:avLst/>
          </a:prstGeom>
          <a:noFill/>
        </p:spPr>
        <p:txBody>
          <a:bodyPr wrap="square">
            <a:spAutoFit/>
          </a:bodyPr>
          <a:lstStyle/>
          <a:p>
            <a:pPr algn="ctr"/>
            <a:r>
              <a:rPr lang="en-US" sz="3600" b="1" dirty="0">
                <a:solidFill>
                  <a:srgbClr val="002060"/>
                </a:solidFill>
                <a:effectLst>
                  <a:outerShdw blurRad="38100" dist="38100" dir="2700000" algn="tl">
                    <a:srgbClr val="000000">
                      <a:alpha val="43137"/>
                    </a:srgbClr>
                  </a:outerShdw>
                </a:effectLst>
              </a:rPr>
              <a:t>Pray to Put On the Belt of Truth</a:t>
            </a:r>
          </a:p>
          <a:p>
            <a:pPr algn="ctr"/>
            <a:endParaRPr lang="en-US" sz="1200" dirty="0">
              <a:solidFill>
                <a:srgbClr val="825700"/>
              </a:solidFill>
              <a:effectLst>
                <a:outerShdw blurRad="38100" dist="38100" dir="2700000" algn="tl">
                  <a:srgbClr val="000000">
                    <a:alpha val="43137"/>
                  </a:srgbClr>
                </a:outerShdw>
              </a:effectLst>
            </a:endParaRPr>
          </a:p>
          <a:p>
            <a:r>
              <a:rPr lang="en-US" sz="3200" dirty="0">
                <a:solidFill>
                  <a:srgbClr val="825700"/>
                </a:solidFill>
                <a:effectLst>
                  <a:outerShdw blurRad="38100" dist="38100" dir="2700000" algn="tl">
                    <a:srgbClr val="000000">
                      <a:alpha val="43137"/>
                    </a:srgbClr>
                  </a:outerShdw>
                </a:effectLst>
              </a:rPr>
              <a:t>Almighty God, I put on your full armor, so I can withstand against the schemes of the enemy. I know I don’t fight against flesh and blood, but against evil spiritual forces. I stand firm, planted in you, my Savior. Putting on the belt of truth, I affirm and believe in your truth alone, Lord, and will not fall into the trap of believing the lies of the world. Guide me in your truth and help me not to lose sight of it. Help me know your truth vs. the deceitfulness of the enemy.</a:t>
            </a:r>
            <a:endParaRPr lang="en-US" sz="3200" dirty="0">
              <a:solidFill>
                <a:srgbClr val="825700"/>
              </a:solidFill>
            </a:endParaRPr>
          </a:p>
        </p:txBody>
      </p:sp>
      <p:pic>
        <p:nvPicPr>
          <p:cNvPr id="4" name="Picture 2" descr="Kidney Belt - Etsy">
            <a:extLst>
              <a:ext uri="{FF2B5EF4-FFF2-40B4-BE49-F238E27FC236}">
                <a16:creationId xmlns:a16="http://schemas.microsoft.com/office/drawing/2014/main" id="{DBD86210-B9EB-D050-FC50-3B10BF8919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54" b="18688"/>
          <a:stretch>
            <a:fillRect/>
          </a:stretch>
        </p:blipFill>
        <p:spPr bwMode="auto">
          <a:xfrm>
            <a:off x="7962901" y="4335057"/>
            <a:ext cx="4229099" cy="252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3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E4FD1-D122-30F5-18C6-76F4DA08685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D4FCDDA-A986-3D9A-47E6-8C2B2F3019FF}"/>
              </a:ext>
            </a:extLst>
          </p:cNvPr>
          <p:cNvSpPr txBox="1"/>
          <p:nvPr/>
        </p:nvSpPr>
        <p:spPr>
          <a:xfrm>
            <a:off x="130712" y="138438"/>
            <a:ext cx="11830148" cy="646331"/>
          </a:xfrm>
          <a:prstGeom prst="rect">
            <a:avLst/>
          </a:prstGeom>
          <a:noFill/>
        </p:spPr>
        <p:txBody>
          <a:bodyPr wrap="square">
            <a:spAutoFit/>
          </a:bodyPr>
          <a:lstStyle/>
          <a:p>
            <a:pPr algn="ctr"/>
            <a:r>
              <a:rPr lang="en-US" sz="2000" b="1" dirty="0">
                <a:solidFill>
                  <a:srgbClr val="653813"/>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Looking a little deeper . . . </a:t>
            </a:r>
          </a:p>
        </p:txBody>
      </p:sp>
      <p:sp>
        <p:nvSpPr>
          <p:cNvPr id="3" name="TextBox 2">
            <a:extLst>
              <a:ext uri="{FF2B5EF4-FFF2-40B4-BE49-F238E27FC236}">
                <a16:creationId xmlns:a16="http://schemas.microsoft.com/office/drawing/2014/main" id="{7C5C1FAD-CB49-6EC6-9623-91D732F46B1E}"/>
              </a:ext>
            </a:extLst>
          </p:cNvPr>
          <p:cNvSpPr txBox="1"/>
          <p:nvPr/>
        </p:nvSpPr>
        <p:spPr>
          <a:xfrm>
            <a:off x="130713" y="823819"/>
            <a:ext cx="5746212" cy="584775"/>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Breastplate of Righteousness</a:t>
            </a:r>
            <a:endParaRPr lang="en-US" sz="3200" dirty="0">
              <a:solidFill>
                <a:srgbClr val="825700"/>
              </a:solidFill>
            </a:endParaRPr>
          </a:p>
        </p:txBody>
      </p:sp>
      <p:sp>
        <p:nvSpPr>
          <p:cNvPr id="11" name="TextBox 10">
            <a:extLst>
              <a:ext uri="{FF2B5EF4-FFF2-40B4-BE49-F238E27FC236}">
                <a16:creationId xmlns:a16="http://schemas.microsoft.com/office/drawing/2014/main" id="{F92F3F29-CF2D-8A24-DB69-201616B7BB7A}"/>
              </a:ext>
            </a:extLst>
          </p:cNvPr>
          <p:cNvSpPr txBox="1"/>
          <p:nvPr/>
        </p:nvSpPr>
        <p:spPr>
          <a:xfrm>
            <a:off x="704850" y="1508389"/>
            <a:ext cx="11125200" cy="5047536"/>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Righteousness means being made right. </a:t>
            </a:r>
          </a:p>
          <a:p>
            <a:endParaRPr lang="en-US" sz="12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Does Scripture refer to righteousness that Christ gives us – His righteousness? Or does Scripture refer to righteousness that God carries out through us?</a:t>
            </a:r>
          </a:p>
          <a:p>
            <a:endParaRPr lang="en-US" sz="12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Look at these verses: </a:t>
            </a:r>
          </a:p>
          <a:p>
            <a:endParaRPr lang="en-US" sz="12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Revelation 19:8</a:t>
            </a:r>
            <a:endParaRPr lang="en-US" sz="16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2 Corinthians 5:21</a:t>
            </a:r>
          </a:p>
          <a:p>
            <a:endParaRPr lang="en-US" sz="12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One? Or the other? Or both?</a:t>
            </a:r>
          </a:p>
          <a:p>
            <a:endParaRPr lang="en-US" sz="1200" dirty="0">
              <a:solidFill>
                <a:srgbClr val="653813"/>
              </a:solidFill>
              <a:effectLst>
                <a:outerShdw blurRad="38100" dist="38100" dir="2700000" algn="tl">
                  <a:srgbClr val="000000">
                    <a:alpha val="43137"/>
                  </a:srgbClr>
                </a:outerShdw>
              </a:effectLst>
            </a:endParaRPr>
          </a:p>
        </p:txBody>
      </p:sp>
      <p:grpSp>
        <p:nvGrpSpPr>
          <p:cNvPr id="5" name="Group 4">
            <a:extLst>
              <a:ext uri="{FF2B5EF4-FFF2-40B4-BE49-F238E27FC236}">
                <a16:creationId xmlns:a16="http://schemas.microsoft.com/office/drawing/2014/main" id="{66262C13-0B74-5936-F99B-52A0C30BE47A}"/>
              </a:ext>
            </a:extLst>
          </p:cNvPr>
          <p:cNvGrpSpPr/>
          <p:nvPr/>
        </p:nvGrpSpPr>
        <p:grpSpPr>
          <a:xfrm>
            <a:off x="7488455" y="3429000"/>
            <a:ext cx="4713070" cy="3429061"/>
            <a:chOff x="5640605" y="3429000"/>
            <a:chExt cx="4713070" cy="3429061"/>
          </a:xfrm>
        </p:grpSpPr>
        <p:pic>
          <p:nvPicPr>
            <p:cNvPr id="3074" name="Picture 2" descr="What Is the Breastplate of Righteousness in the Armor of God?">
              <a:extLst>
                <a:ext uri="{FF2B5EF4-FFF2-40B4-BE49-F238E27FC236}">
                  <a16:creationId xmlns:a16="http://schemas.microsoft.com/office/drawing/2014/main" id="{204D5577-4432-129D-DC70-73D5EC8DD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2" t="2611" r="27260"/>
            <a:stretch>
              <a:fillRect/>
            </a:stretch>
          </p:blipFill>
          <p:spPr bwMode="auto">
            <a:xfrm>
              <a:off x="5640605" y="3429000"/>
              <a:ext cx="4713070" cy="3428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63762B-FF78-F399-C304-78E631CA740C}"/>
                </a:ext>
              </a:extLst>
            </p:cNvPr>
            <p:cNvSpPr txBox="1"/>
            <p:nvPr/>
          </p:nvSpPr>
          <p:spPr>
            <a:xfrm>
              <a:off x="8210550" y="6581062"/>
              <a:ext cx="2076450" cy="276999"/>
            </a:xfrm>
            <a:prstGeom prst="rect">
              <a:avLst/>
            </a:prstGeom>
            <a:noFill/>
          </p:spPr>
          <p:txBody>
            <a:bodyPr wrap="square">
              <a:spAutoFit/>
            </a:bodyPr>
            <a:lstStyle/>
            <a:p>
              <a:pPr marL="0" marR="0" algn="r">
                <a:buNone/>
              </a:pPr>
              <a:r>
                <a:rPr lang="en-US" sz="12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Photo: Christianity.com</a:t>
              </a:r>
            </a:p>
          </p:txBody>
        </p:sp>
      </p:grpSp>
    </p:spTree>
    <p:extLst>
      <p:ext uri="{BB962C8B-B14F-4D97-AF65-F5344CB8AC3E}">
        <p14:creationId xmlns:p14="http://schemas.microsoft.com/office/powerpoint/2010/main" val="19105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fade">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fade">
                                      <p:cBhvr>
                                        <p:cTn id="3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8D1DA-7EEA-E254-C86F-627617E7DC8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5617762-A41C-CB37-81C7-42259E0A878D}"/>
              </a:ext>
            </a:extLst>
          </p:cNvPr>
          <p:cNvSpPr txBox="1"/>
          <p:nvPr/>
        </p:nvSpPr>
        <p:spPr>
          <a:xfrm>
            <a:off x="130712" y="138438"/>
            <a:ext cx="11830148" cy="646331"/>
          </a:xfrm>
          <a:prstGeom prst="rect">
            <a:avLst/>
          </a:prstGeom>
          <a:noFill/>
        </p:spPr>
        <p:txBody>
          <a:bodyPr wrap="square">
            <a:spAutoFit/>
          </a:bodyPr>
          <a:lstStyle/>
          <a:p>
            <a:pPr algn="ctr"/>
            <a:r>
              <a:rPr lang="en-US" sz="2000" b="1" dirty="0">
                <a:solidFill>
                  <a:srgbClr val="653813"/>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Looking a little deeper . . . </a:t>
            </a:r>
          </a:p>
        </p:txBody>
      </p:sp>
      <p:sp>
        <p:nvSpPr>
          <p:cNvPr id="3" name="TextBox 2">
            <a:extLst>
              <a:ext uri="{FF2B5EF4-FFF2-40B4-BE49-F238E27FC236}">
                <a16:creationId xmlns:a16="http://schemas.microsoft.com/office/drawing/2014/main" id="{873E0E3C-BAFF-0220-64F6-5D8DE0613469}"/>
              </a:ext>
            </a:extLst>
          </p:cNvPr>
          <p:cNvSpPr txBox="1"/>
          <p:nvPr/>
        </p:nvSpPr>
        <p:spPr>
          <a:xfrm>
            <a:off x="130713" y="823819"/>
            <a:ext cx="5746212" cy="584775"/>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Breastplate of Righteousness</a:t>
            </a:r>
            <a:endParaRPr lang="en-US" sz="3200" dirty="0">
              <a:solidFill>
                <a:srgbClr val="825700"/>
              </a:solidFill>
            </a:endParaRPr>
          </a:p>
        </p:txBody>
      </p:sp>
      <p:sp>
        <p:nvSpPr>
          <p:cNvPr id="11" name="TextBox 10">
            <a:extLst>
              <a:ext uri="{FF2B5EF4-FFF2-40B4-BE49-F238E27FC236}">
                <a16:creationId xmlns:a16="http://schemas.microsoft.com/office/drawing/2014/main" id="{1168E260-CC12-764D-B188-4F38185BDE8F}"/>
              </a:ext>
            </a:extLst>
          </p:cNvPr>
          <p:cNvSpPr txBox="1"/>
          <p:nvPr/>
        </p:nvSpPr>
        <p:spPr>
          <a:xfrm>
            <a:off x="704850" y="1508389"/>
            <a:ext cx="11125200" cy="2246769"/>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In daily spiritual battles, both varieties of righteousness protect the heart. We need the </a:t>
            </a:r>
            <a:r>
              <a:rPr lang="en-US" sz="3200" b="1" i="1" dirty="0">
                <a:solidFill>
                  <a:schemeClr val="accent2">
                    <a:lumMod val="75000"/>
                  </a:schemeClr>
                </a:solidFill>
                <a:effectLst>
                  <a:outerShdw blurRad="38100" dist="38100" dir="2700000" algn="tl">
                    <a:srgbClr val="000000">
                      <a:alpha val="43137"/>
                    </a:srgbClr>
                  </a:outerShdw>
                </a:effectLst>
              </a:rPr>
              <a:t>complete righteousness </a:t>
            </a:r>
            <a:r>
              <a:rPr lang="en-US" sz="3200" dirty="0">
                <a:solidFill>
                  <a:srgbClr val="653813"/>
                </a:solidFill>
                <a:effectLst>
                  <a:outerShdw blurRad="38100" dist="38100" dir="2700000" algn="tl">
                    <a:srgbClr val="000000">
                      <a:alpha val="43137"/>
                    </a:srgbClr>
                  </a:outerShdw>
                </a:effectLst>
              </a:rPr>
              <a:t>of Christ but also the </a:t>
            </a:r>
            <a:r>
              <a:rPr lang="en-US" sz="3200" b="1" i="1" dirty="0">
                <a:solidFill>
                  <a:schemeClr val="accent2">
                    <a:lumMod val="75000"/>
                  </a:schemeClr>
                </a:solidFill>
                <a:effectLst>
                  <a:outerShdw blurRad="38100" dist="38100" dir="2700000" algn="tl">
                    <a:srgbClr val="000000">
                      <a:alpha val="43137"/>
                    </a:srgbClr>
                  </a:outerShdw>
                </a:effectLst>
              </a:rPr>
              <a:t>continuing righteousness </a:t>
            </a:r>
            <a:r>
              <a:rPr lang="en-US" sz="3200" dirty="0">
                <a:solidFill>
                  <a:srgbClr val="653813"/>
                </a:solidFill>
                <a:effectLst>
                  <a:outerShdw blurRad="38100" dist="38100" dir="2700000" algn="tl">
                    <a:srgbClr val="000000">
                      <a:alpha val="43137"/>
                    </a:srgbClr>
                  </a:outerShdw>
                </a:effectLst>
              </a:rPr>
              <a:t>that comes as a response to God’s gift.</a:t>
            </a:r>
            <a:endParaRPr lang="en-US" sz="1200" dirty="0">
              <a:solidFill>
                <a:srgbClr val="653813"/>
              </a:solidFill>
              <a:effectLst>
                <a:outerShdw blurRad="38100" dist="38100" dir="2700000" algn="tl">
                  <a:srgbClr val="000000">
                    <a:alpha val="43137"/>
                  </a:srgbClr>
                </a:outerShdw>
              </a:effectLst>
            </a:endParaRPr>
          </a:p>
          <a:p>
            <a:endParaRPr lang="en-US" sz="1200" dirty="0">
              <a:solidFill>
                <a:srgbClr val="653813"/>
              </a:solidFill>
              <a:effectLst>
                <a:outerShdw blurRad="38100" dist="38100" dir="2700000" algn="tl">
                  <a:srgbClr val="000000">
                    <a:alpha val="43137"/>
                  </a:srgbClr>
                </a:outerShdw>
              </a:effectLst>
            </a:endParaRPr>
          </a:p>
        </p:txBody>
      </p:sp>
      <p:grpSp>
        <p:nvGrpSpPr>
          <p:cNvPr id="5" name="Group 4">
            <a:extLst>
              <a:ext uri="{FF2B5EF4-FFF2-40B4-BE49-F238E27FC236}">
                <a16:creationId xmlns:a16="http://schemas.microsoft.com/office/drawing/2014/main" id="{7DB6F0E0-DF6F-EBC7-1444-CC1DE44A7858}"/>
              </a:ext>
            </a:extLst>
          </p:cNvPr>
          <p:cNvGrpSpPr/>
          <p:nvPr/>
        </p:nvGrpSpPr>
        <p:grpSpPr>
          <a:xfrm>
            <a:off x="7488455" y="3429000"/>
            <a:ext cx="4713070" cy="3429061"/>
            <a:chOff x="5640605" y="3429000"/>
            <a:chExt cx="4713070" cy="3429061"/>
          </a:xfrm>
        </p:grpSpPr>
        <p:pic>
          <p:nvPicPr>
            <p:cNvPr id="3074" name="Picture 2" descr="What Is the Breastplate of Righteousness in the Armor of God?">
              <a:extLst>
                <a:ext uri="{FF2B5EF4-FFF2-40B4-BE49-F238E27FC236}">
                  <a16:creationId xmlns:a16="http://schemas.microsoft.com/office/drawing/2014/main" id="{CA18245A-B692-92EB-A098-4191FF3D15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2" t="2611" r="27260"/>
            <a:stretch>
              <a:fillRect/>
            </a:stretch>
          </p:blipFill>
          <p:spPr bwMode="auto">
            <a:xfrm>
              <a:off x="5640605" y="3429000"/>
              <a:ext cx="4713070" cy="3428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A84813-00A9-2391-74AA-EBCFCD6B442F}"/>
                </a:ext>
              </a:extLst>
            </p:cNvPr>
            <p:cNvSpPr txBox="1"/>
            <p:nvPr/>
          </p:nvSpPr>
          <p:spPr>
            <a:xfrm>
              <a:off x="8210550" y="6581062"/>
              <a:ext cx="2076450" cy="276999"/>
            </a:xfrm>
            <a:prstGeom prst="rect">
              <a:avLst/>
            </a:prstGeom>
            <a:noFill/>
          </p:spPr>
          <p:txBody>
            <a:bodyPr wrap="square">
              <a:spAutoFit/>
            </a:bodyPr>
            <a:lstStyle/>
            <a:p>
              <a:pPr marL="0" marR="0" algn="r">
                <a:buNone/>
              </a:pPr>
              <a:r>
                <a:rPr lang="en-US" sz="12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Photo: Christianity.com</a:t>
              </a:r>
            </a:p>
          </p:txBody>
        </p:sp>
      </p:grpSp>
    </p:spTree>
    <p:extLst>
      <p:ext uri="{BB962C8B-B14F-4D97-AF65-F5344CB8AC3E}">
        <p14:creationId xmlns:p14="http://schemas.microsoft.com/office/powerpoint/2010/main" val="200406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F6D76-FF8E-2810-4AAA-8CC48E327ED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F090D6F-E1ED-E04D-7884-14F4B8759DFC}"/>
              </a:ext>
            </a:extLst>
          </p:cNvPr>
          <p:cNvSpPr txBox="1"/>
          <p:nvPr/>
        </p:nvSpPr>
        <p:spPr>
          <a:xfrm>
            <a:off x="130712" y="138438"/>
            <a:ext cx="11830148" cy="646331"/>
          </a:xfrm>
          <a:prstGeom prst="rect">
            <a:avLst/>
          </a:prstGeom>
          <a:noFill/>
        </p:spPr>
        <p:txBody>
          <a:bodyPr wrap="square">
            <a:spAutoFit/>
          </a:bodyPr>
          <a:lstStyle/>
          <a:p>
            <a:pPr algn="ctr"/>
            <a:r>
              <a:rPr lang="en-US" sz="2000" b="1" dirty="0">
                <a:solidFill>
                  <a:srgbClr val="653813"/>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Looking a little deeper . . . </a:t>
            </a:r>
          </a:p>
        </p:txBody>
      </p:sp>
      <p:sp>
        <p:nvSpPr>
          <p:cNvPr id="3" name="TextBox 2">
            <a:extLst>
              <a:ext uri="{FF2B5EF4-FFF2-40B4-BE49-F238E27FC236}">
                <a16:creationId xmlns:a16="http://schemas.microsoft.com/office/drawing/2014/main" id="{08BFC97E-31B9-BC47-77CD-9BD7C3D38A52}"/>
              </a:ext>
            </a:extLst>
          </p:cNvPr>
          <p:cNvSpPr txBox="1"/>
          <p:nvPr/>
        </p:nvSpPr>
        <p:spPr>
          <a:xfrm>
            <a:off x="130713" y="823819"/>
            <a:ext cx="5746212" cy="584775"/>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Breastplate of Righteousness</a:t>
            </a:r>
            <a:endParaRPr lang="en-US" sz="3200" dirty="0">
              <a:solidFill>
                <a:srgbClr val="825700"/>
              </a:solidFill>
            </a:endParaRPr>
          </a:p>
        </p:txBody>
      </p:sp>
      <p:grpSp>
        <p:nvGrpSpPr>
          <p:cNvPr id="5" name="Group 4">
            <a:extLst>
              <a:ext uri="{FF2B5EF4-FFF2-40B4-BE49-F238E27FC236}">
                <a16:creationId xmlns:a16="http://schemas.microsoft.com/office/drawing/2014/main" id="{E62CF335-5447-69DF-1534-3BCCE9A19692}"/>
              </a:ext>
            </a:extLst>
          </p:cNvPr>
          <p:cNvGrpSpPr/>
          <p:nvPr/>
        </p:nvGrpSpPr>
        <p:grpSpPr>
          <a:xfrm>
            <a:off x="7488455" y="3429000"/>
            <a:ext cx="4713070" cy="3429061"/>
            <a:chOff x="5640605" y="3429000"/>
            <a:chExt cx="4713070" cy="3429061"/>
          </a:xfrm>
        </p:grpSpPr>
        <p:pic>
          <p:nvPicPr>
            <p:cNvPr id="3074" name="Picture 2" descr="What Is the Breastplate of Righteousness in the Armor of God?">
              <a:extLst>
                <a:ext uri="{FF2B5EF4-FFF2-40B4-BE49-F238E27FC236}">
                  <a16:creationId xmlns:a16="http://schemas.microsoft.com/office/drawing/2014/main" id="{FE289968-2D74-90F9-62DC-4F8E9D5679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2" t="2611" r="27260"/>
            <a:stretch>
              <a:fillRect/>
            </a:stretch>
          </p:blipFill>
          <p:spPr bwMode="auto">
            <a:xfrm>
              <a:off x="5640605" y="3429000"/>
              <a:ext cx="4713070" cy="3428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96681F1-6F65-9038-988A-D94DB5DC9918}"/>
                </a:ext>
              </a:extLst>
            </p:cNvPr>
            <p:cNvSpPr txBox="1"/>
            <p:nvPr/>
          </p:nvSpPr>
          <p:spPr>
            <a:xfrm>
              <a:off x="8210550" y="6581062"/>
              <a:ext cx="2076450" cy="276999"/>
            </a:xfrm>
            <a:prstGeom prst="rect">
              <a:avLst/>
            </a:prstGeom>
            <a:noFill/>
          </p:spPr>
          <p:txBody>
            <a:bodyPr wrap="square">
              <a:spAutoFit/>
            </a:bodyPr>
            <a:lstStyle/>
            <a:p>
              <a:pPr marL="0" marR="0" algn="r">
                <a:buNone/>
              </a:pPr>
              <a:r>
                <a:rPr lang="en-US" sz="12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Photo: Christianity.com</a:t>
              </a:r>
            </a:p>
          </p:txBody>
        </p:sp>
      </p:grpSp>
      <p:sp>
        <p:nvSpPr>
          <p:cNvPr id="11" name="TextBox 10">
            <a:extLst>
              <a:ext uri="{FF2B5EF4-FFF2-40B4-BE49-F238E27FC236}">
                <a16:creationId xmlns:a16="http://schemas.microsoft.com/office/drawing/2014/main" id="{44033C32-561E-0339-E84A-C9E96C014218}"/>
              </a:ext>
            </a:extLst>
          </p:cNvPr>
          <p:cNvSpPr txBox="1"/>
          <p:nvPr/>
        </p:nvSpPr>
        <p:spPr>
          <a:xfrm>
            <a:off x="704850" y="1479814"/>
            <a:ext cx="11125200" cy="3724096"/>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The enemy tempts us with all kinds of sinful entanglements, but God’s </a:t>
            </a:r>
            <a:r>
              <a:rPr lang="en-US" sz="3200" b="1" dirty="0">
                <a:solidFill>
                  <a:schemeClr val="accent2">
                    <a:lumMod val="75000"/>
                  </a:schemeClr>
                </a:solidFill>
                <a:effectLst>
                  <a:outerShdw blurRad="38100" dist="38100" dir="2700000" algn="tl">
                    <a:srgbClr val="000000">
                      <a:alpha val="43137"/>
                    </a:srgbClr>
                  </a:outerShdw>
                </a:effectLst>
              </a:rPr>
              <a:t>righteousness</a:t>
            </a:r>
            <a:r>
              <a:rPr lang="en-US" sz="3200" dirty="0">
                <a:solidFill>
                  <a:srgbClr val="653813"/>
                </a:solidFill>
                <a:effectLst>
                  <a:outerShdw blurRad="38100" dist="38100" dir="2700000" algn="tl">
                    <a:srgbClr val="000000">
                      <a:alpha val="43137"/>
                    </a:srgbClr>
                  </a:outerShdw>
                </a:effectLst>
              </a:rPr>
              <a:t> protects our hearts. </a:t>
            </a:r>
          </a:p>
          <a:p>
            <a:endParaRPr lang="en-US" sz="12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God’s instructions may be viewed as killjoys or burdens. </a:t>
            </a:r>
          </a:p>
          <a:p>
            <a:endParaRPr lang="en-US" sz="1200" dirty="0">
              <a:solidFill>
                <a:srgbClr val="653813"/>
              </a:solidFill>
              <a:effectLst>
                <a:outerShdw blurRad="38100" dist="38100" dir="2700000" algn="tl">
                  <a:srgbClr val="000000">
                    <a:alpha val="43137"/>
                  </a:srgbClr>
                </a:outerShdw>
              </a:effectLst>
            </a:endParaRPr>
          </a:p>
          <a:p>
            <a:r>
              <a:rPr lang="en-US" sz="3200" dirty="0">
                <a:solidFill>
                  <a:srgbClr val="653813"/>
                </a:solidFill>
                <a:effectLst>
                  <a:outerShdw blurRad="38100" dist="38100" dir="2700000" algn="tl">
                    <a:srgbClr val="000000">
                      <a:alpha val="43137"/>
                    </a:srgbClr>
                  </a:outerShdw>
                </a:effectLst>
              </a:rPr>
              <a:t>But obedience to God protects your 				           heart from being wounded by sin.</a:t>
            </a:r>
          </a:p>
          <a:p>
            <a:endParaRPr lang="en-US" sz="3200" dirty="0">
              <a:solidFill>
                <a:srgbClr val="653813"/>
              </a:solidFill>
              <a:effectLst>
                <a:outerShdw blurRad="38100" dist="38100" dir="2700000" algn="tl">
                  <a:srgbClr val="000000">
                    <a:alpha val="43137"/>
                  </a:srgbClr>
                </a:outerShdw>
              </a:effectLst>
            </a:endParaRPr>
          </a:p>
          <a:p>
            <a:endParaRPr lang="en-US" sz="1200" dirty="0">
              <a:solidFill>
                <a:srgbClr val="65381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675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1C376-C471-8826-00C8-CC58D608DDE5}"/>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060763D-0530-0E4C-D318-A57401A30DBA}"/>
              </a:ext>
            </a:extLst>
          </p:cNvPr>
          <p:cNvGrpSpPr/>
          <p:nvPr/>
        </p:nvGrpSpPr>
        <p:grpSpPr>
          <a:xfrm>
            <a:off x="7488455" y="3429000"/>
            <a:ext cx="4713070" cy="3429061"/>
            <a:chOff x="5640605" y="3429000"/>
            <a:chExt cx="4713070" cy="3429061"/>
          </a:xfrm>
        </p:grpSpPr>
        <p:pic>
          <p:nvPicPr>
            <p:cNvPr id="5" name="Picture 2" descr="What Is the Breastplate of Righteousness in the Armor of God?">
              <a:extLst>
                <a:ext uri="{FF2B5EF4-FFF2-40B4-BE49-F238E27FC236}">
                  <a16:creationId xmlns:a16="http://schemas.microsoft.com/office/drawing/2014/main" id="{B5C282BC-B43D-426C-1269-AC5DF6D36C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2" t="2611" r="27260"/>
            <a:stretch>
              <a:fillRect/>
            </a:stretch>
          </p:blipFill>
          <p:spPr bwMode="auto">
            <a:xfrm>
              <a:off x="5640605" y="3429000"/>
              <a:ext cx="4713070" cy="3428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115145-6BC6-7913-4262-D59B8510970A}"/>
                </a:ext>
              </a:extLst>
            </p:cNvPr>
            <p:cNvSpPr txBox="1"/>
            <p:nvPr/>
          </p:nvSpPr>
          <p:spPr>
            <a:xfrm>
              <a:off x="8210550" y="6581062"/>
              <a:ext cx="2076450" cy="276999"/>
            </a:xfrm>
            <a:prstGeom prst="rect">
              <a:avLst/>
            </a:prstGeom>
            <a:noFill/>
          </p:spPr>
          <p:txBody>
            <a:bodyPr wrap="square">
              <a:spAutoFit/>
            </a:bodyPr>
            <a:lstStyle/>
            <a:p>
              <a:pPr marL="0" marR="0" algn="r">
                <a:buNone/>
              </a:pPr>
              <a:r>
                <a:rPr lang="en-US" sz="12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Photo: Christianity.com</a:t>
              </a:r>
            </a:p>
          </p:txBody>
        </p:sp>
      </p:grpSp>
      <p:sp>
        <p:nvSpPr>
          <p:cNvPr id="3" name="TextBox 2">
            <a:extLst>
              <a:ext uri="{FF2B5EF4-FFF2-40B4-BE49-F238E27FC236}">
                <a16:creationId xmlns:a16="http://schemas.microsoft.com/office/drawing/2014/main" id="{3B3C6642-21E6-8309-09DD-A16A206EB6B9}"/>
              </a:ext>
            </a:extLst>
          </p:cNvPr>
          <p:cNvSpPr txBox="1"/>
          <p:nvPr/>
        </p:nvSpPr>
        <p:spPr>
          <a:xfrm>
            <a:off x="180926" y="138019"/>
            <a:ext cx="11830148" cy="5232202"/>
          </a:xfrm>
          <a:prstGeom prst="rect">
            <a:avLst/>
          </a:prstGeom>
          <a:noFill/>
        </p:spPr>
        <p:txBody>
          <a:bodyPr wrap="square">
            <a:spAutoFit/>
          </a:bodyPr>
          <a:lstStyle/>
          <a:p>
            <a:pPr algn="ctr"/>
            <a:r>
              <a:rPr lang="en-US" sz="3600" b="1" dirty="0">
                <a:solidFill>
                  <a:srgbClr val="002060"/>
                </a:solidFill>
                <a:effectLst>
                  <a:outerShdw blurRad="38100" dist="38100" dir="2700000" algn="tl">
                    <a:srgbClr val="000000">
                      <a:alpha val="43137"/>
                    </a:srgbClr>
                  </a:outerShdw>
                </a:effectLst>
              </a:rPr>
              <a:t>Practical Application</a:t>
            </a:r>
          </a:p>
          <a:p>
            <a:pPr algn="ctr"/>
            <a:endParaRPr lang="en-US" dirty="0">
              <a:solidFill>
                <a:srgbClr val="82570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200" dirty="0">
                <a:solidFill>
                  <a:srgbClr val="825700"/>
                </a:solidFill>
                <a:effectLst>
                  <a:outerShdw blurRad="38100" dist="38100" dir="2700000" algn="tl">
                    <a:srgbClr val="000000">
                      <a:alpha val="43137"/>
                    </a:srgbClr>
                  </a:outerShdw>
                </a:effectLst>
              </a:rPr>
              <a:t>Let biblical instruction soak in. Obey it. If a certain sin entangles you easily, ask a church leader to share some scriptural truths that can help you walk in the Lord’s plan more fully.</a:t>
            </a:r>
          </a:p>
          <a:p>
            <a:pPr marL="457200" indent="-457200">
              <a:buFont typeface="Arial" panose="020B0604020202020204" pitchFamily="34" charset="0"/>
              <a:buChar char="•"/>
            </a:pPr>
            <a:endParaRPr lang="en-US" sz="1200" dirty="0">
              <a:solidFill>
                <a:srgbClr val="82570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200" dirty="0">
                <a:solidFill>
                  <a:srgbClr val="825700"/>
                </a:solidFill>
                <a:effectLst>
                  <a:outerShdw blurRad="38100" dist="38100" dir="2700000" algn="tl">
                    <a:srgbClr val="000000">
                      <a:alpha val="43137"/>
                    </a:srgbClr>
                  </a:outerShdw>
                </a:effectLst>
              </a:rPr>
              <a:t>Ask a trusted friend to pray for you if you’re struggling to obey.</a:t>
            </a:r>
          </a:p>
          <a:p>
            <a:pPr marL="457200" indent="-457200">
              <a:buFont typeface="Arial" panose="020B0604020202020204" pitchFamily="34" charset="0"/>
              <a:buChar char="•"/>
            </a:pPr>
            <a:endParaRPr lang="en-US" sz="1200" dirty="0">
              <a:solidFill>
                <a:srgbClr val="82570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200" dirty="0">
                <a:solidFill>
                  <a:srgbClr val="825700"/>
                </a:solidFill>
                <a:effectLst>
                  <a:outerShdw blurRad="38100" dist="38100" dir="2700000" algn="tl">
                    <a:srgbClr val="000000">
                      <a:alpha val="43137"/>
                    </a:srgbClr>
                  </a:outerShdw>
                </a:effectLst>
              </a:rPr>
              <a:t>All Christians struggle, but we were </a:t>
            </a:r>
          </a:p>
          <a:p>
            <a:r>
              <a:rPr lang="en-US" sz="3200" dirty="0">
                <a:solidFill>
                  <a:srgbClr val="825700"/>
                </a:solidFill>
                <a:effectLst>
                  <a:outerShdw blurRad="38100" dist="38100" dir="2700000" algn="tl">
                    <a:srgbClr val="000000">
                      <a:alpha val="43137"/>
                    </a:srgbClr>
                  </a:outerShdw>
                </a:effectLst>
              </a:rPr>
              <a:t>     not meant to struggle alone. We make </a:t>
            </a:r>
          </a:p>
          <a:p>
            <a:r>
              <a:rPr lang="en-US" sz="3200" dirty="0">
                <a:solidFill>
                  <a:srgbClr val="825700"/>
                </a:solidFill>
                <a:effectLst>
                  <a:outerShdw blurRad="38100" dist="38100" dir="2700000" algn="tl">
                    <a:srgbClr val="000000">
                      <a:alpha val="43137"/>
                    </a:srgbClr>
                  </a:outerShdw>
                </a:effectLst>
              </a:rPr>
              <a:t>     easy targets for the enemy when we </a:t>
            </a:r>
          </a:p>
          <a:p>
            <a:r>
              <a:rPr lang="en-US" sz="3200" dirty="0">
                <a:solidFill>
                  <a:srgbClr val="825700"/>
                </a:solidFill>
                <a:effectLst>
                  <a:outerShdw blurRad="38100" dist="38100" dir="2700000" algn="tl">
                    <a:srgbClr val="000000">
                      <a:alpha val="43137"/>
                    </a:srgbClr>
                  </a:outerShdw>
                </a:effectLst>
              </a:rPr>
              <a:t>     don’t obey God.</a:t>
            </a:r>
          </a:p>
        </p:txBody>
      </p:sp>
    </p:spTree>
    <p:extLst>
      <p:ext uri="{BB962C8B-B14F-4D97-AF65-F5344CB8AC3E}">
        <p14:creationId xmlns:p14="http://schemas.microsoft.com/office/powerpoint/2010/main" val="38981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51A62-CDEF-AEB9-6C09-141240F2DB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6B549A-763F-1704-736C-0466E23E4FB5}"/>
              </a:ext>
            </a:extLst>
          </p:cNvPr>
          <p:cNvSpPr txBox="1"/>
          <p:nvPr/>
        </p:nvSpPr>
        <p:spPr>
          <a:xfrm>
            <a:off x="180926" y="138019"/>
            <a:ext cx="11830148" cy="3785652"/>
          </a:xfrm>
          <a:prstGeom prst="rect">
            <a:avLst/>
          </a:prstGeom>
          <a:noFill/>
        </p:spPr>
        <p:txBody>
          <a:bodyPr wrap="square">
            <a:spAutoFit/>
          </a:bodyPr>
          <a:lstStyle/>
          <a:p>
            <a:pPr algn="ctr"/>
            <a:r>
              <a:rPr lang="en-US" sz="3600" b="1" dirty="0">
                <a:solidFill>
                  <a:srgbClr val="002060"/>
                </a:solidFill>
                <a:effectLst>
                  <a:outerShdw blurRad="38100" dist="38100" dir="2700000" algn="tl">
                    <a:srgbClr val="000000">
                      <a:alpha val="43137"/>
                    </a:srgbClr>
                  </a:outerShdw>
                </a:effectLst>
              </a:rPr>
              <a:t>Pray to Put On the Breastplate of Righteousness</a:t>
            </a:r>
          </a:p>
          <a:p>
            <a:pPr algn="ctr"/>
            <a:endParaRPr lang="en-US" sz="1200" dirty="0">
              <a:solidFill>
                <a:srgbClr val="825700"/>
              </a:solidFill>
              <a:effectLst>
                <a:outerShdw blurRad="38100" dist="38100" dir="2700000" algn="tl">
                  <a:srgbClr val="000000">
                    <a:alpha val="43137"/>
                  </a:srgbClr>
                </a:outerShdw>
              </a:effectLst>
            </a:endParaRPr>
          </a:p>
          <a:p>
            <a:r>
              <a:rPr lang="en-US" sz="3200" dirty="0">
                <a:solidFill>
                  <a:srgbClr val="825700"/>
                </a:solidFill>
                <a:effectLst>
                  <a:outerShdw blurRad="38100" dist="38100" dir="2700000" algn="tl">
                    <a:srgbClr val="000000">
                      <a:alpha val="43137"/>
                    </a:srgbClr>
                  </a:outerShdw>
                </a:effectLst>
              </a:rPr>
              <a:t>Lord, knowing that I have been forgiven and freed from death because of Jesus, I put on the breastplate of righteousness. I live in Christ as a new creation and pursue righteousness instead of the sinful desires of my flesh. Help me walk in your love, humility, and kindness, so I will live a life of righteousness that is pleasing to You and draws others to want to know You.</a:t>
            </a:r>
            <a:endParaRPr lang="en-US" sz="3200" dirty="0">
              <a:solidFill>
                <a:srgbClr val="825700"/>
              </a:solidFill>
            </a:endParaRPr>
          </a:p>
        </p:txBody>
      </p:sp>
      <p:grpSp>
        <p:nvGrpSpPr>
          <p:cNvPr id="2" name="Group 1">
            <a:extLst>
              <a:ext uri="{FF2B5EF4-FFF2-40B4-BE49-F238E27FC236}">
                <a16:creationId xmlns:a16="http://schemas.microsoft.com/office/drawing/2014/main" id="{753AC416-CFB4-74C9-2438-9C5C272BAB6C}"/>
              </a:ext>
            </a:extLst>
          </p:cNvPr>
          <p:cNvGrpSpPr/>
          <p:nvPr/>
        </p:nvGrpSpPr>
        <p:grpSpPr>
          <a:xfrm>
            <a:off x="7488455" y="3429000"/>
            <a:ext cx="4713070" cy="3429061"/>
            <a:chOff x="5640605" y="3429000"/>
            <a:chExt cx="4713070" cy="3429061"/>
          </a:xfrm>
        </p:grpSpPr>
        <p:pic>
          <p:nvPicPr>
            <p:cNvPr id="5" name="Picture 2" descr="What Is the Breastplate of Righteousness in the Armor of God?">
              <a:extLst>
                <a:ext uri="{FF2B5EF4-FFF2-40B4-BE49-F238E27FC236}">
                  <a16:creationId xmlns:a16="http://schemas.microsoft.com/office/drawing/2014/main" id="{D4C6329B-6BC5-883A-C282-C36F3F76B6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52" t="2611" r="27260"/>
            <a:stretch>
              <a:fillRect/>
            </a:stretch>
          </p:blipFill>
          <p:spPr bwMode="auto">
            <a:xfrm>
              <a:off x="5640605" y="3429000"/>
              <a:ext cx="4713070" cy="3428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1716AF9-8F8E-ACFD-67D9-7488A296300F}"/>
                </a:ext>
              </a:extLst>
            </p:cNvPr>
            <p:cNvSpPr txBox="1"/>
            <p:nvPr/>
          </p:nvSpPr>
          <p:spPr>
            <a:xfrm>
              <a:off x="8210550" y="6581062"/>
              <a:ext cx="2076450" cy="276999"/>
            </a:xfrm>
            <a:prstGeom prst="rect">
              <a:avLst/>
            </a:prstGeom>
            <a:noFill/>
          </p:spPr>
          <p:txBody>
            <a:bodyPr wrap="square">
              <a:spAutoFit/>
            </a:bodyPr>
            <a:lstStyle/>
            <a:p>
              <a:pPr marL="0" marR="0" algn="r">
                <a:buNone/>
              </a:pPr>
              <a:r>
                <a:rPr lang="en-US" sz="12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Photo: Christianity.com</a:t>
              </a:r>
            </a:p>
          </p:txBody>
        </p:sp>
      </p:grpSp>
    </p:spTree>
    <p:extLst>
      <p:ext uri="{BB962C8B-B14F-4D97-AF65-F5344CB8AC3E}">
        <p14:creationId xmlns:p14="http://schemas.microsoft.com/office/powerpoint/2010/main" val="1371368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2DE11-16F9-603C-A3A2-9D7E462024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EE4604-8B95-E541-3078-D7587B1BC755}"/>
              </a:ext>
            </a:extLst>
          </p:cNvPr>
          <p:cNvSpPr txBox="1"/>
          <p:nvPr/>
        </p:nvSpPr>
        <p:spPr>
          <a:xfrm>
            <a:off x="216041" y="180886"/>
            <a:ext cx="11526440" cy="1200329"/>
          </a:xfrm>
          <a:prstGeom prst="rect">
            <a:avLst/>
          </a:prstGeom>
          <a:noFill/>
        </p:spPr>
        <p:txBody>
          <a:bodyPr wrap="square">
            <a:spAutoFit/>
          </a:bodyPr>
          <a:lstStyle/>
          <a:p>
            <a:pPr algn="ctr"/>
            <a:r>
              <a:rPr lang="en-US" sz="3600" b="1" dirty="0">
                <a:solidFill>
                  <a:schemeClr val="tx2">
                    <a:lumMod val="90000"/>
                    <a:lumOff val="10000"/>
                  </a:schemeClr>
                </a:solidFill>
                <a:effectLst>
                  <a:outerShdw blurRad="38100" dist="38100" dir="2700000" algn="tl">
                    <a:srgbClr val="000000">
                      <a:alpha val="43137"/>
                    </a:srgbClr>
                  </a:outerShdw>
                </a:effectLst>
              </a:rPr>
              <a:t>We’ll look at the other items of armor in more detail next week!</a:t>
            </a:r>
          </a:p>
        </p:txBody>
      </p:sp>
      <p:pic>
        <p:nvPicPr>
          <p:cNvPr id="5" name="Picture 4">
            <a:extLst>
              <a:ext uri="{FF2B5EF4-FFF2-40B4-BE49-F238E27FC236}">
                <a16:creationId xmlns:a16="http://schemas.microsoft.com/office/drawing/2014/main" id="{AE2E6DCD-A1DE-EDE2-4848-BBEA8D07E39C}"/>
              </a:ext>
            </a:extLst>
          </p:cNvPr>
          <p:cNvPicPr>
            <a:picLocks noChangeAspect="1"/>
          </p:cNvPicPr>
          <p:nvPr/>
        </p:nvPicPr>
        <p:blipFill>
          <a:blip r:embed="rId2"/>
          <a:stretch>
            <a:fillRect/>
          </a:stretch>
        </p:blipFill>
        <p:spPr>
          <a:xfrm>
            <a:off x="3082413" y="1654584"/>
            <a:ext cx="6027174" cy="4520381"/>
          </a:xfrm>
          <a:prstGeom prst="rect">
            <a:avLst/>
          </a:prstGeom>
        </p:spPr>
      </p:pic>
    </p:spTree>
    <p:extLst>
      <p:ext uri="{BB962C8B-B14F-4D97-AF65-F5344CB8AC3E}">
        <p14:creationId xmlns:p14="http://schemas.microsoft.com/office/powerpoint/2010/main" val="89588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ooks of the Bible - All the Books in the New &amp; Old Testament">
            <a:extLst>
              <a:ext uri="{FF2B5EF4-FFF2-40B4-BE49-F238E27FC236}">
                <a16:creationId xmlns:a16="http://schemas.microsoft.com/office/drawing/2014/main" id="{EF02915C-0760-7441-3CAA-AB6A72A8BB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917" b="5803"/>
          <a:stretch/>
        </p:blipFill>
        <p:spPr bwMode="auto">
          <a:xfrm>
            <a:off x="1669301" y="1026160"/>
            <a:ext cx="8853397" cy="27736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B46077-20A3-6DBF-0997-A68D898CD41D}"/>
              </a:ext>
            </a:extLst>
          </p:cNvPr>
          <p:cNvSpPr>
            <a:spLocks noGrp="1"/>
          </p:cNvSpPr>
          <p:nvPr>
            <p:ph type="title"/>
          </p:nvPr>
        </p:nvSpPr>
        <p:spPr>
          <a:xfrm>
            <a:off x="473532" y="3729612"/>
            <a:ext cx="11217728" cy="3126030"/>
          </a:xfrm>
        </p:spPr>
        <p:txBody>
          <a:bodyPr>
            <a:normAutofit fontScale="90000"/>
          </a:bodyPr>
          <a:lstStyle/>
          <a:p>
            <a:pPr>
              <a:lnSpc>
                <a:spcPct val="120000"/>
              </a:lnSpc>
            </a:pPr>
            <a:r>
              <a:rPr lang="en-US" sz="3600" b="1" i="0" u="none" strike="noStrike" baseline="30000" dirty="0">
                <a:solidFill>
                  <a:schemeClr val="tx2">
                    <a:lumMod val="90000"/>
                    <a:lumOff val="10000"/>
                  </a:schemeClr>
                </a:solidFill>
                <a:effectLst>
                  <a:outerShdw blurRad="38100" dist="38100" dir="2700000" algn="tl">
                    <a:srgbClr val="000000">
                      <a:alpha val="43137"/>
                    </a:srgbClr>
                  </a:outerShdw>
                </a:effectLst>
                <a:latin typeface="Montserrat"/>
              </a:rPr>
              <a:t>14</a:t>
            </a:r>
            <a:r>
              <a:rPr lang="en-US" sz="3600" b="1" i="0" u="none" strike="noStrike" baseline="0" dirty="0">
                <a:solidFill>
                  <a:schemeClr val="tx2">
                    <a:lumMod val="90000"/>
                    <a:lumOff val="10000"/>
                  </a:schemeClr>
                </a:solidFill>
                <a:effectLst>
                  <a:outerShdw blurRad="38100" dist="38100" dir="2700000" algn="tl">
                    <a:srgbClr val="000000">
                      <a:alpha val="43137"/>
                    </a:srgbClr>
                  </a:outerShdw>
                </a:effectLst>
                <a:latin typeface="Montserrat"/>
              </a:rPr>
              <a:t> Stand therefore, having fastened on the belt of truth, and having put on the breastplate of righteousness, </a:t>
            </a:r>
            <a:r>
              <a:rPr lang="en-US" sz="3600" b="1" i="0" u="none" strike="noStrike" baseline="30000" dirty="0">
                <a:solidFill>
                  <a:schemeClr val="tx2">
                    <a:lumMod val="90000"/>
                    <a:lumOff val="10000"/>
                  </a:schemeClr>
                </a:solidFill>
                <a:effectLst>
                  <a:outerShdw blurRad="38100" dist="38100" dir="2700000" algn="tl">
                    <a:srgbClr val="000000">
                      <a:alpha val="43137"/>
                    </a:srgbClr>
                  </a:outerShdw>
                </a:effectLst>
                <a:latin typeface="Montserrat"/>
              </a:rPr>
              <a:t>15 </a:t>
            </a:r>
            <a:r>
              <a:rPr lang="en-US" sz="3600" b="1" i="0" u="none" strike="noStrike" baseline="0" dirty="0">
                <a:solidFill>
                  <a:schemeClr val="tx2">
                    <a:lumMod val="90000"/>
                    <a:lumOff val="10000"/>
                  </a:schemeClr>
                </a:solidFill>
                <a:effectLst>
                  <a:outerShdw blurRad="38100" dist="38100" dir="2700000" algn="tl">
                    <a:srgbClr val="000000">
                      <a:alpha val="43137"/>
                    </a:srgbClr>
                  </a:outerShdw>
                </a:effectLst>
                <a:latin typeface="Montserrat"/>
              </a:rPr>
              <a:t>and, as shoes for your feet, having put on the readiness given by the gospel of peace.</a:t>
            </a:r>
            <a:endParaRPr lang="en-US" sz="5400" b="1" dirty="0">
              <a:solidFill>
                <a:schemeClr val="tx2">
                  <a:lumMod val="90000"/>
                  <a:lumOff val="10000"/>
                </a:schemeClr>
              </a:solidFill>
              <a:effectLst>
                <a:outerShdw blurRad="38100" dist="38100" dir="2700000" algn="tl">
                  <a:srgbClr val="000000">
                    <a:alpha val="43137"/>
                  </a:srgbClr>
                </a:outerShdw>
              </a:effectLst>
              <a:latin typeface="Montserrat"/>
            </a:endParaRPr>
          </a:p>
        </p:txBody>
      </p:sp>
      <p:sp>
        <p:nvSpPr>
          <p:cNvPr id="3" name="TextBox 2">
            <a:extLst>
              <a:ext uri="{FF2B5EF4-FFF2-40B4-BE49-F238E27FC236}">
                <a16:creationId xmlns:a16="http://schemas.microsoft.com/office/drawing/2014/main" id="{1B67052B-8652-2C4C-9C0C-2160B518A87E}"/>
              </a:ext>
            </a:extLst>
          </p:cNvPr>
          <p:cNvSpPr txBox="1"/>
          <p:nvPr/>
        </p:nvSpPr>
        <p:spPr>
          <a:xfrm>
            <a:off x="3946356" y="375738"/>
            <a:ext cx="4299285" cy="584775"/>
          </a:xfrm>
          <a:prstGeom prst="rect">
            <a:avLst/>
          </a:prstGeom>
          <a:noFill/>
        </p:spPr>
        <p:txBody>
          <a:bodyPr wrap="square">
            <a:spAutoFit/>
          </a:bodyPr>
          <a:lstStyle/>
          <a:p>
            <a:pPr algn="ctr"/>
            <a:r>
              <a:rPr lang="en-US" sz="3200" b="1" i="0" u="none" strike="noStrike" baseline="0" dirty="0">
                <a:solidFill>
                  <a:schemeClr val="tx2">
                    <a:lumMod val="90000"/>
                    <a:lumOff val="10000"/>
                  </a:schemeClr>
                </a:solidFill>
                <a:effectLst>
                  <a:outerShdw blurRad="38100" dist="38100" dir="2700000" algn="tl">
                    <a:srgbClr val="000000">
                      <a:alpha val="43137"/>
                    </a:srgbClr>
                  </a:outerShdw>
                </a:effectLst>
                <a:latin typeface="Montserrat" panose="00000500000000000000" pitchFamily="2" charset="0"/>
              </a:rPr>
              <a:t> </a:t>
            </a:r>
            <a:r>
              <a:rPr lang="en-US" sz="3200" b="1" dirty="0">
                <a:solidFill>
                  <a:schemeClr val="tx2">
                    <a:lumMod val="90000"/>
                    <a:lumOff val="10000"/>
                  </a:schemeClr>
                </a:solidFill>
                <a:effectLst>
                  <a:outerShdw blurRad="38100" dist="38100" dir="2700000" algn="tl">
                    <a:srgbClr val="000000">
                      <a:alpha val="43137"/>
                    </a:srgbClr>
                  </a:outerShdw>
                </a:effectLst>
                <a:latin typeface="Montserrat" panose="00000500000000000000" pitchFamily="2" charset="0"/>
              </a:rPr>
              <a:t>Ephesians 6</a:t>
            </a:r>
            <a:r>
              <a:rPr lang="en-US" sz="3200" b="1" dirty="0">
                <a:solidFill>
                  <a:schemeClr val="tx2">
                    <a:lumMod val="90000"/>
                    <a:lumOff val="10000"/>
                  </a:schemeClr>
                </a:solidFill>
                <a:effectLst>
                  <a:outerShdw blurRad="38100" dist="38100" dir="2700000" algn="tl">
                    <a:srgbClr val="000000">
                      <a:alpha val="43137"/>
                    </a:srgbClr>
                  </a:outerShdw>
                </a:effectLst>
                <a:latin typeface="Montserrat" panose="00000500000000000000" pitchFamily="2" charset="0"/>
                <a:sym typeface="Wingdings" panose="05000000000000000000" pitchFamily="2" charset="2"/>
              </a:rPr>
              <a:t>:14-15</a:t>
            </a:r>
            <a:endParaRPr lang="en-US" sz="3200" dirty="0">
              <a:solidFill>
                <a:schemeClr val="tx2">
                  <a:lumMod val="90000"/>
                  <a:lumOff val="10000"/>
                </a:schemeClr>
              </a:solidFill>
            </a:endParaRPr>
          </a:p>
        </p:txBody>
      </p:sp>
    </p:spTree>
    <p:extLst>
      <p:ext uri="{BB962C8B-B14F-4D97-AF65-F5344CB8AC3E}">
        <p14:creationId xmlns:p14="http://schemas.microsoft.com/office/powerpoint/2010/main" val="1879050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33B67-0F60-EEA9-F34A-8BE4FD95803D}"/>
              </a:ext>
            </a:extLst>
          </p:cNvPr>
          <p:cNvSpPr txBox="1"/>
          <p:nvPr/>
        </p:nvSpPr>
        <p:spPr>
          <a:xfrm>
            <a:off x="361506" y="92998"/>
            <a:ext cx="11525693" cy="1200329"/>
          </a:xfrm>
          <a:prstGeom prst="rect">
            <a:avLst/>
          </a:prstGeom>
          <a:noFill/>
        </p:spPr>
        <p:txBody>
          <a:bodyPr wrap="square" lIns="91440" tIns="45720" rIns="91440" bIns="45720" anchor="t">
            <a:spAutoFit/>
          </a:bodyPr>
          <a:lstStyle/>
          <a:p>
            <a:r>
              <a:rPr lang="en-US" sz="3600" b="1" dirty="0">
                <a:solidFill>
                  <a:schemeClr val="tx2">
                    <a:lumMod val="90000"/>
                    <a:lumOff val="10000"/>
                  </a:schemeClr>
                </a:solidFill>
                <a:effectLst>
                  <a:outerShdw blurRad="38100" dist="38100" dir="2700000" algn="tl">
                    <a:srgbClr val="000000">
                      <a:alpha val="43137"/>
                    </a:srgbClr>
                  </a:outerShdw>
                </a:effectLst>
              </a:rPr>
              <a:t>Write on a 3” x 5” card one thing you learned today that will help you do spiritual warfare.</a:t>
            </a:r>
          </a:p>
        </p:txBody>
      </p:sp>
      <p:pic>
        <p:nvPicPr>
          <p:cNvPr id="1026" name="Picture 2" descr="10,000+ Free Spiritual Warfare &amp; Spiritual Images - Pixabay">
            <a:extLst>
              <a:ext uri="{FF2B5EF4-FFF2-40B4-BE49-F238E27FC236}">
                <a16:creationId xmlns:a16="http://schemas.microsoft.com/office/drawing/2014/main" id="{FC7CF6F7-068B-F404-20DC-EEA5DC5B9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786" y="1402796"/>
            <a:ext cx="8008427" cy="4573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EBB25F-B86E-1A32-6B38-9CB2ABC21EC1}"/>
              </a:ext>
            </a:extLst>
          </p:cNvPr>
          <p:cNvSpPr txBox="1"/>
          <p:nvPr/>
        </p:nvSpPr>
        <p:spPr>
          <a:xfrm>
            <a:off x="2990405" y="6086089"/>
            <a:ext cx="6267894" cy="646331"/>
          </a:xfrm>
          <a:prstGeom prst="rect">
            <a:avLst/>
          </a:prstGeom>
          <a:noFill/>
        </p:spPr>
        <p:txBody>
          <a:bodyPr wrap="square" lIns="91440" tIns="45720" rIns="91440" bIns="45720" anchor="t">
            <a:spAutoFit/>
          </a:bodyPr>
          <a:lstStyle/>
          <a:p>
            <a:pPr algn="ctr"/>
            <a:r>
              <a:rPr lang="en-US" sz="3600" b="1" dirty="0">
                <a:solidFill>
                  <a:schemeClr val="accent6">
                    <a:lumMod val="75000"/>
                  </a:schemeClr>
                </a:solidFill>
                <a:effectLst>
                  <a:outerShdw blurRad="38100" dist="38100" dir="2700000" algn="tl">
                    <a:srgbClr val="000000">
                      <a:alpha val="43137"/>
                    </a:srgbClr>
                  </a:outerShdw>
                </a:effectLst>
              </a:rPr>
              <a:t>Share with your table mates.</a:t>
            </a:r>
          </a:p>
        </p:txBody>
      </p:sp>
    </p:spTree>
    <p:extLst>
      <p:ext uri="{BB962C8B-B14F-4D97-AF65-F5344CB8AC3E}">
        <p14:creationId xmlns:p14="http://schemas.microsoft.com/office/powerpoint/2010/main" val="76337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D85BF0-9802-760C-97C1-0478916CB267}"/>
              </a:ext>
            </a:extLst>
          </p:cNvPr>
          <p:cNvSpPr>
            <a:spLocks noGrp="1"/>
          </p:cNvSpPr>
          <p:nvPr>
            <p:ph type="title"/>
          </p:nvPr>
        </p:nvSpPr>
        <p:spPr>
          <a:xfrm>
            <a:off x="487134" y="3579752"/>
            <a:ext cx="11217728" cy="3126030"/>
          </a:xfrm>
        </p:spPr>
        <p:txBody>
          <a:bodyPr>
            <a:normAutofit fontScale="90000"/>
          </a:bodyPr>
          <a:lstStyle/>
          <a:p>
            <a:pPr>
              <a:lnSpc>
                <a:spcPct val="120000"/>
              </a:lnSpc>
            </a:pPr>
            <a:r>
              <a:rPr lang="en-US" sz="3600" b="1" i="0" u="none" strike="noStrike" baseline="0" dirty="0">
                <a:solidFill>
                  <a:schemeClr val="tx2">
                    <a:lumMod val="90000"/>
                    <a:lumOff val="10000"/>
                  </a:schemeClr>
                </a:solidFill>
                <a:effectLst>
                  <a:outerShdw blurRad="38100" dist="38100" dir="2700000" algn="tl">
                    <a:srgbClr val="000000">
                      <a:alpha val="43137"/>
                    </a:srgbClr>
                  </a:outerShdw>
                </a:effectLst>
                <a:latin typeface="Montserrat"/>
              </a:rPr>
              <a:t>In </a:t>
            </a:r>
            <a:r>
              <a:rPr lang="en-US" sz="3600" b="1" i="0" u="none" strike="noStrike" baseline="0">
                <a:solidFill>
                  <a:schemeClr val="tx2">
                    <a:lumMod val="90000"/>
                    <a:lumOff val="10000"/>
                  </a:schemeClr>
                </a:solidFill>
                <a:effectLst>
                  <a:outerShdw blurRad="38100" dist="38100" dir="2700000" algn="tl">
                    <a:srgbClr val="000000">
                      <a:alpha val="43137"/>
                    </a:srgbClr>
                  </a:outerShdw>
                </a:effectLst>
                <a:latin typeface="Montserrat"/>
              </a:rPr>
              <a:t>all circumstances, </a:t>
            </a:r>
            <a:r>
              <a:rPr lang="en-US" sz="3600" b="1" i="0" u="none" strike="noStrike" baseline="0" dirty="0">
                <a:solidFill>
                  <a:schemeClr val="tx2">
                    <a:lumMod val="90000"/>
                    <a:lumOff val="10000"/>
                  </a:schemeClr>
                </a:solidFill>
                <a:effectLst>
                  <a:outerShdw blurRad="38100" dist="38100" dir="2700000" algn="tl">
                    <a:srgbClr val="000000">
                      <a:alpha val="43137"/>
                    </a:srgbClr>
                  </a:outerShdw>
                </a:effectLst>
                <a:latin typeface="Montserrat"/>
              </a:rPr>
              <a:t>take up the shield of faith, with which you can extinguish all the flaming darts of the evil one; </a:t>
            </a:r>
            <a:r>
              <a:rPr lang="en-US" sz="3600" b="1" i="0" u="none" strike="noStrike" baseline="30000" dirty="0">
                <a:solidFill>
                  <a:schemeClr val="tx2">
                    <a:lumMod val="90000"/>
                    <a:lumOff val="10000"/>
                  </a:schemeClr>
                </a:solidFill>
                <a:effectLst>
                  <a:outerShdw blurRad="38100" dist="38100" dir="2700000" algn="tl">
                    <a:srgbClr val="000000">
                      <a:alpha val="43137"/>
                    </a:srgbClr>
                  </a:outerShdw>
                </a:effectLst>
                <a:latin typeface="Montserrat"/>
              </a:rPr>
              <a:t>17</a:t>
            </a:r>
            <a:r>
              <a:rPr lang="en-US" sz="3600" b="1" i="0" u="none" strike="noStrike" baseline="0" dirty="0">
                <a:solidFill>
                  <a:schemeClr val="tx2">
                    <a:lumMod val="90000"/>
                    <a:lumOff val="10000"/>
                  </a:schemeClr>
                </a:solidFill>
                <a:effectLst>
                  <a:outerShdw blurRad="38100" dist="38100" dir="2700000" algn="tl">
                    <a:srgbClr val="000000">
                      <a:alpha val="43137"/>
                    </a:srgbClr>
                  </a:outerShdw>
                </a:effectLst>
                <a:latin typeface="Montserrat"/>
              </a:rPr>
              <a:t> and take the helmet of salvation, and the sword of the Spirit, which is the word of God </a:t>
            </a:r>
            <a:endParaRPr lang="en-US" sz="5400" b="1" dirty="0">
              <a:solidFill>
                <a:schemeClr val="tx2">
                  <a:lumMod val="90000"/>
                  <a:lumOff val="10000"/>
                </a:schemeClr>
              </a:solidFill>
              <a:effectLst>
                <a:outerShdw blurRad="38100" dist="38100" dir="2700000" algn="tl">
                  <a:srgbClr val="000000">
                    <a:alpha val="43137"/>
                  </a:srgbClr>
                </a:outerShdw>
              </a:effectLst>
              <a:latin typeface="Montserrat"/>
            </a:endParaRPr>
          </a:p>
        </p:txBody>
      </p:sp>
      <p:pic>
        <p:nvPicPr>
          <p:cNvPr id="2" name="Picture 4" descr="Books of the Bible - All the Books in the New &amp; Old Testament">
            <a:extLst>
              <a:ext uri="{FF2B5EF4-FFF2-40B4-BE49-F238E27FC236}">
                <a16:creationId xmlns:a16="http://schemas.microsoft.com/office/drawing/2014/main" id="{06A26660-78C3-E81F-7C1B-F628C39A6B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17" b="5803"/>
          <a:stretch/>
        </p:blipFill>
        <p:spPr bwMode="auto">
          <a:xfrm>
            <a:off x="2181727" y="736993"/>
            <a:ext cx="8308887" cy="26030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C7281F-E187-C4FD-F418-DD1BC72EE81D}"/>
              </a:ext>
            </a:extLst>
          </p:cNvPr>
          <p:cNvSpPr txBox="1"/>
          <p:nvPr/>
        </p:nvSpPr>
        <p:spPr>
          <a:xfrm>
            <a:off x="3946356" y="152218"/>
            <a:ext cx="4299285" cy="584775"/>
          </a:xfrm>
          <a:prstGeom prst="rect">
            <a:avLst/>
          </a:prstGeom>
          <a:noFill/>
        </p:spPr>
        <p:txBody>
          <a:bodyPr wrap="square">
            <a:spAutoFit/>
          </a:bodyPr>
          <a:lstStyle/>
          <a:p>
            <a:pPr algn="ctr"/>
            <a:r>
              <a:rPr lang="en-US" sz="3200" b="1" i="0" u="none" strike="noStrike" baseline="0" dirty="0">
                <a:solidFill>
                  <a:schemeClr val="tx2">
                    <a:lumMod val="90000"/>
                    <a:lumOff val="10000"/>
                  </a:schemeClr>
                </a:solidFill>
                <a:effectLst>
                  <a:outerShdw blurRad="38100" dist="38100" dir="2700000" algn="tl">
                    <a:srgbClr val="000000">
                      <a:alpha val="43137"/>
                    </a:srgbClr>
                  </a:outerShdw>
                </a:effectLst>
                <a:latin typeface="Montserrat" panose="00000500000000000000" pitchFamily="2" charset="0"/>
              </a:rPr>
              <a:t> </a:t>
            </a:r>
            <a:r>
              <a:rPr lang="en-US" sz="3200" b="1" dirty="0">
                <a:solidFill>
                  <a:schemeClr val="tx2">
                    <a:lumMod val="90000"/>
                    <a:lumOff val="10000"/>
                  </a:schemeClr>
                </a:solidFill>
                <a:effectLst>
                  <a:outerShdw blurRad="38100" dist="38100" dir="2700000" algn="tl">
                    <a:srgbClr val="000000">
                      <a:alpha val="43137"/>
                    </a:srgbClr>
                  </a:outerShdw>
                </a:effectLst>
                <a:latin typeface="Montserrat" panose="00000500000000000000" pitchFamily="2" charset="0"/>
              </a:rPr>
              <a:t>Ephesians 6</a:t>
            </a:r>
            <a:r>
              <a:rPr lang="en-US" sz="3200" b="1" dirty="0">
                <a:solidFill>
                  <a:schemeClr val="tx2">
                    <a:lumMod val="90000"/>
                    <a:lumOff val="10000"/>
                  </a:schemeClr>
                </a:solidFill>
                <a:effectLst>
                  <a:outerShdw blurRad="38100" dist="38100" dir="2700000" algn="tl">
                    <a:srgbClr val="000000">
                      <a:alpha val="43137"/>
                    </a:srgbClr>
                  </a:outerShdw>
                </a:effectLst>
                <a:latin typeface="Montserrat" panose="00000500000000000000" pitchFamily="2" charset="0"/>
                <a:sym typeface="Wingdings" panose="05000000000000000000" pitchFamily="2" charset="2"/>
              </a:rPr>
              <a:t>:16-17</a:t>
            </a:r>
            <a:endParaRPr lang="en-US" sz="3200" dirty="0">
              <a:solidFill>
                <a:schemeClr val="tx2">
                  <a:lumMod val="90000"/>
                  <a:lumOff val="10000"/>
                </a:schemeClr>
              </a:solidFill>
            </a:endParaRPr>
          </a:p>
        </p:txBody>
      </p:sp>
    </p:spTree>
    <p:extLst>
      <p:ext uri="{BB962C8B-B14F-4D97-AF65-F5344CB8AC3E}">
        <p14:creationId xmlns:p14="http://schemas.microsoft.com/office/powerpoint/2010/main" val="3877296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ADAEB-D2CD-427F-E9A2-4718B8D8E2F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A5A81BF-6978-63B4-3051-F136D2796727}"/>
              </a:ext>
            </a:extLst>
          </p:cNvPr>
          <p:cNvSpPr txBox="1"/>
          <p:nvPr/>
        </p:nvSpPr>
        <p:spPr>
          <a:xfrm>
            <a:off x="130712" y="138438"/>
            <a:ext cx="11830148" cy="1200329"/>
          </a:xfrm>
          <a:prstGeom prst="rect">
            <a:avLst/>
          </a:prstGeom>
          <a:noFill/>
        </p:spPr>
        <p:txBody>
          <a:bodyPr wrap="square">
            <a:spAutoFit/>
          </a:bodyPr>
          <a:lstStyle/>
          <a:p>
            <a:pPr algn="ctr"/>
            <a:r>
              <a:rPr lang="en-US" sz="2000" b="1" dirty="0">
                <a:solidFill>
                  <a:schemeClr val="tx2">
                    <a:lumMod val="90000"/>
                    <a:lumOff val="10000"/>
                  </a:schemeClr>
                </a:solidFill>
                <a:effectLst>
                  <a:outerShdw blurRad="38100" dist="38100" dir="2700000" algn="tl">
                    <a:srgbClr val="000000">
                      <a:alpha val="43137"/>
                    </a:srgbClr>
                  </a:outerShdw>
                </a:effectLst>
              </a:rPr>
              <a:t> </a:t>
            </a:r>
            <a:r>
              <a:rPr lang="en-US" sz="3600" b="1" dirty="0">
                <a:solidFill>
                  <a:schemeClr val="tx2">
                    <a:lumMod val="90000"/>
                    <a:lumOff val="10000"/>
                  </a:schemeClr>
                </a:solidFill>
                <a:effectLst>
                  <a:outerShdw blurRad="38100" dist="38100" dir="2700000" algn="tl">
                    <a:srgbClr val="000000">
                      <a:alpha val="43137"/>
                    </a:srgbClr>
                  </a:outerShdw>
                </a:effectLst>
              </a:rPr>
              <a:t>Read Ephesians 6:10-18 and answer </a:t>
            </a:r>
          </a:p>
          <a:p>
            <a:pPr algn="ctr"/>
            <a:r>
              <a:rPr lang="en-US" sz="3600" b="1" dirty="0">
                <a:solidFill>
                  <a:schemeClr val="tx2">
                    <a:lumMod val="90000"/>
                    <a:lumOff val="10000"/>
                  </a:schemeClr>
                </a:solidFill>
                <a:effectLst>
                  <a:outerShdw blurRad="38100" dist="38100" dir="2700000" algn="tl">
                    <a:srgbClr val="000000">
                      <a:alpha val="43137"/>
                    </a:srgbClr>
                  </a:outerShdw>
                </a:effectLst>
              </a:rPr>
              <a:t>the questions on your worksheet.</a:t>
            </a:r>
          </a:p>
        </p:txBody>
      </p:sp>
      <p:pic>
        <p:nvPicPr>
          <p:cNvPr id="4" name="Picture 3">
            <a:extLst>
              <a:ext uri="{FF2B5EF4-FFF2-40B4-BE49-F238E27FC236}">
                <a16:creationId xmlns:a16="http://schemas.microsoft.com/office/drawing/2014/main" id="{70CDEDD4-2652-52D0-E265-7D09CB25EED1}"/>
              </a:ext>
            </a:extLst>
          </p:cNvPr>
          <p:cNvPicPr>
            <a:picLocks noChangeAspect="1"/>
          </p:cNvPicPr>
          <p:nvPr/>
        </p:nvPicPr>
        <p:blipFill>
          <a:blip r:embed="rId2"/>
          <a:stretch>
            <a:fillRect/>
          </a:stretch>
        </p:blipFill>
        <p:spPr>
          <a:xfrm>
            <a:off x="2655631" y="1697447"/>
            <a:ext cx="6880737" cy="5160553"/>
          </a:xfrm>
          <a:prstGeom prst="rect">
            <a:avLst/>
          </a:prstGeom>
        </p:spPr>
      </p:pic>
    </p:spTree>
    <p:extLst>
      <p:ext uri="{BB962C8B-B14F-4D97-AF65-F5344CB8AC3E}">
        <p14:creationId xmlns:p14="http://schemas.microsoft.com/office/powerpoint/2010/main" val="203002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CF281-0528-C7CC-DC28-85FD8349BEA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4919CF2-A65B-CF76-68FF-C26FB93F19AB}"/>
              </a:ext>
            </a:extLst>
          </p:cNvPr>
          <p:cNvSpPr txBox="1"/>
          <p:nvPr/>
        </p:nvSpPr>
        <p:spPr>
          <a:xfrm>
            <a:off x="130712" y="138438"/>
            <a:ext cx="11830148" cy="646331"/>
          </a:xfrm>
          <a:prstGeom prst="rect">
            <a:avLst/>
          </a:prstGeom>
          <a:noFill/>
        </p:spPr>
        <p:txBody>
          <a:bodyPr wrap="square">
            <a:spAutoFit/>
          </a:bodyPr>
          <a:lstStyle/>
          <a:p>
            <a:pPr algn="ctr"/>
            <a:r>
              <a:rPr lang="en-US" sz="2000" b="1" dirty="0">
                <a:solidFill>
                  <a:schemeClr val="tx2">
                    <a:lumMod val="90000"/>
                    <a:lumOff val="10000"/>
                  </a:schemeClr>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Against whom are we fighting (using this armor)?</a:t>
            </a:r>
          </a:p>
        </p:txBody>
      </p:sp>
      <p:pic>
        <p:nvPicPr>
          <p:cNvPr id="2" name="Picture 1">
            <a:extLst>
              <a:ext uri="{FF2B5EF4-FFF2-40B4-BE49-F238E27FC236}">
                <a16:creationId xmlns:a16="http://schemas.microsoft.com/office/drawing/2014/main" id="{01F1C930-0FB0-3BC1-0B12-CA258369D4C5}"/>
              </a:ext>
            </a:extLst>
          </p:cNvPr>
          <p:cNvPicPr>
            <a:picLocks noChangeAspect="1"/>
          </p:cNvPicPr>
          <p:nvPr/>
        </p:nvPicPr>
        <p:blipFill>
          <a:blip r:embed="rId2"/>
          <a:stretch>
            <a:fillRect/>
          </a:stretch>
        </p:blipFill>
        <p:spPr>
          <a:xfrm>
            <a:off x="3032199" y="1168809"/>
            <a:ext cx="6027174" cy="4520381"/>
          </a:xfrm>
          <a:prstGeom prst="rect">
            <a:avLst/>
          </a:prstGeom>
        </p:spPr>
      </p:pic>
      <p:sp>
        <p:nvSpPr>
          <p:cNvPr id="3" name="TextBox 2">
            <a:extLst>
              <a:ext uri="{FF2B5EF4-FFF2-40B4-BE49-F238E27FC236}">
                <a16:creationId xmlns:a16="http://schemas.microsoft.com/office/drawing/2014/main" id="{455FCC61-0FB1-5C08-0372-0AB2BCA76204}"/>
              </a:ext>
            </a:extLst>
          </p:cNvPr>
          <p:cNvSpPr txBox="1"/>
          <p:nvPr/>
        </p:nvSpPr>
        <p:spPr>
          <a:xfrm>
            <a:off x="1122631" y="5910169"/>
            <a:ext cx="9946738" cy="646331"/>
          </a:xfrm>
          <a:prstGeom prst="rect">
            <a:avLst/>
          </a:prstGeom>
          <a:noFill/>
        </p:spPr>
        <p:txBody>
          <a:bodyPr wrap="square">
            <a:spAutoFit/>
          </a:bodyPr>
          <a:lstStyle/>
          <a:p>
            <a:r>
              <a:rPr lang="en-US" sz="3600" dirty="0">
                <a:solidFill>
                  <a:srgbClr val="825700"/>
                </a:solidFill>
                <a:effectLst>
                  <a:outerShdw blurRad="38100" dist="38100" dir="2700000" algn="tl">
                    <a:srgbClr val="000000">
                      <a:alpha val="43137"/>
                    </a:srgbClr>
                  </a:outerShdw>
                </a:effectLst>
              </a:rPr>
              <a:t>The Devil, rulers, cosmic powers of darkness, etc.</a:t>
            </a:r>
            <a:endParaRPr lang="en-US" sz="3600" dirty="0">
              <a:solidFill>
                <a:srgbClr val="825700"/>
              </a:solidFill>
            </a:endParaRPr>
          </a:p>
        </p:txBody>
      </p:sp>
    </p:spTree>
    <p:extLst>
      <p:ext uri="{BB962C8B-B14F-4D97-AF65-F5344CB8AC3E}">
        <p14:creationId xmlns:p14="http://schemas.microsoft.com/office/powerpoint/2010/main" val="28825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15549-5E46-E230-56BF-7F7E92684E5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68ADBED-87F7-7262-9A78-E34BF0E12B9C}"/>
              </a:ext>
            </a:extLst>
          </p:cNvPr>
          <p:cNvSpPr txBox="1"/>
          <p:nvPr/>
        </p:nvSpPr>
        <p:spPr>
          <a:xfrm>
            <a:off x="130712" y="138438"/>
            <a:ext cx="11830148" cy="646331"/>
          </a:xfrm>
          <a:prstGeom prst="rect">
            <a:avLst/>
          </a:prstGeom>
          <a:noFill/>
        </p:spPr>
        <p:txBody>
          <a:bodyPr wrap="square">
            <a:spAutoFit/>
          </a:bodyPr>
          <a:lstStyle/>
          <a:p>
            <a:pPr algn="ctr"/>
            <a:r>
              <a:rPr lang="en-US" sz="2000" b="1" dirty="0">
                <a:solidFill>
                  <a:srgbClr val="653813"/>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How does God expect you to use the armor?</a:t>
            </a:r>
          </a:p>
        </p:txBody>
      </p:sp>
      <p:pic>
        <p:nvPicPr>
          <p:cNvPr id="2" name="Picture 1">
            <a:extLst>
              <a:ext uri="{FF2B5EF4-FFF2-40B4-BE49-F238E27FC236}">
                <a16:creationId xmlns:a16="http://schemas.microsoft.com/office/drawing/2014/main" id="{EEB8B78A-B7FD-9787-F1A3-87483EFA5D2F}"/>
              </a:ext>
            </a:extLst>
          </p:cNvPr>
          <p:cNvPicPr>
            <a:picLocks noChangeAspect="1"/>
          </p:cNvPicPr>
          <p:nvPr/>
        </p:nvPicPr>
        <p:blipFill>
          <a:blip r:embed="rId2"/>
          <a:stretch>
            <a:fillRect/>
          </a:stretch>
        </p:blipFill>
        <p:spPr>
          <a:xfrm>
            <a:off x="3082413" y="1168809"/>
            <a:ext cx="6027174" cy="4520381"/>
          </a:xfrm>
          <a:prstGeom prst="rect">
            <a:avLst/>
          </a:prstGeom>
        </p:spPr>
      </p:pic>
      <p:sp>
        <p:nvSpPr>
          <p:cNvPr id="3" name="TextBox 2">
            <a:extLst>
              <a:ext uri="{FF2B5EF4-FFF2-40B4-BE49-F238E27FC236}">
                <a16:creationId xmlns:a16="http://schemas.microsoft.com/office/drawing/2014/main" id="{1DB15CE2-75B9-6955-F98F-8B48E8593EF4}"/>
              </a:ext>
            </a:extLst>
          </p:cNvPr>
          <p:cNvSpPr txBox="1"/>
          <p:nvPr/>
        </p:nvSpPr>
        <p:spPr>
          <a:xfrm>
            <a:off x="4830029" y="5938744"/>
            <a:ext cx="2431513" cy="646331"/>
          </a:xfrm>
          <a:prstGeom prst="rect">
            <a:avLst/>
          </a:prstGeom>
          <a:noFill/>
        </p:spPr>
        <p:txBody>
          <a:bodyPr wrap="square">
            <a:spAutoFit/>
          </a:bodyPr>
          <a:lstStyle/>
          <a:p>
            <a:r>
              <a:rPr lang="en-US" sz="3600" dirty="0">
                <a:solidFill>
                  <a:srgbClr val="825700"/>
                </a:solidFill>
                <a:effectLst>
                  <a:outerShdw blurRad="38100" dist="38100" dir="2700000" algn="tl">
                    <a:srgbClr val="000000">
                      <a:alpha val="43137"/>
                    </a:srgbClr>
                  </a:outerShdw>
                </a:effectLst>
              </a:rPr>
              <a:t>Prayerfully.</a:t>
            </a:r>
            <a:endParaRPr lang="en-US" sz="3600" dirty="0">
              <a:solidFill>
                <a:srgbClr val="825700"/>
              </a:solidFill>
            </a:endParaRPr>
          </a:p>
        </p:txBody>
      </p:sp>
    </p:spTree>
    <p:extLst>
      <p:ext uri="{BB962C8B-B14F-4D97-AF65-F5344CB8AC3E}">
        <p14:creationId xmlns:p14="http://schemas.microsoft.com/office/powerpoint/2010/main" val="179574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28158-1B6A-73F4-CD70-E9D3CD9C153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D4DBF12-C1FD-8AF6-0D8F-4B4E6A9B9E67}"/>
              </a:ext>
            </a:extLst>
          </p:cNvPr>
          <p:cNvSpPr txBox="1"/>
          <p:nvPr/>
        </p:nvSpPr>
        <p:spPr>
          <a:xfrm>
            <a:off x="130712" y="138438"/>
            <a:ext cx="11830148" cy="646331"/>
          </a:xfrm>
          <a:prstGeom prst="rect">
            <a:avLst/>
          </a:prstGeom>
          <a:noFill/>
        </p:spPr>
        <p:txBody>
          <a:bodyPr wrap="square">
            <a:spAutoFit/>
          </a:bodyPr>
          <a:lstStyle/>
          <a:p>
            <a:pPr algn="ctr"/>
            <a:r>
              <a:rPr lang="en-US" sz="2000" b="1" dirty="0">
                <a:solidFill>
                  <a:srgbClr val="653813"/>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Is any one piece or any instruction key to all of it?</a:t>
            </a:r>
          </a:p>
        </p:txBody>
      </p:sp>
      <p:pic>
        <p:nvPicPr>
          <p:cNvPr id="2" name="Picture 1">
            <a:extLst>
              <a:ext uri="{FF2B5EF4-FFF2-40B4-BE49-F238E27FC236}">
                <a16:creationId xmlns:a16="http://schemas.microsoft.com/office/drawing/2014/main" id="{0AD31E03-41B6-3451-CB6A-0065DCB25A74}"/>
              </a:ext>
            </a:extLst>
          </p:cNvPr>
          <p:cNvPicPr>
            <a:picLocks noChangeAspect="1"/>
          </p:cNvPicPr>
          <p:nvPr/>
        </p:nvPicPr>
        <p:blipFill>
          <a:blip r:embed="rId2"/>
          <a:stretch>
            <a:fillRect/>
          </a:stretch>
        </p:blipFill>
        <p:spPr>
          <a:xfrm>
            <a:off x="3082413" y="1168809"/>
            <a:ext cx="6027174" cy="4520381"/>
          </a:xfrm>
          <a:prstGeom prst="rect">
            <a:avLst/>
          </a:prstGeom>
        </p:spPr>
      </p:pic>
      <p:sp>
        <p:nvSpPr>
          <p:cNvPr id="4" name="TextBox 3">
            <a:extLst>
              <a:ext uri="{FF2B5EF4-FFF2-40B4-BE49-F238E27FC236}">
                <a16:creationId xmlns:a16="http://schemas.microsoft.com/office/drawing/2014/main" id="{D8CE8882-362B-ED31-AF1D-89818BBF995C}"/>
              </a:ext>
            </a:extLst>
          </p:cNvPr>
          <p:cNvSpPr txBox="1"/>
          <p:nvPr/>
        </p:nvSpPr>
        <p:spPr>
          <a:xfrm>
            <a:off x="2350061" y="5901566"/>
            <a:ext cx="7391449" cy="646331"/>
          </a:xfrm>
          <a:prstGeom prst="rect">
            <a:avLst/>
          </a:prstGeom>
          <a:noFill/>
        </p:spPr>
        <p:txBody>
          <a:bodyPr wrap="square">
            <a:spAutoFit/>
          </a:bodyPr>
          <a:lstStyle/>
          <a:p>
            <a:r>
              <a:rPr lang="en-US" sz="3600" dirty="0">
                <a:solidFill>
                  <a:srgbClr val="825700"/>
                </a:solidFill>
                <a:effectLst>
                  <a:outerShdw blurRad="38100" dist="38100" dir="2700000" algn="tl">
                    <a:srgbClr val="000000">
                      <a:alpha val="43137"/>
                    </a:srgbClr>
                  </a:outerShdw>
                </a:effectLst>
              </a:rPr>
              <a:t>“...take up the whole armor of God.”</a:t>
            </a:r>
            <a:endParaRPr lang="en-US" sz="3600" dirty="0">
              <a:solidFill>
                <a:srgbClr val="825700"/>
              </a:solidFill>
            </a:endParaRPr>
          </a:p>
        </p:txBody>
      </p:sp>
    </p:spTree>
    <p:extLst>
      <p:ext uri="{BB962C8B-B14F-4D97-AF65-F5344CB8AC3E}">
        <p14:creationId xmlns:p14="http://schemas.microsoft.com/office/powerpoint/2010/main" val="37386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B78D6-2DB5-207E-D337-C6684079EE2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1D3A217-8DC0-DA54-2578-0AFE9647FED1}"/>
              </a:ext>
            </a:extLst>
          </p:cNvPr>
          <p:cNvSpPr txBox="1"/>
          <p:nvPr/>
        </p:nvSpPr>
        <p:spPr>
          <a:xfrm>
            <a:off x="320634" y="138438"/>
            <a:ext cx="11640226" cy="1200329"/>
          </a:xfrm>
          <a:prstGeom prst="rect">
            <a:avLst/>
          </a:prstGeom>
          <a:noFill/>
        </p:spPr>
        <p:txBody>
          <a:bodyPr wrap="square">
            <a:spAutoFit/>
          </a:bodyPr>
          <a:lstStyle/>
          <a:p>
            <a:pPr algn="ctr"/>
            <a:r>
              <a:rPr lang="en-US" sz="3600" b="1" dirty="0">
                <a:solidFill>
                  <a:srgbClr val="653813"/>
                </a:solidFill>
                <a:effectLst>
                  <a:outerShdw blurRad="38100" dist="38100" dir="2700000" algn="tl">
                    <a:srgbClr val="000000">
                      <a:alpha val="43137"/>
                    </a:srgbClr>
                  </a:outerShdw>
                </a:effectLst>
              </a:rPr>
              <a:t>Compare the armor in Eph. 6 with Gen. 15:1; </a:t>
            </a:r>
          </a:p>
          <a:p>
            <a:pPr algn="ctr"/>
            <a:r>
              <a:rPr lang="en-US" sz="3600" b="1" dirty="0">
                <a:solidFill>
                  <a:srgbClr val="653813"/>
                </a:solidFill>
                <a:effectLst>
                  <a:outerShdw blurRad="38100" dist="38100" dir="2700000" algn="tl">
                    <a:srgbClr val="000000">
                      <a:alpha val="43137"/>
                    </a:srgbClr>
                  </a:outerShdw>
                </a:effectLst>
              </a:rPr>
              <a:t>Psalm 17:13; 18:2; 91:4; 93:1; Isaiah 11:5.</a:t>
            </a:r>
          </a:p>
        </p:txBody>
      </p:sp>
      <p:pic>
        <p:nvPicPr>
          <p:cNvPr id="2" name="Picture 1">
            <a:extLst>
              <a:ext uri="{FF2B5EF4-FFF2-40B4-BE49-F238E27FC236}">
                <a16:creationId xmlns:a16="http://schemas.microsoft.com/office/drawing/2014/main" id="{E4570A53-6C7D-5BDE-C00B-D701B82A0F94}"/>
              </a:ext>
            </a:extLst>
          </p:cNvPr>
          <p:cNvPicPr>
            <a:picLocks noChangeAspect="1"/>
          </p:cNvPicPr>
          <p:nvPr/>
        </p:nvPicPr>
        <p:blipFill>
          <a:blip r:embed="rId2"/>
          <a:stretch>
            <a:fillRect/>
          </a:stretch>
        </p:blipFill>
        <p:spPr>
          <a:xfrm>
            <a:off x="3082413" y="1651819"/>
            <a:ext cx="6027174" cy="4520381"/>
          </a:xfrm>
          <a:prstGeom prst="rect">
            <a:avLst/>
          </a:prstGeom>
        </p:spPr>
      </p:pic>
    </p:spTree>
    <p:extLst>
      <p:ext uri="{BB962C8B-B14F-4D97-AF65-F5344CB8AC3E}">
        <p14:creationId xmlns:p14="http://schemas.microsoft.com/office/powerpoint/2010/main" val="303252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FD9C-48C3-130B-57E1-5C63364A30A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ADFE4B7-2C9F-8EBB-6411-9DF8FAE777DF}"/>
              </a:ext>
            </a:extLst>
          </p:cNvPr>
          <p:cNvSpPr txBox="1"/>
          <p:nvPr/>
        </p:nvSpPr>
        <p:spPr>
          <a:xfrm>
            <a:off x="130712" y="-95242"/>
            <a:ext cx="11830148" cy="1200329"/>
          </a:xfrm>
          <a:prstGeom prst="rect">
            <a:avLst/>
          </a:prstGeom>
          <a:noFill/>
        </p:spPr>
        <p:txBody>
          <a:bodyPr wrap="square">
            <a:spAutoFit/>
          </a:bodyPr>
          <a:lstStyle/>
          <a:p>
            <a:pPr algn="ctr"/>
            <a:r>
              <a:rPr lang="en-US" sz="2000" b="1" dirty="0">
                <a:solidFill>
                  <a:srgbClr val="653813"/>
                </a:solidFill>
                <a:effectLst>
                  <a:outerShdw blurRad="38100" dist="38100" dir="2700000" algn="tl">
                    <a:srgbClr val="000000">
                      <a:alpha val="43137"/>
                    </a:srgbClr>
                  </a:outerShdw>
                </a:effectLst>
              </a:rPr>
              <a:t> </a:t>
            </a:r>
            <a:r>
              <a:rPr lang="en-US" sz="3600" b="1" dirty="0">
                <a:solidFill>
                  <a:srgbClr val="653813"/>
                </a:solidFill>
                <a:effectLst>
                  <a:outerShdw blurRad="38100" dist="38100" dir="2700000" algn="tl">
                    <a:srgbClr val="000000">
                      <a:alpha val="43137"/>
                    </a:srgbClr>
                  </a:outerShdw>
                </a:effectLst>
              </a:rPr>
              <a:t>At your table, talk about each piece of the armor. </a:t>
            </a:r>
          </a:p>
          <a:p>
            <a:pPr algn="ctr"/>
            <a:r>
              <a:rPr lang="en-US" sz="3600" b="1" dirty="0">
                <a:solidFill>
                  <a:srgbClr val="653813"/>
                </a:solidFill>
                <a:effectLst>
                  <a:outerShdw blurRad="38100" dist="38100" dir="2700000" algn="tl">
                    <a:srgbClr val="000000">
                      <a:alpha val="43137"/>
                    </a:srgbClr>
                  </a:outerShdw>
                </a:effectLst>
              </a:rPr>
              <a:t>What is the purpose of each piece?</a:t>
            </a:r>
          </a:p>
        </p:txBody>
      </p:sp>
      <p:pic>
        <p:nvPicPr>
          <p:cNvPr id="2" name="Picture 1">
            <a:extLst>
              <a:ext uri="{FF2B5EF4-FFF2-40B4-BE49-F238E27FC236}">
                <a16:creationId xmlns:a16="http://schemas.microsoft.com/office/drawing/2014/main" id="{EDAE58CB-10CF-FC67-7BE1-5E1EA93B74C5}"/>
              </a:ext>
            </a:extLst>
          </p:cNvPr>
          <p:cNvPicPr>
            <a:picLocks noChangeAspect="1"/>
          </p:cNvPicPr>
          <p:nvPr/>
        </p:nvPicPr>
        <p:blipFill>
          <a:blip r:embed="rId2"/>
          <a:srcRect r="49781"/>
          <a:stretch>
            <a:fillRect/>
          </a:stretch>
        </p:blipFill>
        <p:spPr>
          <a:xfrm>
            <a:off x="8496773" y="1338767"/>
            <a:ext cx="3695228" cy="5518648"/>
          </a:xfrm>
          <a:prstGeom prst="rect">
            <a:avLst/>
          </a:prstGeom>
        </p:spPr>
      </p:pic>
      <p:sp>
        <p:nvSpPr>
          <p:cNvPr id="3" name="TextBox 2">
            <a:extLst>
              <a:ext uri="{FF2B5EF4-FFF2-40B4-BE49-F238E27FC236}">
                <a16:creationId xmlns:a16="http://schemas.microsoft.com/office/drawing/2014/main" id="{FEFA6615-D0C9-1FE2-1665-3192B624F56C}"/>
              </a:ext>
            </a:extLst>
          </p:cNvPr>
          <p:cNvSpPr txBox="1"/>
          <p:nvPr/>
        </p:nvSpPr>
        <p:spPr>
          <a:xfrm>
            <a:off x="130713" y="1113379"/>
            <a:ext cx="2593438" cy="584775"/>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Belt of Truth</a:t>
            </a:r>
            <a:endParaRPr lang="en-US" sz="3200" dirty="0">
              <a:solidFill>
                <a:srgbClr val="825700"/>
              </a:solidFill>
            </a:endParaRPr>
          </a:p>
        </p:txBody>
      </p:sp>
      <p:sp>
        <p:nvSpPr>
          <p:cNvPr id="4" name="TextBox 3">
            <a:extLst>
              <a:ext uri="{FF2B5EF4-FFF2-40B4-BE49-F238E27FC236}">
                <a16:creationId xmlns:a16="http://schemas.microsoft.com/office/drawing/2014/main" id="{D7C75D76-C107-814E-1322-A9A60C489877}"/>
              </a:ext>
            </a:extLst>
          </p:cNvPr>
          <p:cNvSpPr txBox="1"/>
          <p:nvPr/>
        </p:nvSpPr>
        <p:spPr>
          <a:xfrm>
            <a:off x="130713" y="1777566"/>
            <a:ext cx="2812512" cy="1077218"/>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Breastplate of Righteousness</a:t>
            </a:r>
            <a:endParaRPr lang="en-US" sz="3200" dirty="0">
              <a:solidFill>
                <a:srgbClr val="825700"/>
              </a:solidFill>
            </a:endParaRPr>
          </a:p>
        </p:txBody>
      </p:sp>
      <p:sp>
        <p:nvSpPr>
          <p:cNvPr id="5" name="TextBox 4">
            <a:extLst>
              <a:ext uri="{FF2B5EF4-FFF2-40B4-BE49-F238E27FC236}">
                <a16:creationId xmlns:a16="http://schemas.microsoft.com/office/drawing/2014/main" id="{391BA2D2-D817-46EA-8E6B-E503C63F059E}"/>
              </a:ext>
            </a:extLst>
          </p:cNvPr>
          <p:cNvSpPr txBox="1"/>
          <p:nvPr/>
        </p:nvSpPr>
        <p:spPr>
          <a:xfrm>
            <a:off x="130711" y="2913876"/>
            <a:ext cx="3269713" cy="584775"/>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Gospel Shoes</a:t>
            </a:r>
            <a:endParaRPr lang="en-US" sz="3200" dirty="0">
              <a:solidFill>
                <a:srgbClr val="825700"/>
              </a:solidFill>
            </a:endParaRPr>
          </a:p>
        </p:txBody>
      </p:sp>
      <p:sp>
        <p:nvSpPr>
          <p:cNvPr id="6" name="TextBox 5">
            <a:extLst>
              <a:ext uri="{FF2B5EF4-FFF2-40B4-BE49-F238E27FC236}">
                <a16:creationId xmlns:a16="http://schemas.microsoft.com/office/drawing/2014/main" id="{917397BD-FEA7-A39B-DB91-A60DFBCD60D2}"/>
              </a:ext>
            </a:extLst>
          </p:cNvPr>
          <p:cNvSpPr txBox="1"/>
          <p:nvPr/>
        </p:nvSpPr>
        <p:spPr>
          <a:xfrm>
            <a:off x="130712" y="3631083"/>
            <a:ext cx="2812512" cy="584775"/>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Shield of Faith</a:t>
            </a:r>
            <a:endParaRPr lang="en-US" sz="3200" dirty="0">
              <a:solidFill>
                <a:srgbClr val="825700"/>
              </a:solidFill>
            </a:endParaRPr>
          </a:p>
        </p:txBody>
      </p:sp>
      <p:sp>
        <p:nvSpPr>
          <p:cNvPr id="8" name="TextBox 7">
            <a:extLst>
              <a:ext uri="{FF2B5EF4-FFF2-40B4-BE49-F238E27FC236}">
                <a16:creationId xmlns:a16="http://schemas.microsoft.com/office/drawing/2014/main" id="{C69F80EB-080E-5131-BCC4-13E314905E0F}"/>
              </a:ext>
            </a:extLst>
          </p:cNvPr>
          <p:cNvSpPr txBox="1"/>
          <p:nvPr/>
        </p:nvSpPr>
        <p:spPr>
          <a:xfrm>
            <a:off x="130711" y="4327970"/>
            <a:ext cx="3393539" cy="1077218"/>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Helmet of Salvation</a:t>
            </a:r>
            <a:endParaRPr lang="en-US" sz="3200" dirty="0">
              <a:solidFill>
                <a:srgbClr val="825700"/>
              </a:solidFill>
            </a:endParaRPr>
          </a:p>
        </p:txBody>
      </p:sp>
      <p:sp>
        <p:nvSpPr>
          <p:cNvPr id="9" name="TextBox 8">
            <a:extLst>
              <a:ext uri="{FF2B5EF4-FFF2-40B4-BE49-F238E27FC236}">
                <a16:creationId xmlns:a16="http://schemas.microsoft.com/office/drawing/2014/main" id="{31C69EED-C1A0-599C-23CC-F140DDA056EC}"/>
              </a:ext>
            </a:extLst>
          </p:cNvPr>
          <p:cNvSpPr txBox="1"/>
          <p:nvPr/>
        </p:nvSpPr>
        <p:spPr>
          <a:xfrm>
            <a:off x="130712" y="5571600"/>
            <a:ext cx="3393538" cy="584775"/>
          </a:xfrm>
          <a:prstGeom prst="rect">
            <a:avLst/>
          </a:prstGeom>
          <a:noFill/>
        </p:spPr>
        <p:txBody>
          <a:bodyPr wrap="square">
            <a:spAutoFit/>
          </a:bodyPr>
          <a:lstStyle/>
          <a:p>
            <a:r>
              <a:rPr lang="en-US" sz="3200" dirty="0">
                <a:solidFill>
                  <a:srgbClr val="825700"/>
                </a:solidFill>
                <a:effectLst>
                  <a:outerShdw blurRad="38100" dist="38100" dir="2700000" algn="tl">
                    <a:srgbClr val="000000">
                      <a:alpha val="43137"/>
                    </a:srgbClr>
                  </a:outerShdw>
                </a:effectLst>
              </a:rPr>
              <a:t>Sword of the Spirit</a:t>
            </a:r>
            <a:endParaRPr lang="en-US" sz="3200" dirty="0">
              <a:solidFill>
                <a:srgbClr val="825700"/>
              </a:solidFill>
            </a:endParaRPr>
          </a:p>
        </p:txBody>
      </p:sp>
      <p:sp>
        <p:nvSpPr>
          <p:cNvPr id="10" name="TextBox 9">
            <a:extLst>
              <a:ext uri="{FF2B5EF4-FFF2-40B4-BE49-F238E27FC236}">
                <a16:creationId xmlns:a16="http://schemas.microsoft.com/office/drawing/2014/main" id="{9D680C0E-B1FB-68A5-A913-51CD2871B0C1}"/>
              </a:ext>
            </a:extLst>
          </p:cNvPr>
          <p:cNvSpPr txBox="1"/>
          <p:nvPr/>
        </p:nvSpPr>
        <p:spPr>
          <a:xfrm>
            <a:off x="3695228" y="1113379"/>
            <a:ext cx="4801544" cy="584775"/>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To stand firm</a:t>
            </a:r>
            <a:endParaRPr lang="en-US" sz="3200" dirty="0">
              <a:solidFill>
                <a:srgbClr val="653813"/>
              </a:solidFill>
            </a:endParaRPr>
          </a:p>
        </p:txBody>
      </p:sp>
      <p:sp>
        <p:nvSpPr>
          <p:cNvPr id="11" name="TextBox 10">
            <a:extLst>
              <a:ext uri="{FF2B5EF4-FFF2-40B4-BE49-F238E27FC236}">
                <a16:creationId xmlns:a16="http://schemas.microsoft.com/office/drawing/2014/main" id="{488A8EEF-7A66-9BD9-2249-049C9E8C7D02}"/>
              </a:ext>
            </a:extLst>
          </p:cNvPr>
          <p:cNvSpPr txBox="1"/>
          <p:nvPr/>
        </p:nvSpPr>
        <p:spPr>
          <a:xfrm>
            <a:off x="3695228" y="1801759"/>
            <a:ext cx="4801544" cy="1077218"/>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To stand (against the Devil and his minions)</a:t>
            </a:r>
            <a:endParaRPr lang="en-US" sz="3200" dirty="0">
              <a:solidFill>
                <a:srgbClr val="653813"/>
              </a:solidFill>
            </a:endParaRPr>
          </a:p>
        </p:txBody>
      </p:sp>
      <p:sp>
        <p:nvSpPr>
          <p:cNvPr id="12" name="TextBox 11">
            <a:extLst>
              <a:ext uri="{FF2B5EF4-FFF2-40B4-BE49-F238E27FC236}">
                <a16:creationId xmlns:a16="http://schemas.microsoft.com/office/drawing/2014/main" id="{E474A92D-FA43-C40C-EB35-1AA4514358F6}"/>
              </a:ext>
            </a:extLst>
          </p:cNvPr>
          <p:cNvSpPr txBox="1"/>
          <p:nvPr/>
        </p:nvSpPr>
        <p:spPr>
          <a:xfrm>
            <a:off x="3695228" y="2913876"/>
            <a:ext cx="4801544" cy="584775"/>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To be ready/prepared</a:t>
            </a:r>
            <a:endParaRPr lang="en-US" sz="3200" dirty="0">
              <a:solidFill>
                <a:srgbClr val="653813"/>
              </a:solidFill>
            </a:endParaRPr>
          </a:p>
        </p:txBody>
      </p:sp>
      <p:sp>
        <p:nvSpPr>
          <p:cNvPr id="13" name="TextBox 12">
            <a:extLst>
              <a:ext uri="{FF2B5EF4-FFF2-40B4-BE49-F238E27FC236}">
                <a16:creationId xmlns:a16="http://schemas.microsoft.com/office/drawing/2014/main" id="{B2C81BC3-28A7-44CB-82DF-47D3EFD75B33}"/>
              </a:ext>
            </a:extLst>
          </p:cNvPr>
          <p:cNvSpPr txBox="1"/>
          <p:nvPr/>
        </p:nvSpPr>
        <p:spPr>
          <a:xfrm>
            <a:off x="3695228" y="3626991"/>
            <a:ext cx="4801544" cy="584775"/>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To extinguish Satan’s darts</a:t>
            </a:r>
            <a:endParaRPr lang="en-US" sz="3200" dirty="0">
              <a:solidFill>
                <a:srgbClr val="653813"/>
              </a:solidFill>
            </a:endParaRPr>
          </a:p>
        </p:txBody>
      </p:sp>
      <p:sp>
        <p:nvSpPr>
          <p:cNvPr id="14" name="TextBox 13">
            <a:extLst>
              <a:ext uri="{FF2B5EF4-FFF2-40B4-BE49-F238E27FC236}">
                <a16:creationId xmlns:a16="http://schemas.microsoft.com/office/drawing/2014/main" id="{7ABF65C0-2A81-0D8E-E68A-926378F1AF6F}"/>
              </a:ext>
            </a:extLst>
          </p:cNvPr>
          <p:cNvSpPr txBox="1"/>
          <p:nvPr/>
        </p:nvSpPr>
        <p:spPr>
          <a:xfrm>
            <a:off x="3695228" y="4327970"/>
            <a:ext cx="4801544" cy="1077218"/>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To protect most important part of body/</a:t>
            </a:r>
            <a:endParaRPr lang="en-US" sz="3200" dirty="0">
              <a:solidFill>
                <a:srgbClr val="653813"/>
              </a:solidFill>
            </a:endParaRPr>
          </a:p>
        </p:txBody>
      </p:sp>
      <p:sp>
        <p:nvSpPr>
          <p:cNvPr id="15" name="TextBox 14">
            <a:extLst>
              <a:ext uri="{FF2B5EF4-FFF2-40B4-BE49-F238E27FC236}">
                <a16:creationId xmlns:a16="http://schemas.microsoft.com/office/drawing/2014/main" id="{D9D18BB8-B68C-AEDF-2BD0-58E7434BEB22}"/>
              </a:ext>
            </a:extLst>
          </p:cNvPr>
          <p:cNvSpPr txBox="1"/>
          <p:nvPr/>
        </p:nvSpPr>
        <p:spPr>
          <a:xfrm>
            <a:off x="3695228" y="5572185"/>
            <a:ext cx="4801544" cy="584775"/>
          </a:xfrm>
          <a:prstGeom prst="rect">
            <a:avLst/>
          </a:prstGeom>
          <a:noFill/>
        </p:spPr>
        <p:txBody>
          <a:bodyPr wrap="square">
            <a:spAutoFit/>
          </a:bodyPr>
          <a:lstStyle/>
          <a:p>
            <a:r>
              <a:rPr lang="en-US" sz="3200" dirty="0">
                <a:solidFill>
                  <a:srgbClr val="653813"/>
                </a:solidFill>
                <a:effectLst>
                  <a:outerShdw blurRad="38100" dist="38100" dir="2700000" algn="tl">
                    <a:srgbClr val="000000">
                      <a:alpha val="43137"/>
                    </a:srgbClr>
                  </a:outerShdw>
                </a:effectLst>
              </a:rPr>
              <a:t>To defend (like Jesus did)</a:t>
            </a:r>
            <a:endParaRPr lang="en-US" sz="3200" dirty="0">
              <a:solidFill>
                <a:srgbClr val="653813"/>
              </a:solidFill>
            </a:endParaRPr>
          </a:p>
        </p:txBody>
      </p:sp>
      <p:sp>
        <p:nvSpPr>
          <p:cNvPr id="16" name="TextBox 15">
            <a:extLst>
              <a:ext uri="{FF2B5EF4-FFF2-40B4-BE49-F238E27FC236}">
                <a16:creationId xmlns:a16="http://schemas.microsoft.com/office/drawing/2014/main" id="{B02B0D02-AF41-5A08-4F81-1A0764A20E36}"/>
              </a:ext>
            </a:extLst>
          </p:cNvPr>
          <p:cNvSpPr txBox="1"/>
          <p:nvPr/>
        </p:nvSpPr>
        <p:spPr>
          <a:xfrm>
            <a:off x="130712" y="6295467"/>
            <a:ext cx="8220808" cy="584775"/>
          </a:xfrm>
          <a:prstGeom prst="rect">
            <a:avLst/>
          </a:prstGeom>
          <a:noFill/>
        </p:spPr>
        <p:txBody>
          <a:bodyPr wrap="square">
            <a:spAutoFit/>
          </a:bodyPr>
          <a:lstStyle/>
          <a:p>
            <a:pPr algn="ctr"/>
            <a:r>
              <a:rPr lang="en-US" sz="3200" b="1" dirty="0">
                <a:solidFill>
                  <a:srgbClr val="825700"/>
                </a:solidFill>
                <a:effectLst>
                  <a:outerShdw blurRad="38100" dist="38100" dir="2700000" algn="tl">
                    <a:srgbClr val="000000">
                      <a:alpha val="43137"/>
                    </a:srgbClr>
                  </a:outerShdw>
                </a:effectLst>
              </a:rPr>
              <a:t>How can you use each piece practically?</a:t>
            </a:r>
            <a:endParaRPr lang="en-US" sz="3200" b="1" dirty="0">
              <a:solidFill>
                <a:srgbClr val="825700"/>
              </a:solidFill>
            </a:endParaRPr>
          </a:p>
        </p:txBody>
      </p:sp>
    </p:spTree>
    <p:extLst>
      <p:ext uri="{BB962C8B-B14F-4D97-AF65-F5344CB8AC3E}">
        <p14:creationId xmlns:p14="http://schemas.microsoft.com/office/powerpoint/2010/main" val="37988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1a6dcaa-c685-4162-bf8d-9106957bcf2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0269CAC561E845B19B1BF528306EBE" ma:contentTypeVersion="15" ma:contentTypeDescription="Create a new document." ma:contentTypeScope="" ma:versionID="5e0e943e6ce4b9711016d0891abbd61c">
  <xsd:schema xmlns:xsd="http://www.w3.org/2001/XMLSchema" xmlns:xs="http://www.w3.org/2001/XMLSchema" xmlns:p="http://schemas.microsoft.com/office/2006/metadata/properties" xmlns:ns2="b1a6dcaa-c685-4162-bf8d-9106957bcf2f" xmlns:ns3="1e8db885-a360-449f-a5ff-12e3b15834d5" targetNamespace="http://schemas.microsoft.com/office/2006/metadata/properties" ma:root="true" ma:fieldsID="00839ae4a4257e7ca2ec708bd6aa3573" ns2:_="" ns3:_="">
    <xsd:import namespace="b1a6dcaa-c685-4162-bf8d-9106957bcf2f"/>
    <xsd:import namespace="1e8db885-a360-449f-a5ff-12e3b15834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6dcaa-c685-4162-bf8d-9106957bc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42002a0-d8de-4f25-bca0-07931415838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8db885-a360-449f-a5ff-12e3b15834d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C94482-407F-4A0D-8747-88977C572B17}">
  <ds:schemaRefs>
    <ds:schemaRef ds:uri="http://schemas.microsoft.com/office/2006/metadata/properties"/>
    <ds:schemaRef ds:uri="http://schemas.microsoft.com/office/infopath/2007/PartnerControls"/>
    <ds:schemaRef ds:uri="b1a6dcaa-c685-4162-bf8d-9106957bcf2f"/>
  </ds:schemaRefs>
</ds:datastoreItem>
</file>

<file path=customXml/itemProps2.xml><?xml version="1.0" encoding="utf-8"?>
<ds:datastoreItem xmlns:ds="http://schemas.openxmlformats.org/officeDocument/2006/customXml" ds:itemID="{22FB0E33-3FF7-44F7-9CAD-28F5416D26BF}">
  <ds:schemaRefs>
    <ds:schemaRef ds:uri="http://schemas.microsoft.com/sharepoint/v3/contenttype/forms"/>
  </ds:schemaRefs>
</ds:datastoreItem>
</file>

<file path=customXml/itemProps3.xml><?xml version="1.0" encoding="utf-8"?>
<ds:datastoreItem xmlns:ds="http://schemas.openxmlformats.org/officeDocument/2006/customXml" ds:itemID="{CD5E6B53-0D16-4966-A20E-ABB6BAADF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6dcaa-c685-4162-bf8d-9106957bcf2f"/>
    <ds:schemaRef ds:uri="1e8db885-a360-449f-a5ff-12e3b1583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7223</TotalTime>
  <Words>1891</Words>
  <Application>Microsoft Office PowerPoint</Application>
  <PresentationFormat>Widescreen</PresentationFormat>
  <Paragraphs>153</Paragraphs>
  <Slides>31</Slides>
  <Notes>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Aptos Display</vt:lpstr>
      <vt:lpstr>Arial</vt:lpstr>
      <vt:lpstr>Montserrat</vt:lpstr>
      <vt:lpstr>Office Theme</vt:lpstr>
      <vt:lpstr>PowerPoint Presentation</vt:lpstr>
      <vt:lpstr>As a group, draw the armor of God without looking at Ephesians 6:10-18.</vt:lpstr>
      <vt:lpstr>14 Stand therefore, having fastened on the belt of truth, and having put on the breastplate of righteousness, 15 and, as shoes for your feet, having put on the readiness given by the gospel of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all circumstances, take up the shield of faith, with which you can extinguish all the flaming darts of the evil one; 17 and take the helmet of salvation, and the sword of the Spirit, which is the word of God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Thomas</dc:creator>
  <cp:lastModifiedBy>Jean Brown</cp:lastModifiedBy>
  <cp:revision>74</cp:revision>
  <dcterms:created xsi:type="dcterms:W3CDTF">2024-05-20T15:02:04Z</dcterms:created>
  <dcterms:modified xsi:type="dcterms:W3CDTF">2025-10-17T19:05:16Z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0x010100960269CAC561E845B19B1BF528306EBE</vt:lpwstr>
  </property>
  <property fmtid="{D5CDD505-2E9C-101B-9397-08002B2CF9AE}" pid="3" name="MediaServiceImageTags">
    <vt:lpwstr/>
  </property>
</Properties>
</file>