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919" r:id="rId2"/>
    <p:sldId id="938" r:id="rId3"/>
    <p:sldId id="939" r:id="rId4"/>
    <p:sldId id="933" r:id="rId5"/>
    <p:sldId id="921" r:id="rId6"/>
    <p:sldId id="920" r:id="rId7"/>
    <p:sldId id="940" r:id="rId8"/>
    <p:sldId id="934" r:id="rId9"/>
    <p:sldId id="936" r:id="rId10"/>
    <p:sldId id="937" r:id="rId11"/>
    <p:sldId id="930" r:id="rId12"/>
    <p:sldId id="941" r:id="rId13"/>
    <p:sldId id="942" r:id="rId14"/>
    <p:sldId id="943" r:id="rId15"/>
    <p:sldId id="944" r:id="rId16"/>
    <p:sldId id="945" r:id="rId17"/>
    <p:sldId id="946" r:id="rId18"/>
    <p:sldId id="948" r:id="rId19"/>
    <p:sldId id="949" r:id="rId20"/>
    <p:sldId id="950" r:id="rId21"/>
    <p:sldId id="951" r:id="rId22"/>
    <p:sldId id="952" r:id="rId23"/>
    <p:sldId id="953"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9BC68DE-9128-48F8-8BFD-58EB9CEBE24B}" v="60" dt="2025-09-03T19:25:32.28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1" d="100"/>
          <a:sy n="101" d="100"/>
        </p:scale>
        <p:origin x="912"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33"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6/11/relationships/changesInfo" Target="changesInfos/changesInfo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il Thomas" userId="790cc23d-4c1d-4b8f-ba7f-333fd405d602" providerId="ADAL" clId="{B9BC68DE-9128-48F8-8BFD-58EB9CEBE24B}"/>
    <pc:docChg chg="custSel addSld modSld">
      <pc:chgData name="Gil Thomas" userId="790cc23d-4c1d-4b8f-ba7f-333fd405d602" providerId="ADAL" clId="{B9BC68DE-9128-48F8-8BFD-58EB9CEBE24B}" dt="2025-09-03T19:25:48.567" v="142" actId="20577"/>
      <pc:docMkLst>
        <pc:docMk/>
      </pc:docMkLst>
      <pc:sldChg chg="modSp">
        <pc:chgData name="Gil Thomas" userId="790cc23d-4c1d-4b8f-ba7f-333fd405d602" providerId="ADAL" clId="{B9BC68DE-9128-48F8-8BFD-58EB9CEBE24B}" dt="2025-08-21T15:35:31.066" v="0" actId="20577"/>
        <pc:sldMkLst>
          <pc:docMk/>
          <pc:sldMk cId="1371368266" sldId="937"/>
        </pc:sldMkLst>
        <pc:spChg chg="mod">
          <ac:chgData name="Gil Thomas" userId="790cc23d-4c1d-4b8f-ba7f-333fd405d602" providerId="ADAL" clId="{B9BC68DE-9128-48F8-8BFD-58EB9CEBE24B}" dt="2025-08-21T15:35:31.066" v="0" actId="20577"/>
          <ac:spMkLst>
            <pc:docMk/>
            <pc:sldMk cId="1371368266" sldId="937"/>
            <ac:spMk id="3" creationId="{7A6B549A-763F-1704-736C-0466E23E4FB5}"/>
          </ac:spMkLst>
        </pc:spChg>
      </pc:sldChg>
      <pc:sldChg chg="modSp mod">
        <pc:chgData name="Gil Thomas" userId="790cc23d-4c1d-4b8f-ba7f-333fd405d602" providerId="ADAL" clId="{B9BC68DE-9128-48F8-8BFD-58EB9CEBE24B}" dt="2025-09-03T19:25:48.567" v="142" actId="20577"/>
        <pc:sldMkLst>
          <pc:docMk/>
          <pc:sldMk cId="3299336430" sldId="946"/>
        </pc:sldMkLst>
        <pc:spChg chg="mod">
          <ac:chgData name="Gil Thomas" userId="790cc23d-4c1d-4b8f-ba7f-333fd405d602" providerId="ADAL" clId="{B9BC68DE-9128-48F8-8BFD-58EB9CEBE24B}" dt="2025-09-03T19:25:48.567" v="142" actId="20577"/>
          <ac:spMkLst>
            <pc:docMk/>
            <pc:sldMk cId="3299336430" sldId="946"/>
            <ac:spMk id="3" creationId="{57576F95-F4D9-8B77-1903-5829F7860EEB}"/>
          </ac:spMkLst>
        </pc:spChg>
      </pc:sldChg>
      <pc:sldChg chg="modSp modAnim">
        <pc:chgData name="Gil Thomas" userId="790cc23d-4c1d-4b8f-ba7f-333fd405d602" providerId="ADAL" clId="{B9BC68DE-9128-48F8-8BFD-58EB9CEBE24B}" dt="2025-08-21T15:39:27.700" v="24" actId="20577"/>
        <pc:sldMkLst>
          <pc:docMk/>
          <pc:sldMk cId="3259360453" sldId="948"/>
        </pc:sldMkLst>
        <pc:spChg chg="mod">
          <ac:chgData name="Gil Thomas" userId="790cc23d-4c1d-4b8f-ba7f-333fd405d602" providerId="ADAL" clId="{B9BC68DE-9128-48F8-8BFD-58EB9CEBE24B}" dt="2025-08-21T15:39:27.700" v="24" actId="20577"/>
          <ac:spMkLst>
            <pc:docMk/>
            <pc:sldMk cId="3259360453" sldId="948"/>
            <ac:spMk id="3" creationId="{3F443692-6F2D-7F47-789D-9A8B040AAA2A}"/>
          </ac:spMkLst>
        </pc:spChg>
      </pc:sldChg>
      <pc:sldChg chg="modSp">
        <pc:chgData name="Gil Thomas" userId="790cc23d-4c1d-4b8f-ba7f-333fd405d602" providerId="ADAL" clId="{B9BC68DE-9128-48F8-8BFD-58EB9CEBE24B}" dt="2025-09-03T19:25:32.288" v="121" actId="20577"/>
        <pc:sldMkLst>
          <pc:docMk/>
          <pc:sldMk cId="4135480544" sldId="949"/>
        </pc:sldMkLst>
        <pc:spChg chg="mod">
          <ac:chgData name="Gil Thomas" userId="790cc23d-4c1d-4b8f-ba7f-333fd405d602" providerId="ADAL" clId="{B9BC68DE-9128-48F8-8BFD-58EB9CEBE24B}" dt="2025-09-03T19:25:32.288" v="121" actId="20577"/>
          <ac:spMkLst>
            <pc:docMk/>
            <pc:sldMk cId="4135480544" sldId="949"/>
            <ac:spMk id="3" creationId="{BE1763C8-F5CA-303C-6A68-14626C18DC96}"/>
          </ac:spMkLst>
        </pc:spChg>
      </pc:sldChg>
      <pc:sldChg chg="delSp modSp new mod">
        <pc:chgData name="Gil Thomas" userId="790cc23d-4c1d-4b8f-ba7f-333fd405d602" providerId="ADAL" clId="{B9BC68DE-9128-48F8-8BFD-58EB9CEBE24B}" dt="2025-09-03T19:25:06.010" v="86" actId="403"/>
        <pc:sldMkLst>
          <pc:docMk/>
          <pc:sldMk cId="3092608798" sldId="950"/>
        </pc:sldMkLst>
        <pc:spChg chg="mod">
          <ac:chgData name="Gil Thomas" userId="790cc23d-4c1d-4b8f-ba7f-333fd405d602" providerId="ADAL" clId="{B9BC68DE-9128-48F8-8BFD-58EB9CEBE24B}" dt="2025-09-03T19:25:06.010" v="86" actId="403"/>
          <ac:spMkLst>
            <pc:docMk/>
            <pc:sldMk cId="3092608798" sldId="950"/>
            <ac:spMk id="2" creationId="{BF16F4C4-FAEE-A12D-F123-FC561D1512D3}"/>
          </ac:spMkLst>
        </pc:spChg>
        <pc:spChg chg="del">
          <ac:chgData name="Gil Thomas" userId="790cc23d-4c1d-4b8f-ba7f-333fd405d602" providerId="ADAL" clId="{B9BC68DE-9128-48F8-8BFD-58EB9CEBE24B}" dt="2025-09-03T19:23:37.847" v="26" actId="478"/>
          <ac:spMkLst>
            <pc:docMk/>
            <pc:sldMk cId="3092608798" sldId="950"/>
            <ac:spMk id="3" creationId="{DE4C7D58-4DE5-0037-28FE-C21EF6D4FE51}"/>
          </ac:spMkLst>
        </pc:spChg>
      </pc:sldChg>
      <pc:sldChg chg="modSp add mod">
        <pc:chgData name="Gil Thomas" userId="790cc23d-4c1d-4b8f-ba7f-333fd405d602" providerId="ADAL" clId="{B9BC68DE-9128-48F8-8BFD-58EB9CEBE24B}" dt="2025-09-03T19:25:00.048" v="85" actId="1076"/>
        <pc:sldMkLst>
          <pc:docMk/>
          <pc:sldMk cId="1667800719" sldId="951"/>
        </pc:sldMkLst>
        <pc:spChg chg="mod">
          <ac:chgData name="Gil Thomas" userId="790cc23d-4c1d-4b8f-ba7f-333fd405d602" providerId="ADAL" clId="{B9BC68DE-9128-48F8-8BFD-58EB9CEBE24B}" dt="2025-09-03T19:25:00.048" v="85" actId="1076"/>
          <ac:spMkLst>
            <pc:docMk/>
            <pc:sldMk cId="1667800719" sldId="951"/>
            <ac:spMk id="2" creationId="{E01DE3DC-E19C-CEF5-3EA4-7B406D19BB99}"/>
          </ac:spMkLst>
        </pc:spChg>
      </pc:sldChg>
      <pc:sldChg chg="modSp add mod">
        <pc:chgData name="Gil Thomas" userId="790cc23d-4c1d-4b8f-ba7f-333fd405d602" providerId="ADAL" clId="{B9BC68DE-9128-48F8-8BFD-58EB9CEBE24B}" dt="2025-09-03T19:24:39.962" v="81" actId="1076"/>
        <pc:sldMkLst>
          <pc:docMk/>
          <pc:sldMk cId="822323438" sldId="952"/>
        </pc:sldMkLst>
        <pc:spChg chg="mod">
          <ac:chgData name="Gil Thomas" userId="790cc23d-4c1d-4b8f-ba7f-333fd405d602" providerId="ADAL" clId="{B9BC68DE-9128-48F8-8BFD-58EB9CEBE24B}" dt="2025-09-03T19:24:39.962" v="81" actId="1076"/>
          <ac:spMkLst>
            <pc:docMk/>
            <pc:sldMk cId="822323438" sldId="952"/>
            <ac:spMk id="2" creationId="{7C8A2A15-3307-5806-B526-5577C5CFD4A1}"/>
          </ac:spMkLst>
        </pc:spChg>
      </pc:sldChg>
      <pc:sldChg chg="modSp add mod">
        <pc:chgData name="Gil Thomas" userId="790cc23d-4c1d-4b8f-ba7f-333fd405d602" providerId="ADAL" clId="{B9BC68DE-9128-48F8-8BFD-58EB9CEBE24B}" dt="2025-09-03T19:24:44.535" v="82" actId="403"/>
        <pc:sldMkLst>
          <pc:docMk/>
          <pc:sldMk cId="3126207317" sldId="953"/>
        </pc:sldMkLst>
        <pc:spChg chg="mod">
          <ac:chgData name="Gil Thomas" userId="790cc23d-4c1d-4b8f-ba7f-333fd405d602" providerId="ADAL" clId="{B9BC68DE-9128-48F8-8BFD-58EB9CEBE24B}" dt="2025-09-03T19:24:44.535" v="82" actId="403"/>
          <ac:spMkLst>
            <pc:docMk/>
            <pc:sldMk cId="3126207317" sldId="953"/>
            <ac:spMk id="2" creationId="{AD4C8678-4EDD-2CDC-A7C2-0FA192925D76}"/>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34AD03-D589-4A8F-AD50-3BB027FAB100}" type="datetimeFigureOut">
              <a:rPr lang="en-US" smtClean="0"/>
              <a:t>9/3/2025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7C65D7A-FEE0-4330-B09E-B8F9594DD0F2}" type="slidenum">
              <a:rPr lang="en-US" smtClean="0"/>
              <a:t>‹#›</a:t>
            </a:fld>
            <a:endParaRPr lang="en-US"/>
          </a:p>
        </p:txBody>
      </p:sp>
    </p:spTree>
    <p:extLst>
      <p:ext uri="{BB962C8B-B14F-4D97-AF65-F5344CB8AC3E}">
        <p14:creationId xmlns:p14="http://schemas.microsoft.com/office/powerpoint/2010/main" val="35602924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3A21E73-4BC7-4B5B-8BB7-F9CFBDBE5AA7}" type="slidenum">
              <a:rPr lang="en-US" smtClean="0"/>
              <a:t>1</a:t>
            </a:fld>
            <a:endParaRPr lang="en-US"/>
          </a:p>
        </p:txBody>
      </p:sp>
    </p:spTree>
    <p:extLst>
      <p:ext uri="{BB962C8B-B14F-4D97-AF65-F5344CB8AC3E}">
        <p14:creationId xmlns:p14="http://schemas.microsoft.com/office/powerpoint/2010/main" val="26202455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F064AD-065B-87D7-2583-36484C87387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4C0DE9D-151E-8BB0-4834-F020CB62203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D45722B-9EDB-E3FE-B8F7-989FECA042D7}"/>
              </a:ext>
            </a:extLst>
          </p:cNvPr>
          <p:cNvSpPr>
            <a:spLocks noGrp="1"/>
          </p:cNvSpPr>
          <p:nvPr>
            <p:ph type="dt" sz="half" idx="10"/>
          </p:nvPr>
        </p:nvSpPr>
        <p:spPr/>
        <p:txBody>
          <a:bodyPr/>
          <a:lstStyle/>
          <a:p>
            <a:fld id="{66536284-2729-4AC4-8C5D-2A0F5E2B29FD}" type="datetimeFigureOut">
              <a:rPr lang="en-US" smtClean="0"/>
              <a:t>9/3/2025</a:t>
            </a:fld>
            <a:endParaRPr lang="en-US"/>
          </a:p>
        </p:txBody>
      </p:sp>
      <p:sp>
        <p:nvSpPr>
          <p:cNvPr id="5" name="Footer Placeholder 4">
            <a:extLst>
              <a:ext uri="{FF2B5EF4-FFF2-40B4-BE49-F238E27FC236}">
                <a16:creationId xmlns:a16="http://schemas.microsoft.com/office/drawing/2014/main" id="{33B2CE2B-75B7-2A65-1D6A-5CDC040FD7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AE900F-0BAB-C9B5-AF84-906F4DEFE96D}"/>
              </a:ext>
            </a:extLst>
          </p:cNvPr>
          <p:cNvSpPr>
            <a:spLocks noGrp="1"/>
          </p:cNvSpPr>
          <p:nvPr>
            <p:ph type="sldNum" sz="quarter" idx="12"/>
          </p:nvPr>
        </p:nvSpPr>
        <p:spPr/>
        <p:txBody>
          <a:bodyPr/>
          <a:lstStyle/>
          <a:p>
            <a:fld id="{40C4DF5F-B997-493C-9C91-7CC6FC55F083}" type="slidenum">
              <a:rPr lang="en-US" smtClean="0"/>
              <a:t>‹#›</a:t>
            </a:fld>
            <a:endParaRPr lang="en-US"/>
          </a:p>
        </p:txBody>
      </p:sp>
    </p:spTree>
    <p:extLst>
      <p:ext uri="{BB962C8B-B14F-4D97-AF65-F5344CB8AC3E}">
        <p14:creationId xmlns:p14="http://schemas.microsoft.com/office/powerpoint/2010/main" val="17119794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C0F0B8-95C8-AA9F-BBD8-7E734B6538E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C095978-58F9-822D-1E91-24D00524436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B973842-BF6B-F583-756B-C07F43DBEA29}"/>
              </a:ext>
            </a:extLst>
          </p:cNvPr>
          <p:cNvSpPr>
            <a:spLocks noGrp="1"/>
          </p:cNvSpPr>
          <p:nvPr>
            <p:ph type="dt" sz="half" idx="10"/>
          </p:nvPr>
        </p:nvSpPr>
        <p:spPr/>
        <p:txBody>
          <a:bodyPr/>
          <a:lstStyle/>
          <a:p>
            <a:fld id="{66536284-2729-4AC4-8C5D-2A0F5E2B29FD}" type="datetimeFigureOut">
              <a:rPr lang="en-US" smtClean="0"/>
              <a:t>9/3/2025</a:t>
            </a:fld>
            <a:endParaRPr lang="en-US"/>
          </a:p>
        </p:txBody>
      </p:sp>
      <p:sp>
        <p:nvSpPr>
          <p:cNvPr id="5" name="Footer Placeholder 4">
            <a:extLst>
              <a:ext uri="{FF2B5EF4-FFF2-40B4-BE49-F238E27FC236}">
                <a16:creationId xmlns:a16="http://schemas.microsoft.com/office/drawing/2014/main" id="{15323622-BB8F-1C00-1D94-4CC951206B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824339-8AB6-01F7-1341-04F78D4D2866}"/>
              </a:ext>
            </a:extLst>
          </p:cNvPr>
          <p:cNvSpPr>
            <a:spLocks noGrp="1"/>
          </p:cNvSpPr>
          <p:nvPr>
            <p:ph type="sldNum" sz="quarter" idx="12"/>
          </p:nvPr>
        </p:nvSpPr>
        <p:spPr/>
        <p:txBody>
          <a:bodyPr/>
          <a:lstStyle/>
          <a:p>
            <a:fld id="{40C4DF5F-B997-493C-9C91-7CC6FC55F083}" type="slidenum">
              <a:rPr lang="en-US" smtClean="0"/>
              <a:t>‹#›</a:t>
            </a:fld>
            <a:endParaRPr lang="en-US"/>
          </a:p>
        </p:txBody>
      </p:sp>
    </p:spTree>
    <p:extLst>
      <p:ext uri="{BB962C8B-B14F-4D97-AF65-F5344CB8AC3E}">
        <p14:creationId xmlns:p14="http://schemas.microsoft.com/office/powerpoint/2010/main" val="7797571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DB0B349-A6B8-984E-8024-311AF0D7513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CE5D4ED-4CE7-A920-8370-A062D1791AE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6E0AA05-EEF3-79CC-CE19-620C54F029FA}"/>
              </a:ext>
            </a:extLst>
          </p:cNvPr>
          <p:cNvSpPr>
            <a:spLocks noGrp="1"/>
          </p:cNvSpPr>
          <p:nvPr>
            <p:ph type="dt" sz="half" idx="10"/>
          </p:nvPr>
        </p:nvSpPr>
        <p:spPr/>
        <p:txBody>
          <a:bodyPr/>
          <a:lstStyle/>
          <a:p>
            <a:fld id="{66536284-2729-4AC4-8C5D-2A0F5E2B29FD}" type="datetimeFigureOut">
              <a:rPr lang="en-US" smtClean="0"/>
              <a:t>9/3/2025</a:t>
            </a:fld>
            <a:endParaRPr lang="en-US"/>
          </a:p>
        </p:txBody>
      </p:sp>
      <p:sp>
        <p:nvSpPr>
          <p:cNvPr id="5" name="Footer Placeholder 4">
            <a:extLst>
              <a:ext uri="{FF2B5EF4-FFF2-40B4-BE49-F238E27FC236}">
                <a16:creationId xmlns:a16="http://schemas.microsoft.com/office/drawing/2014/main" id="{AF27016B-4A97-F82C-AF9D-95D3281653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6B937F-6BEA-95B2-32DC-E8A8ECB67610}"/>
              </a:ext>
            </a:extLst>
          </p:cNvPr>
          <p:cNvSpPr>
            <a:spLocks noGrp="1"/>
          </p:cNvSpPr>
          <p:nvPr>
            <p:ph type="sldNum" sz="quarter" idx="12"/>
          </p:nvPr>
        </p:nvSpPr>
        <p:spPr/>
        <p:txBody>
          <a:bodyPr/>
          <a:lstStyle/>
          <a:p>
            <a:fld id="{40C4DF5F-B997-493C-9C91-7CC6FC55F083}" type="slidenum">
              <a:rPr lang="en-US" smtClean="0"/>
              <a:t>‹#›</a:t>
            </a:fld>
            <a:endParaRPr lang="en-US"/>
          </a:p>
        </p:txBody>
      </p:sp>
    </p:spTree>
    <p:extLst>
      <p:ext uri="{BB962C8B-B14F-4D97-AF65-F5344CB8AC3E}">
        <p14:creationId xmlns:p14="http://schemas.microsoft.com/office/powerpoint/2010/main" val="21705579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9315A1-4D76-314C-739E-42E129FFEAE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0888C1E-6635-D7A7-C482-1DBE65F2075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2E8953-1D2C-AE80-67DF-86CE8852F2D5}"/>
              </a:ext>
            </a:extLst>
          </p:cNvPr>
          <p:cNvSpPr>
            <a:spLocks noGrp="1"/>
          </p:cNvSpPr>
          <p:nvPr>
            <p:ph type="dt" sz="half" idx="10"/>
          </p:nvPr>
        </p:nvSpPr>
        <p:spPr/>
        <p:txBody>
          <a:bodyPr/>
          <a:lstStyle/>
          <a:p>
            <a:fld id="{66536284-2729-4AC4-8C5D-2A0F5E2B29FD}" type="datetimeFigureOut">
              <a:rPr lang="en-US" smtClean="0"/>
              <a:t>9/3/2025</a:t>
            </a:fld>
            <a:endParaRPr lang="en-US"/>
          </a:p>
        </p:txBody>
      </p:sp>
      <p:sp>
        <p:nvSpPr>
          <p:cNvPr id="5" name="Footer Placeholder 4">
            <a:extLst>
              <a:ext uri="{FF2B5EF4-FFF2-40B4-BE49-F238E27FC236}">
                <a16:creationId xmlns:a16="http://schemas.microsoft.com/office/drawing/2014/main" id="{69936DC8-4A32-3F34-5088-DB3AEE3227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DBF4360-9118-9309-88BE-947B22958BB3}"/>
              </a:ext>
            </a:extLst>
          </p:cNvPr>
          <p:cNvSpPr>
            <a:spLocks noGrp="1"/>
          </p:cNvSpPr>
          <p:nvPr>
            <p:ph type="sldNum" sz="quarter" idx="12"/>
          </p:nvPr>
        </p:nvSpPr>
        <p:spPr/>
        <p:txBody>
          <a:bodyPr/>
          <a:lstStyle/>
          <a:p>
            <a:fld id="{40C4DF5F-B997-493C-9C91-7CC6FC55F083}" type="slidenum">
              <a:rPr lang="en-US" smtClean="0"/>
              <a:t>‹#›</a:t>
            </a:fld>
            <a:endParaRPr lang="en-US"/>
          </a:p>
        </p:txBody>
      </p:sp>
    </p:spTree>
    <p:extLst>
      <p:ext uri="{BB962C8B-B14F-4D97-AF65-F5344CB8AC3E}">
        <p14:creationId xmlns:p14="http://schemas.microsoft.com/office/powerpoint/2010/main" val="4749505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6DCE12-7E0D-3814-ED1A-1742BA7ECD9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366A2D1-4B4A-B0DA-6BA1-4B87AD3B5E4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421226F-5605-11A8-5051-908681DB7A39}"/>
              </a:ext>
            </a:extLst>
          </p:cNvPr>
          <p:cNvSpPr>
            <a:spLocks noGrp="1"/>
          </p:cNvSpPr>
          <p:nvPr>
            <p:ph type="dt" sz="half" idx="10"/>
          </p:nvPr>
        </p:nvSpPr>
        <p:spPr/>
        <p:txBody>
          <a:bodyPr/>
          <a:lstStyle/>
          <a:p>
            <a:fld id="{66536284-2729-4AC4-8C5D-2A0F5E2B29FD}" type="datetimeFigureOut">
              <a:rPr lang="en-US" smtClean="0"/>
              <a:t>9/3/2025</a:t>
            </a:fld>
            <a:endParaRPr lang="en-US"/>
          </a:p>
        </p:txBody>
      </p:sp>
      <p:sp>
        <p:nvSpPr>
          <p:cNvPr id="5" name="Footer Placeholder 4">
            <a:extLst>
              <a:ext uri="{FF2B5EF4-FFF2-40B4-BE49-F238E27FC236}">
                <a16:creationId xmlns:a16="http://schemas.microsoft.com/office/drawing/2014/main" id="{E4A618AF-C68A-95C3-C1A0-0304B6465D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FF93EF3-BCE9-4944-2D57-7194E0EC4EDE}"/>
              </a:ext>
            </a:extLst>
          </p:cNvPr>
          <p:cNvSpPr>
            <a:spLocks noGrp="1"/>
          </p:cNvSpPr>
          <p:nvPr>
            <p:ph type="sldNum" sz="quarter" idx="12"/>
          </p:nvPr>
        </p:nvSpPr>
        <p:spPr/>
        <p:txBody>
          <a:bodyPr/>
          <a:lstStyle/>
          <a:p>
            <a:fld id="{40C4DF5F-B997-493C-9C91-7CC6FC55F083}" type="slidenum">
              <a:rPr lang="en-US" smtClean="0"/>
              <a:t>‹#›</a:t>
            </a:fld>
            <a:endParaRPr lang="en-US"/>
          </a:p>
        </p:txBody>
      </p:sp>
    </p:spTree>
    <p:extLst>
      <p:ext uri="{BB962C8B-B14F-4D97-AF65-F5344CB8AC3E}">
        <p14:creationId xmlns:p14="http://schemas.microsoft.com/office/powerpoint/2010/main" val="16401054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EA31D-C1FF-B08B-0916-BC3EA920A3F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FD61D1D-DCA5-1075-DFB4-0CC64F4162E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1BA960D-F2D9-0909-12EF-15B19C9E151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93360CD-AD17-AF5D-1C61-487572F3C413}"/>
              </a:ext>
            </a:extLst>
          </p:cNvPr>
          <p:cNvSpPr>
            <a:spLocks noGrp="1"/>
          </p:cNvSpPr>
          <p:nvPr>
            <p:ph type="dt" sz="half" idx="10"/>
          </p:nvPr>
        </p:nvSpPr>
        <p:spPr/>
        <p:txBody>
          <a:bodyPr/>
          <a:lstStyle/>
          <a:p>
            <a:fld id="{66536284-2729-4AC4-8C5D-2A0F5E2B29FD}" type="datetimeFigureOut">
              <a:rPr lang="en-US" smtClean="0"/>
              <a:t>9/3/2025</a:t>
            </a:fld>
            <a:endParaRPr lang="en-US"/>
          </a:p>
        </p:txBody>
      </p:sp>
      <p:sp>
        <p:nvSpPr>
          <p:cNvPr id="6" name="Footer Placeholder 5">
            <a:extLst>
              <a:ext uri="{FF2B5EF4-FFF2-40B4-BE49-F238E27FC236}">
                <a16:creationId xmlns:a16="http://schemas.microsoft.com/office/drawing/2014/main" id="{C08C0E63-FC46-75C7-1389-7B5FA4B0425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B8D03B2-4E25-1E27-A1A3-6299575BF431}"/>
              </a:ext>
            </a:extLst>
          </p:cNvPr>
          <p:cNvSpPr>
            <a:spLocks noGrp="1"/>
          </p:cNvSpPr>
          <p:nvPr>
            <p:ph type="sldNum" sz="quarter" idx="12"/>
          </p:nvPr>
        </p:nvSpPr>
        <p:spPr/>
        <p:txBody>
          <a:bodyPr/>
          <a:lstStyle/>
          <a:p>
            <a:fld id="{40C4DF5F-B997-493C-9C91-7CC6FC55F083}" type="slidenum">
              <a:rPr lang="en-US" smtClean="0"/>
              <a:t>‹#›</a:t>
            </a:fld>
            <a:endParaRPr lang="en-US"/>
          </a:p>
        </p:txBody>
      </p:sp>
    </p:spTree>
    <p:extLst>
      <p:ext uri="{BB962C8B-B14F-4D97-AF65-F5344CB8AC3E}">
        <p14:creationId xmlns:p14="http://schemas.microsoft.com/office/powerpoint/2010/main" val="14093275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3E49DC-C77D-B420-25F7-472BBAB255C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48FC79B-6918-40AA-BC2A-09EF30D9A0A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9BBA211-9164-4886-0704-948118BF1F5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950146B-A4D8-9D18-0046-C2D8566CFA8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90EA2C9-FE78-C9C1-33A2-CCC8C97EE40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07F47D0-1683-0414-40E5-54DC41EA5BC3}"/>
              </a:ext>
            </a:extLst>
          </p:cNvPr>
          <p:cNvSpPr>
            <a:spLocks noGrp="1"/>
          </p:cNvSpPr>
          <p:nvPr>
            <p:ph type="dt" sz="half" idx="10"/>
          </p:nvPr>
        </p:nvSpPr>
        <p:spPr/>
        <p:txBody>
          <a:bodyPr/>
          <a:lstStyle/>
          <a:p>
            <a:fld id="{66536284-2729-4AC4-8C5D-2A0F5E2B29FD}" type="datetimeFigureOut">
              <a:rPr lang="en-US" smtClean="0"/>
              <a:t>9/3/2025</a:t>
            </a:fld>
            <a:endParaRPr lang="en-US"/>
          </a:p>
        </p:txBody>
      </p:sp>
      <p:sp>
        <p:nvSpPr>
          <p:cNvPr id="8" name="Footer Placeholder 7">
            <a:extLst>
              <a:ext uri="{FF2B5EF4-FFF2-40B4-BE49-F238E27FC236}">
                <a16:creationId xmlns:a16="http://schemas.microsoft.com/office/drawing/2014/main" id="{B0308C5D-4635-B333-6166-498A7643585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35E99A6-B57C-ED36-87AA-35EA6D041566}"/>
              </a:ext>
            </a:extLst>
          </p:cNvPr>
          <p:cNvSpPr>
            <a:spLocks noGrp="1"/>
          </p:cNvSpPr>
          <p:nvPr>
            <p:ph type="sldNum" sz="quarter" idx="12"/>
          </p:nvPr>
        </p:nvSpPr>
        <p:spPr/>
        <p:txBody>
          <a:bodyPr/>
          <a:lstStyle/>
          <a:p>
            <a:fld id="{40C4DF5F-B997-493C-9C91-7CC6FC55F083}" type="slidenum">
              <a:rPr lang="en-US" smtClean="0"/>
              <a:t>‹#›</a:t>
            </a:fld>
            <a:endParaRPr lang="en-US"/>
          </a:p>
        </p:txBody>
      </p:sp>
    </p:spTree>
    <p:extLst>
      <p:ext uri="{BB962C8B-B14F-4D97-AF65-F5344CB8AC3E}">
        <p14:creationId xmlns:p14="http://schemas.microsoft.com/office/powerpoint/2010/main" val="18969274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1B2115-22DB-40B5-1463-7C097076D86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F04C606-133F-3A0A-970F-70162BB10683}"/>
              </a:ext>
            </a:extLst>
          </p:cNvPr>
          <p:cNvSpPr>
            <a:spLocks noGrp="1"/>
          </p:cNvSpPr>
          <p:nvPr>
            <p:ph type="dt" sz="half" idx="10"/>
          </p:nvPr>
        </p:nvSpPr>
        <p:spPr/>
        <p:txBody>
          <a:bodyPr/>
          <a:lstStyle/>
          <a:p>
            <a:fld id="{66536284-2729-4AC4-8C5D-2A0F5E2B29FD}" type="datetimeFigureOut">
              <a:rPr lang="en-US" smtClean="0"/>
              <a:t>9/3/2025</a:t>
            </a:fld>
            <a:endParaRPr lang="en-US"/>
          </a:p>
        </p:txBody>
      </p:sp>
      <p:sp>
        <p:nvSpPr>
          <p:cNvPr id="4" name="Footer Placeholder 3">
            <a:extLst>
              <a:ext uri="{FF2B5EF4-FFF2-40B4-BE49-F238E27FC236}">
                <a16:creationId xmlns:a16="http://schemas.microsoft.com/office/drawing/2014/main" id="{ACE913AE-28B3-AE34-3C04-3C07B538F94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095BAC7-ECD5-1DCF-78B3-B183B867B3BA}"/>
              </a:ext>
            </a:extLst>
          </p:cNvPr>
          <p:cNvSpPr>
            <a:spLocks noGrp="1"/>
          </p:cNvSpPr>
          <p:nvPr>
            <p:ph type="sldNum" sz="quarter" idx="12"/>
          </p:nvPr>
        </p:nvSpPr>
        <p:spPr/>
        <p:txBody>
          <a:bodyPr/>
          <a:lstStyle/>
          <a:p>
            <a:fld id="{40C4DF5F-B997-493C-9C91-7CC6FC55F083}" type="slidenum">
              <a:rPr lang="en-US" smtClean="0"/>
              <a:t>‹#›</a:t>
            </a:fld>
            <a:endParaRPr lang="en-US"/>
          </a:p>
        </p:txBody>
      </p:sp>
    </p:spTree>
    <p:extLst>
      <p:ext uri="{BB962C8B-B14F-4D97-AF65-F5344CB8AC3E}">
        <p14:creationId xmlns:p14="http://schemas.microsoft.com/office/powerpoint/2010/main" val="39874742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26E47B5-E4D7-EE5F-EF06-63EA506D901C}"/>
              </a:ext>
            </a:extLst>
          </p:cNvPr>
          <p:cNvSpPr>
            <a:spLocks noGrp="1"/>
          </p:cNvSpPr>
          <p:nvPr>
            <p:ph type="dt" sz="half" idx="10"/>
          </p:nvPr>
        </p:nvSpPr>
        <p:spPr/>
        <p:txBody>
          <a:bodyPr/>
          <a:lstStyle/>
          <a:p>
            <a:fld id="{66536284-2729-4AC4-8C5D-2A0F5E2B29FD}" type="datetimeFigureOut">
              <a:rPr lang="en-US" smtClean="0"/>
              <a:t>9/3/2025</a:t>
            </a:fld>
            <a:endParaRPr lang="en-US"/>
          </a:p>
        </p:txBody>
      </p:sp>
      <p:sp>
        <p:nvSpPr>
          <p:cNvPr id="3" name="Footer Placeholder 2">
            <a:extLst>
              <a:ext uri="{FF2B5EF4-FFF2-40B4-BE49-F238E27FC236}">
                <a16:creationId xmlns:a16="http://schemas.microsoft.com/office/drawing/2014/main" id="{02A0F425-C4A3-2259-BF7C-05C2DFCC1CC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4339B50-48CE-C910-191B-C06720ADFDFC}"/>
              </a:ext>
            </a:extLst>
          </p:cNvPr>
          <p:cNvSpPr>
            <a:spLocks noGrp="1"/>
          </p:cNvSpPr>
          <p:nvPr>
            <p:ph type="sldNum" sz="quarter" idx="12"/>
          </p:nvPr>
        </p:nvSpPr>
        <p:spPr/>
        <p:txBody>
          <a:bodyPr/>
          <a:lstStyle/>
          <a:p>
            <a:fld id="{40C4DF5F-B997-493C-9C91-7CC6FC55F083}" type="slidenum">
              <a:rPr lang="en-US" smtClean="0"/>
              <a:t>‹#›</a:t>
            </a:fld>
            <a:endParaRPr lang="en-US"/>
          </a:p>
        </p:txBody>
      </p:sp>
    </p:spTree>
    <p:extLst>
      <p:ext uri="{BB962C8B-B14F-4D97-AF65-F5344CB8AC3E}">
        <p14:creationId xmlns:p14="http://schemas.microsoft.com/office/powerpoint/2010/main" val="4287897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A8C09C-3B05-9160-CCCE-0DDC744AC16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FE23AE2-CBAE-72F2-680A-3B92584EF69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B80BB62-E7F9-6D0D-3860-111F613288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E6F5462-C630-CC61-4FD3-20A421DA92DB}"/>
              </a:ext>
            </a:extLst>
          </p:cNvPr>
          <p:cNvSpPr>
            <a:spLocks noGrp="1"/>
          </p:cNvSpPr>
          <p:nvPr>
            <p:ph type="dt" sz="half" idx="10"/>
          </p:nvPr>
        </p:nvSpPr>
        <p:spPr/>
        <p:txBody>
          <a:bodyPr/>
          <a:lstStyle/>
          <a:p>
            <a:fld id="{66536284-2729-4AC4-8C5D-2A0F5E2B29FD}" type="datetimeFigureOut">
              <a:rPr lang="en-US" smtClean="0"/>
              <a:t>9/3/2025</a:t>
            </a:fld>
            <a:endParaRPr lang="en-US"/>
          </a:p>
        </p:txBody>
      </p:sp>
      <p:sp>
        <p:nvSpPr>
          <p:cNvPr id="6" name="Footer Placeholder 5">
            <a:extLst>
              <a:ext uri="{FF2B5EF4-FFF2-40B4-BE49-F238E27FC236}">
                <a16:creationId xmlns:a16="http://schemas.microsoft.com/office/drawing/2014/main" id="{3DBAE707-9E66-69BD-993F-1AB0E0002A4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F29561A-A54C-1F5D-481D-6BC9138EE9F3}"/>
              </a:ext>
            </a:extLst>
          </p:cNvPr>
          <p:cNvSpPr>
            <a:spLocks noGrp="1"/>
          </p:cNvSpPr>
          <p:nvPr>
            <p:ph type="sldNum" sz="quarter" idx="12"/>
          </p:nvPr>
        </p:nvSpPr>
        <p:spPr/>
        <p:txBody>
          <a:bodyPr/>
          <a:lstStyle/>
          <a:p>
            <a:fld id="{40C4DF5F-B997-493C-9C91-7CC6FC55F083}" type="slidenum">
              <a:rPr lang="en-US" smtClean="0"/>
              <a:t>‹#›</a:t>
            </a:fld>
            <a:endParaRPr lang="en-US"/>
          </a:p>
        </p:txBody>
      </p:sp>
    </p:spTree>
    <p:extLst>
      <p:ext uri="{BB962C8B-B14F-4D97-AF65-F5344CB8AC3E}">
        <p14:creationId xmlns:p14="http://schemas.microsoft.com/office/powerpoint/2010/main" val="5541159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67F2FF-46CD-0FC6-5FAA-9B3DF8DAD9F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48B10D0-A1D9-D55E-9912-7EB887AFC60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EA5CB7F-4B94-0BA4-5B50-17D37501DEE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D346822-D99F-7521-A283-5F9F772797B1}"/>
              </a:ext>
            </a:extLst>
          </p:cNvPr>
          <p:cNvSpPr>
            <a:spLocks noGrp="1"/>
          </p:cNvSpPr>
          <p:nvPr>
            <p:ph type="dt" sz="half" idx="10"/>
          </p:nvPr>
        </p:nvSpPr>
        <p:spPr/>
        <p:txBody>
          <a:bodyPr/>
          <a:lstStyle/>
          <a:p>
            <a:fld id="{66536284-2729-4AC4-8C5D-2A0F5E2B29FD}" type="datetimeFigureOut">
              <a:rPr lang="en-US" smtClean="0"/>
              <a:t>9/3/2025</a:t>
            </a:fld>
            <a:endParaRPr lang="en-US"/>
          </a:p>
        </p:txBody>
      </p:sp>
      <p:sp>
        <p:nvSpPr>
          <p:cNvPr id="6" name="Footer Placeholder 5">
            <a:extLst>
              <a:ext uri="{FF2B5EF4-FFF2-40B4-BE49-F238E27FC236}">
                <a16:creationId xmlns:a16="http://schemas.microsoft.com/office/drawing/2014/main" id="{E98957CD-B31B-C64F-BEC2-D125CB10BF5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E06A026-BDB2-ECFD-B868-D714BF36494D}"/>
              </a:ext>
            </a:extLst>
          </p:cNvPr>
          <p:cNvSpPr>
            <a:spLocks noGrp="1"/>
          </p:cNvSpPr>
          <p:nvPr>
            <p:ph type="sldNum" sz="quarter" idx="12"/>
          </p:nvPr>
        </p:nvSpPr>
        <p:spPr/>
        <p:txBody>
          <a:bodyPr/>
          <a:lstStyle/>
          <a:p>
            <a:fld id="{40C4DF5F-B997-493C-9C91-7CC6FC55F083}" type="slidenum">
              <a:rPr lang="en-US" smtClean="0"/>
              <a:t>‹#›</a:t>
            </a:fld>
            <a:endParaRPr lang="en-US"/>
          </a:p>
        </p:txBody>
      </p:sp>
    </p:spTree>
    <p:extLst>
      <p:ext uri="{BB962C8B-B14F-4D97-AF65-F5344CB8AC3E}">
        <p14:creationId xmlns:p14="http://schemas.microsoft.com/office/powerpoint/2010/main" val="41610585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BBC9FDF-EFEE-5E4A-826A-860E38A43DC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D3C0317-9D85-7E0C-73C6-11B5CCFA430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66399A-227A-E4AB-4B45-65C99CA842A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6536284-2729-4AC4-8C5D-2A0F5E2B29FD}" type="datetimeFigureOut">
              <a:rPr lang="en-US" smtClean="0"/>
              <a:t>9/3/2025</a:t>
            </a:fld>
            <a:endParaRPr lang="en-US"/>
          </a:p>
        </p:txBody>
      </p:sp>
      <p:sp>
        <p:nvSpPr>
          <p:cNvPr id="5" name="Footer Placeholder 4">
            <a:extLst>
              <a:ext uri="{FF2B5EF4-FFF2-40B4-BE49-F238E27FC236}">
                <a16:creationId xmlns:a16="http://schemas.microsoft.com/office/drawing/2014/main" id="{D858804A-0C43-AD5D-6B11-9784BB4E6D1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6C595CDF-E243-D91E-99C3-325801DCB28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0C4DF5F-B997-493C-9C91-7CC6FC55F083}" type="slidenum">
              <a:rPr lang="en-US" smtClean="0"/>
              <a:t>‹#›</a:t>
            </a:fld>
            <a:endParaRPr lang="en-US"/>
          </a:p>
        </p:txBody>
      </p:sp>
    </p:spTree>
    <p:extLst>
      <p:ext uri="{BB962C8B-B14F-4D97-AF65-F5344CB8AC3E}">
        <p14:creationId xmlns:p14="http://schemas.microsoft.com/office/powerpoint/2010/main" val="29850850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D44AC6-D102-04E5-F832-26EB6C6B9390}"/>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3F032FA2-A11C-3C1E-87A0-63154A93C5B9}"/>
              </a:ext>
            </a:extLst>
          </p:cNvPr>
          <p:cNvSpPr txBox="1"/>
          <p:nvPr/>
        </p:nvSpPr>
        <p:spPr>
          <a:xfrm>
            <a:off x="130712" y="138438"/>
            <a:ext cx="11830148" cy="646331"/>
          </a:xfrm>
          <a:prstGeom prst="rect">
            <a:avLst/>
          </a:prstGeom>
          <a:noFill/>
        </p:spPr>
        <p:txBody>
          <a:bodyPr wrap="square">
            <a:spAutoFit/>
          </a:bodyPr>
          <a:lstStyle/>
          <a:p>
            <a:pPr algn="ctr"/>
            <a:r>
              <a:rPr lang="en-US" sz="2000" b="1" dirty="0">
                <a:effectLst>
                  <a:outerShdw blurRad="38100" dist="38100" dir="2700000" algn="tl">
                    <a:srgbClr val="000000">
                      <a:alpha val="43137"/>
                    </a:srgbClr>
                  </a:outerShdw>
                </a:effectLst>
              </a:rPr>
              <a:t> </a:t>
            </a:r>
            <a:r>
              <a:rPr lang="en-US" sz="3600" b="1" dirty="0">
                <a:effectLst>
                  <a:outerShdw blurRad="38100" dist="38100" dir="2700000" algn="tl">
                    <a:srgbClr val="000000">
                      <a:alpha val="43137"/>
                    </a:srgbClr>
                  </a:outerShdw>
                </a:effectLst>
              </a:rPr>
              <a:t>Let’s we look a little deeper at . . .</a:t>
            </a:r>
          </a:p>
        </p:txBody>
      </p:sp>
      <p:sp>
        <p:nvSpPr>
          <p:cNvPr id="3" name="TextBox 2">
            <a:extLst>
              <a:ext uri="{FF2B5EF4-FFF2-40B4-BE49-F238E27FC236}">
                <a16:creationId xmlns:a16="http://schemas.microsoft.com/office/drawing/2014/main" id="{C984FE1A-183C-B0F0-F2EF-A44E0396D637}"/>
              </a:ext>
            </a:extLst>
          </p:cNvPr>
          <p:cNvSpPr txBox="1"/>
          <p:nvPr/>
        </p:nvSpPr>
        <p:spPr>
          <a:xfrm>
            <a:off x="130712" y="886159"/>
            <a:ext cx="3812637" cy="584775"/>
          </a:xfrm>
          <a:prstGeom prst="rect">
            <a:avLst/>
          </a:prstGeom>
          <a:noFill/>
        </p:spPr>
        <p:txBody>
          <a:bodyPr wrap="square">
            <a:spAutoFit/>
          </a:bodyPr>
          <a:lstStyle/>
          <a:p>
            <a:r>
              <a:rPr lang="en-US" sz="3200" dirty="0">
                <a:effectLst>
                  <a:outerShdw blurRad="38100" dist="38100" dir="2700000" algn="tl">
                    <a:srgbClr val="000000">
                      <a:alpha val="43137"/>
                    </a:srgbClr>
                  </a:outerShdw>
                </a:effectLst>
              </a:rPr>
              <a:t>Shoes of Readiness</a:t>
            </a:r>
            <a:endParaRPr lang="en-US" sz="3200" dirty="0"/>
          </a:p>
        </p:txBody>
      </p:sp>
      <p:sp>
        <p:nvSpPr>
          <p:cNvPr id="11" name="TextBox 10">
            <a:extLst>
              <a:ext uri="{FF2B5EF4-FFF2-40B4-BE49-F238E27FC236}">
                <a16:creationId xmlns:a16="http://schemas.microsoft.com/office/drawing/2014/main" id="{035DB73C-3E5B-ABE6-F809-521148091E9D}"/>
              </a:ext>
            </a:extLst>
          </p:cNvPr>
          <p:cNvSpPr txBox="1"/>
          <p:nvPr/>
        </p:nvSpPr>
        <p:spPr>
          <a:xfrm>
            <a:off x="316915" y="1456429"/>
            <a:ext cx="11085375" cy="4939814"/>
          </a:xfrm>
          <a:prstGeom prst="rect">
            <a:avLst/>
          </a:prstGeom>
          <a:noFill/>
        </p:spPr>
        <p:txBody>
          <a:bodyPr wrap="square">
            <a:spAutoFit/>
          </a:bodyPr>
          <a:lstStyle/>
          <a:p>
            <a:r>
              <a:rPr lang="en-US" sz="3200" dirty="0">
                <a:effectLst>
                  <a:outerShdw blurRad="38100" dist="38100" dir="2700000" algn="tl">
                    <a:srgbClr val="000000">
                      <a:alpha val="43137"/>
                    </a:srgbClr>
                  </a:outerShdw>
                </a:effectLst>
              </a:rPr>
              <a:t>God is a god of peace (1 Thes. 5:23; 2 Cor. 13:11)—peace is an attribute of God (Gal. 5:22). </a:t>
            </a:r>
            <a:r>
              <a:rPr lang="en-US" sz="3200" i="1" dirty="0">
                <a:effectLst>
                  <a:outerShdw blurRad="38100" dist="38100" dir="2700000" algn="tl">
                    <a:srgbClr val="000000">
                      <a:alpha val="43137"/>
                    </a:srgbClr>
                  </a:outerShdw>
                </a:effectLst>
              </a:rPr>
              <a:t>Eirēnē</a:t>
            </a:r>
            <a:r>
              <a:rPr lang="en-US" sz="3200" dirty="0">
                <a:effectLst>
                  <a:outerShdw blurRad="38100" dist="38100" dir="2700000" algn="tl">
                    <a:srgbClr val="000000">
                      <a:alpha val="43137"/>
                    </a:srgbClr>
                  </a:outerShdw>
                </a:effectLst>
              </a:rPr>
              <a:t> (the word for peace in Greek) means tranquility, concord, </a:t>
            </a:r>
            <a:r>
              <a:rPr lang="en-US" sz="3200" b="1" i="1" dirty="0">
                <a:effectLst>
                  <a:outerShdw blurRad="38100" dist="38100" dir="2700000" algn="tl">
                    <a:srgbClr val="000000">
                      <a:alpha val="43137"/>
                    </a:srgbClr>
                  </a:outerShdw>
                </a:effectLst>
              </a:rPr>
              <a:t>unity</a:t>
            </a:r>
            <a:r>
              <a:rPr lang="en-US" sz="3200" dirty="0">
                <a:effectLst>
                  <a:outerShdw blurRad="38100" dist="38100" dir="2700000" algn="tl">
                    <a:srgbClr val="000000">
                      <a:alpha val="43137"/>
                    </a:srgbClr>
                  </a:outerShdw>
                </a:effectLst>
              </a:rPr>
              <a:t>, or </a:t>
            </a:r>
            <a:r>
              <a:rPr lang="en-US" sz="3200" b="1" dirty="0">
                <a:effectLst>
                  <a:outerShdw blurRad="38100" dist="38100" dir="2700000" algn="tl">
                    <a:srgbClr val="000000">
                      <a:alpha val="43137"/>
                    </a:srgbClr>
                  </a:outerShdw>
                </a:effectLst>
              </a:rPr>
              <a:t>oneness</a:t>
            </a:r>
            <a:r>
              <a:rPr lang="en-US" sz="3200" dirty="0">
                <a:effectLst>
                  <a:outerShdw blurRad="38100" dist="38100" dir="2700000" algn="tl">
                    <a:srgbClr val="000000">
                      <a:alpha val="43137"/>
                    </a:srgbClr>
                  </a:outerShdw>
                </a:effectLst>
              </a:rPr>
              <a:t>. </a:t>
            </a:r>
          </a:p>
          <a:p>
            <a:endParaRPr lang="en-US" sz="900" dirty="0">
              <a:effectLst>
                <a:outerShdw blurRad="38100" dist="38100" dir="2700000" algn="tl">
                  <a:srgbClr val="000000">
                    <a:alpha val="43137"/>
                  </a:srgbClr>
                </a:outerShdw>
              </a:effectLst>
            </a:endParaRPr>
          </a:p>
          <a:p>
            <a:r>
              <a:rPr lang="en-US" sz="3200" dirty="0">
                <a:effectLst>
                  <a:outerShdw blurRad="38100" dist="38100" dir="2700000" algn="tl">
                    <a:srgbClr val="000000">
                      <a:alpha val="43137"/>
                    </a:srgbClr>
                  </a:outerShdw>
                </a:effectLst>
              </a:rPr>
              <a:t>The good news of the gospel is that forgiveness of sins and access to and oneness with God </a:t>
            </a:r>
          </a:p>
          <a:p>
            <a:r>
              <a:rPr lang="en-US" sz="3200" dirty="0">
                <a:effectLst>
                  <a:outerShdw blurRad="38100" dist="38100" dir="2700000" algn="tl">
                    <a:srgbClr val="000000">
                      <a:alpha val="43137"/>
                    </a:srgbClr>
                  </a:outerShdw>
                </a:effectLst>
              </a:rPr>
              <a:t>come through faith in Christ. </a:t>
            </a:r>
          </a:p>
          <a:p>
            <a:endParaRPr lang="en-US" sz="900" dirty="0">
              <a:effectLst>
                <a:outerShdw blurRad="38100" dist="38100" dir="2700000" algn="tl">
                  <a:srgbClr val="000000">
                    <a:alpha val="43137"/>
                  </a:srgbClr>
                </a:outerShdw>
              </a:effectLst>
            </a:endParaRPr>
          </a:p>
          <a:p>
            <a:r>
              <a:rPr lang="en-US" sz="3200" dirty="0">
                <a:effectLst>
                  <a:outerShdw blurRad="38100" dist="38100" dir="2700000" algn="tl">
                    <a:srgbClr val="000000">
                      <a:alpha val="43137"/>
                    </a:srgbClr>
                  </a:outerShdw>
                </a:effectLst>
              </a:rPr>
              <a:t>This oneness with God brings </a:t>
            </a:r>
          </a:p>
          <a:p>
            <a:r>
              <a:rPr lang="en-US" sz="3200" dirty="0">
                <a:effectLst>
                  <a:outerShdw blurRad="38100" dist="38100" dir="2700000" algn="tl">
                    <a:srgbClr val="000000">
                      <a:alpha val="43137"/>
                    </a:srgbClr>
                  </a:outerShdw>
                </a:effectLst>
              </a:rPr>
              <a:t>peace with God.</a:t>
            </a:r>
            <a:endParaRPr lang="en-US" dirty="0"/>
          </a:p>
          <a:p>
            <a:endParaRPr lang="en-US" sz="3200" dirty="0"/>
          </a:p>
        </p:txBody>
      </p:sp>
      <p:grpSp>
        <p:nvGrpSpPr>
          <p:cNvPr id="5" name="Group 4">
            <a:extLst>
              <a:ext uri="{FF2B5EF4-FFF2-40B4-BE49-F238E27FC236}">
                <a16:creationId xmlns:a16="http://schemas.microsoft.com/office/drawing/2014/main" id="{6597CF12-A78F-5072-75B8-0F13F2A2DB87}"/>
              </a:ext>
            </a:extLst>
          </p:cNvPr>
          <p:cNvGrpSpPr/>
          <p:nvPr/>
        </p:nvGrpSpPr>
        <p:grpSpPr>
          <a:xfrm>
            <a:off x="6122221" y="3562350"/>
            <a:ext cx="6067239" cy="3295650"/>
            <a:chOff x="5879766" y="3562350"/>
            <a:chExt cx="6067239" cy="3295650"/>
          </a:xfrm>
        </p:grpSpPr>
        <p:pic>
          <p:nvPicPr>
            <p:cNvPr id="1026" name="Picture 2" descr="What Is the Gospel of Peace in the Armor of God?">
              <a:extLst>
                <a:ext uri="{FF2B5EF4-FFF2-40B4-BE49-F238E27FC236}">
                  <a16:creationId xmlns:a16="http://schemas.microsoft.com/office/drawing/2014/main" id="{8FEDE83B-380C-91BD-50B9-B291C242DDEC}"/>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3881"/>
            <a:stretch>
              <a:fillRect/>
            </a:stretch>
          </p:blipFill>
          <p:spPr bwMode="auto">
            <a:xfrm>
              <a:off x="5879766" y="3562350"/>
              <a:ext cx="6067239" cy="329565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61BF2DEC-CC92-CE91-305C-801E5748F7C1}"/>
                </a:ext>
              </a:extLst>
            </p:cNvPr>
            <p:cNvSpPr txBox="1"/>
            <p:nvPr/>
          </p:nvSpPr>
          <p:spPr>
            <a:xfrm>
              <a:off x="9744074" y="6581000"/>
              <a:ext cx="2076450" cy="276999"/>
            </a:xfrm>
            <a:prstGeom prst="rect">
              <a:avLst/>
            </a:prstGeom>
            <a:noFill/>
          </p:spPr>
          <p:txBody>
            <a:bodyPr wrap="square">
              <a:spAutoFit/>
            </a:bodyPr>
            <a:lstStyle/>
            <a:p>
              <a:pPr marL="0" marR="0" algn="r">
                <a:buNone/>
              </a:pPr>
              <a:r>
                <a:rPr lang="en-US" sz="1200" kern="100" dirty="0">
                  <a:solidFill>
                    <a:schemeClr val="bg1"/>
                  </a:solidFill>
                  <a:effectLst>
                    <a:outerShdw blurRad="38100" dist="38100" dir="2700000" algn="tl">
                      <a:srgbClr val="000000">
                        <a:alpha val="43137"/>
                      </a:srgbClr>
                    </a:outerShdw>
                  </a:effectLst>
                  <a:latin typeface="Aptos" panose="020B0004020202020204" pitchFamily="34" charset="0"/>
                  <a:ea typeface="Aptos" panose="020B0004020202020204" pitchFamily="34" charset="0"/>
                  <a:cs typeface="Times New Roman" panose="02020603050405020304" pitchFamily="18" charset="0"/>
                </a:rPr>
                <a:t>Photo: Christianity.com</a:t>
              </a:r>
            </a:p>
          </p:txBody>
        </p:sp>
      </p:grpSp>
    </p:spTree>
    <p:extLst>
      <p:ext uri="{BB962C8B-B14F-4D97-AF65-F5344CB8AC3E}">
        <p14:creationId xmlns:p14="http://schemas.microsoft.com/office/powerpoint/2010/main" val="24885693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500"/>
                                        <p:tgtEl>
                                          <p:spTgt spid="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
                                            <p:txEl>
                                              <p:pRg st="2" end="2"/>
                                            </p:txEl>
                                          </p:spTgt>
                                        </p:tgtEl>
                                        <p:attrNameLst>
                                          <p:attrName>style.visibility</p:attrName>
                                        </p:attrNameLst>
                                      </p:cBhvr>
                                      <p:to>
                                        <p:strVal val="visible"/>
                                      </p:to>
                                    </p:set>
                                    <p:animEffect transition="in" filter="fade">
                                      <p:cBhvr>
                                        <p:cTn id="12" dur="500"/>
                                        <p:tgtEl>
                                          <p:spTgt spid="11">
                                            <p:txEl>
                                              <p:pRg st="2" end="2"/>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11">
                                            <p:txEl>
                                              <p:pRg st="3" end="3"/>
                                            </p:txEl>
                                          </p:spTgt>
                                        </p:tgtEl>
                                        <p:attrNameLst>
                                          <p:attrName>style.visibility</p:attrName>
                                        </p:attrNameLst>
                                      </p:cBhvr>
                                      <p:to>
                                        <p:strVal val="visible"/>
                                      </p:to>
                                    </p:set>
                                    <p:animEffect transition="in" filter="fade">
                                      <p:cBhvr>
                                        <p:cTn id="15" dur="500"/>
                                        <p:tgtEl>
                                          <p:spTgt spid="11">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11">
                                            <p:txEl>
                                              <p:pRg st="5" end="5"/>
                                            </p:txEl>
                                          </p:spTgt>
                                        </p:tgtEl>
                                        <p:attrNameLst>
                                          <p:attrName>style.visibility</p:attrName>
                                        </p:attrNameLst>
                                      </p:cBhvr>
                                      <p:to>
                                        <p:strVal val="visible"/>
                                      </p:to>
                                    </p:set>
                                    <p:animEffect transition="in" filter="fade">
                                      <p:cBhvr>
                                        <p:cTn id="20" dur="500"/>
                                        <p:tgtEl>
                                          <p:spTgt spid="11">
                                            <p:txEl>
                                              <p:pRg st="5" end="5"/>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11">
                                            <p:txEl>
                                              <p:pRg st="6" end="6"/>
                                            </p:txEl>
                                          </p:spTgt>
                                        </p:tgtEl>
                                        <p:attrNameLst>
                                          <p:attrName>style.visibility</p:attrName>
                                        </p:attrNameLst>
                                      </p:cBhvr>
                                      <p:to>
                                        <p:strVal val="visible"/>
                                      </p:to>
                                    </p:set>
                                    <p:animEffect transition="in" filter="fade">
                                      <p:cBhvr>
                                        <p:cTn id="23" dur="500"/>
                                        <p:tgtEl>
                                          <p:spTgt spid="1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451A62-CDEF-AEB9-6C09-141240F2DB75}"/>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7A6B549A-763F-1704-736C-0466E23E4FB5}"/>
              </a:ext>
            </a:extLst>
          </p:cNvPr>
          <p:cNvSpPr txBox="1"/>
          <p:nvPr/>
        </p:nvSpPr>
        <p:spPr>
          <a:xfrm>
            <a:off x="171401" y="138019"/>
            <a:ext cx="11830148" cy="4770537"/>
          </a:xfrm>
          <a:prstGeom prst="rect">
            <a:avLst/>
          </a:prstGeom>
          <a:noFill/>
        </p:spPr>
        <p:txBody>
          <a:bodyPr wrap="square">
            <a:spAutoFit/>
          </a:bodyPr>
          <a:lstStyle/>
          <a:p>
            <a:pPr algn="ctr"/>
            <a:r>
              <a:rPr lang="en-US" sz="3600" b="1" dirty="0">
                <a:effectLst>
                  <a:outerShdw blurRad="38100" dist="38100" dir="2700000" algn="tl">
                    <a:srgbClr val="000000">
                      <a:alpha val="43137"/>
                    </a:srgbClr>
                  </a:outerShdw>
                </a:effectLst>
              </a:rPr>
              <a:t>Pray to Take Up the Sheild of Faith</a:t>
            </a:r>
          </a:p>
          <a:p>
            <a:pPr algn="ctr"/>
            <a:endParaRPr lang="en-US" sz="1200" dirty="0">
              <a:effectLst>
                <a:outerShdw blurRad="38100" dist="38100" dir="2700000" algn="tl">
                  <a:srgbClr val="000000">
                    <a:alpha val="43137"/>
                  </a:srgbClr>
                </a:outerShdw>
              </a:effectLst>
            </a:endParaRPr>
          </a:p>
          <a:p>
            <a:r>
              <a:rPr lang="en-US" sz="3200" dirty="0">
                <a:effectLst>
                  <a:outerShdw blurRad="38100" dist="38100" dir="2700000" algn="tl">
                    <a:srgbClr val="000000">
                      <a:alpha val="43137"/>
                    </a:srgbClr>
                  </a:outerShdw>
                </a:effectLst>
              </a:rPr>
              <a:t>Lord, taking up the shield of faith, I depend on You completely. Help me not to doubt. Or worry. I am trusting in You, the Faithful One, and in Your promises to which You are always faithful. I trust You to provide for my needs. More importantly, I trust You to quench every fiery dart the enemy throws </a:t>
            </a:r>
          </a:p>
          <a:p>
            <a:r>
              <a:rPr lang="en-US" sz="3200" dirty="0">
                <a:effectLst>
                  <a:outerShdw blurRad="38100" dist="38100" dir="2700000" algn="tl">
                    <a:srgbClr val="000000">
                      <a:alpha val="43137"/>
                    </a:srgbClr>
                  </a:outerShdw>
                </a:effectLst>
              </a:rPr>
              <a:t>my way. I will not be shaken, rather, I will </a:t>
            </a:r>
          </a:p>
          <a:p>
            <a:r>
              <a:rPr lang="en-US" sz="3200" dirty="0">
                <a:effectLst>
                  <a:outerShdw blurRad="38100" dist="38100" dir="2700000" algn="tl">
                    <a:srgbClr val="000000">
                      <a:alpha val="43137"/>
                    </a:srgbClr>
                  </a:outerShdw>
                </a:effectLst>
              </a:rPr>
              <a:t>trust in you each day regardless of </a:t>
            </a:r>
          </a:p>
          <a:p>
            <a:r>
              <a:rPr lang="en-US" sz="3200" dirty="0">
                <a:effectLst>
                  <a:outerShdw blurRad="38100" dist="38100" dir="2700000" algn="tl">
                    <a:srgbClr val="000000">
                      <a:alpha val="43137"/>
                    </a:srgbClr>
                  </a:outerShdw>
                </a:effectLst>
              </a:rPr>
              <a:t>my circumstances.</a:t>
            </a:r>
            <a:endParaRPr lang="en-US" sz="3200" dirty="0"/>
          </a:p>
        </p:txBody>
      </p:sp>
      <p:grpSp>
        <p:nvGrpSpPr>
          <p:cNvPr id="4" name="Group 3">
            <a:extLst>
              <a:ext uri="{FF2B5EF4-FFF2-40B4-BE49-F238E27FC236}">
                <a16:creationId xmlns:a16="http://schemas.microsoft.com/office/drawing/2014/main" id="{7931299A-ABAD-7B02-E915-3F7E3D6C0D8F}"/>
              </a:ext>
            </a:extLst>
          </p:cNvPr>
          <p:cNvGrpSpPr/>
          <p:nvPr/>
        </p:nvGrpSpPr>
        <p:grpSpPr>
          <a:xfrm>
            <a:off x="7458075" y="3086100"/>
            <a:ext cx="4733925" cy="3771900"/>
            <a:chOff x="7458075" y="3086100"/>
            <a:chExt cx="4733925" cy="3771900"/>
          </a:xfrm>
        </p:grpSpPr>
        <p:pic>
          <p:nvPicPr>
            <p:cNvPr id="7" name="Picture 2" descr="Shield Of Faith">
              <a:extLst>
                <a:ext uri="{FF2B5EF4-FFF2-40B4-BE49-F238E27FC236}">
                  <a16:creationId xmlns:a16="http://schemas.microsoft.com/office/drawing/2014/main" id="{6DA5B785-1F09-79D3-A922-25048BBF002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16330"/>
            <a:stretch>
              <a:fillRect/>
            </a:stretch>
          </p:blipFill>
          <p:spPr bwMode="auto">
            <a:xfrm>
              <a:off x="7458075" y="3086100"/>
              <a:ext cx="4733925" cy="3771900"/>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7BFA9C67-4648-C6E3-CB56-DF6E32D3C624}"/>
                </a:ext>
              </a:extLst>
            </p:cNvPr>
            <p:cNvSpPr txBox="1"/>
            <p:nvPr/>
          </p:nvSpPr>
          <p:spPr>
            <a:xfrm>
              <a:off x="9986529" y="6581000"/>
              <a:ext cx="2076450" cy="276999"/>
            </a:xfrm>
            <a:prstGeom prst="rect">
              <a:avLst/>
            </a:prstGeom>
            <a:noFill/>
          </p:spPr>
          <p:txBody>
            <a:bodyPr wrap="square">
              <a:spAutoFit/>
            </a:bodyPr>
            <a:lstStyle/>
            <a:p>
              <a:pPr marL="0" marR="0" algn="r">
                <a:buNone/>
              </a:pPr>
              <a:r>
                <a:rPr lang="en-US" sz="1200" kern="100" dirty="0">
                  <a:solidFill>
                    <a:schemeClr val="bg1"/>
                  </a:solidFill>
                  <a:effectLst>
                    <a:outerShdw blurRad="38100" dist="38100" dir="2700000" algn="tl">
                      <a:srgbClr val="000000">
                        <a:alpha val="43137"/>
                      </a:srgbClr>
                    </a:outerShdw>
                  </a:effectLst>
                  <a:latin typeface="Aptos" panose="020B0004020202020204" pitchFamily="34" charset="0"/>
                  <a:ea typeface="Aptos" panose="020B0004020202020204" pitchFamily="34" charset="0"/>
                  <a:cs typeface="Times New Roman" panose="02020603050405020304" pitchFamily="18" charset="0"/>
                </a:rPr>
                <a:t>ar.inspiredpencil.com</a:t>
              </a:r>
            </a:p>
          </p:txBody>
        </p:sp>
      </p:grpSp>
    </p:spTree>
    <p:extLst>
      <p:ext uri="{BB962C8B-B14F-4D97-AF65-F5344CB8AC3E}">
        <p14:creationId xmlns:p14="http://schemas.microsoft.com/office/powerpoint/2010/main" val="1371368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6B7467-812B-A0BC-B54A-F67EAFECDB60}"/>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828B8CCA-E1D7-3CEA-BA2C-3089DC571120}"/>
              </a:ext>
            </a:extLst>
          </p:cNvPr>
          <p:cNvSpPr txBox="1"/>
          <p:nvPr/>
        </p:nvSpPr>
        <p:spPr>
          <a:xfrm>
            <a:off x="130712" y="138438"/>
            <a:ext cx="11830148" cy="646331"/>
          </a:xfrm>
          <a:prstGeom prst="rect">
            <a:avLst/>
          </a:prstGeom>
          <a:noFill/>
        </p:spPr>
        <p:txBody>
          <a:bodyPr wrap="square">
            <a:spAutoFit/>
          </a:bodyPr>
          <a:lstStyle/>
          <a:p>
            <a:pPr algn="ctr"/>
            <a:r>
              <a:rPr lang="en-US" sz="2000" b="1" dirty="0">
                <a:effectLst>
                  <a:outerShdw blurRad="38100" dist="38100" dir="2700000" algn="tl">
                    <a:srgbClr val="000000">
                      <a:alpha val="43137"/>
                    </a:srgbClr>
                  </a:outerShdw>
                </a:effectLst>
              </a:rPr>
              <a:t> </a:t>
            </a:r>
            <a:r>
              <a:rPr lang="en-US" sz="3600" b="1" dirty="0">
                <a:effectLst>
                  <a:outerShdw blurRad="38100" dist="38100" dir="2700000" algn="tl">
                    <a:srgbClr val="000000">
                      <a:alpha val="43137"/>
                    </a:srgbClr>
                  </a:outerShdw>
                </a:effectLst>
              </a:rPr>
              <a:t>Looking Deeper . . .</a:t>
            </a:r>
          </a:p>
        </p:txBody>
      </p:sp>
      <p:sp>
        <p:nvSpPr>
          <p:cNvPr id="3" name="TextBox 2">
            <a:extLst>
              <a:ext uri="{FF2B5EF4-FFF2-40B4-BE49-F238E27FC236}">
                <a16:creationId xmlns:a16="http://schemas.microsoft.com/office/drawing/2014/main" id="{0CE65988-7842-5261-E3C5-7E94F7D9C91B}"/>
              </a:ext>
            </a:extLst>
          </p:cNvPr>
          <p:cNvSpPr txBox="1"/>
          <p:nvPr/>
        </p:nvSpPr>
        <p:spPr>
          <a:xfrm>
            <a:off x="168812" y="709519"/>
            <a:ext cx="3695227" cy="584775"/>
          </a:xfrm>
          <a:prstGeom prst="rect">
            <a:avLst/>
          </a:prstGeom>
          <a:noFill/>
        </p:spPr>
        <p:txBody>
          <a:bodyPr wrap="square">
            <a:spAutoFit/>
          </a:bodyPr>
          <a:lstStyle/>
          <a:p>
            <a:r>
              <a:rPr lang="en-US" sz="3200" dirty="0">
                <a:effectLst>
                  <a:outerShdw blurRad="38100" dist="38100" dir="2700000" algn="tl">
                    <a:srgbClr val="000000">
                      <a:alpha val="43137"/>
                    </a:srgbClr>
                  </a:outerShdw>
                </a:effectLst>
              </a:rPr>
              <a:t>Helmet of Salvation</a:t>
            </a:r>
            <a:endParaRPr lang="en-US" sz="3200" dirty="0"/>
          </a:p>
        </p:txBody>
      </p:sp>
      <p:sp>
        <p:nvSpPr>
          <p:cNvPr id="11" name="TextBox 10">
            <a:extLst>
              <a:ext uri="{FF2B5EF4-FFF2-40B4-BE49-F238E27FC236}">
                <a16:creationId xmlns:a16="http://schemas.microsoft.com/office/drawing/2014/main" id="{9A3B1F01-1BD9-CE14-9E8E-B8B0E50F9C8A}"/>
              </a:ext>
            </a:extLst>
          </p:cNvPr>
          <p:cNvSpPr txBox="1"/>
          <p:nvPr/>
        </p:nvSpPr>
        <p:spPr>
          <a:xfrm>
            <a:off x="323850" y="1413139"/>
            <a:ext cx="11087100" cy="4770537"/>
          </a:xfrm>
          <a:prstGeom prst="rect">
            <a:avLst/>
          </a:prstGeom>
          <a:noFill/>
        </p:spPr>
        <p:txBody>
          <a:bodyPr wrap="square">
            <a:spAutoFit/>
          </a:bodyPr>
          <a:lstStyle/>
          <a:p>
            <a:r>
              <a:rPr lang="en-US" sz="3200" dirty="0">
                <a:effectLst>
                  <a:outerShdw blurRad="38100" dist="38100" dir="2700000" algn="tl">
                    <a:srgbClr val="000000">
                      <a:alpha val="43137"/>
                    </a:srgbClr>
                  </a:outerShdw>
                </a:effectLst>
              </a:rPr>
              <a:t>“And this is eternal life, that they know you, the only true God, and Jesus Christ whom you sent.” (John 17:3)</a:t>
            </a:r>
          </a:p>
          <a:p>
            <a:endParaRPr lang="en-US" sz="1600" dirty="0">
              <a:effectLst>
                <a:outerShdw blurRad="38100" dist="38100" dir="2700000" algn="tl">
                  <a:srgbClr val="000000">
                    <a:alpha val="43137"/>
                  </a:srgbClr>
                </a:outerShdw>
              </a:effectLst>
            </a:endParaRPr>
          </a:p>
          <a:p>
            <a:r>
              <a:rPr lang="en-US" sz="3200" dirty="0">
                <a:effectLst>
                  <a:outerShdw blurRad="38100" dist="38100" dir="2700000" algn="tl">
                    <a:srgbClr val="000000">
                      <a:alpha val="43137"/>
                    </a:srgbClr>
                  </a:outerShdw>
                </a:effectLst>
              </a:rPr>
              <a:t> Salvation comes the moment </a:t>
            </a:r>
          </a:p>
          <a:p>
            <a:r>
              <a:rPr lang="en-US" sz="3200" dirty="0">
                <a:effectLst>
                  <a:outerShdw blurRad="38100" dist="38100" dir="2700000" algn="tl">
                    <a:srgbClr val="000000">
                      <a:alpha val="43137"/>
                    </a:srgbClr>
                  </a:outerShdw>
                </a:effectLst>
              </a:rPr>
              <a:t>we place our trust in Jesus’ </a:t>
            </a:r>
          </a:p>
          <a:p>
            <a:r>
              <a:rPr lang="en-US" sz="3200" dirty="0">
                <a:effectLst>
                  <a:outerShdw blurRad="38100" dist="38100" dir="2700000" algn="tl">
                    <a:srgbClr val="000000">
                      <a:alpha val="43137"/>
                    </a:srgbClr>
                  </a:outerShdw>
                </a:effectLst>
              </a:rPr>
              <a:t>death and resurrection as the </a:t>
            </a:r>
          </a:p>
          <a:p>
            <a:r>
              <a:rPr lang="en-US" sz="3200" dirty="0">
                <a:effectLst>
                  <a:outerShdw blurRad="38100" dist="38100" dir="2700000" algn="tl">
                    <a:srgbClr val="000000">
                      <a:alpha val="43137"/>
                    </a:srgbClr>
                  </a:outerShdw>
                </a:effectLst>
              </a:rPr>
              <a:t>payment for our sin. However, </a:t>
            </a:r>
          </a:p>
          <a:p>
            <a:r>
              <a:rPr lang="en-US" sz="3200" dirty="0">
                <a:effectLst>
                  <a:outerShdw blurRad="38100" dist="38100" dir="2700000" algn="tl">
                    <a:srgbClr val="000000">
                      <a:alpha val="43137"/>
                    </a:srgbClr>
                  </a:outerShdw>
                </a:effectLst>
              </a:rPr>
              <a:t>salvation is also worked out </a:t>
            </a:r>
          </a:p>
          <a:p>
            <a:r>
              <a:rPr lang="en-US" sz="3200" dirty="0">
                <a:effectLst>
                  <a:outerShdw blurRad="38100" dist="38100" dir="2700000" algn="tl">
                    <a:srgbClr val="000000">
                      <a:alpha val="43137"/>
                    </a:srgbClr>
                  </a:outerShdw>
                </a:effectLst>
              </a:rPr>
              <a:t>through a lengthy process of </a:t>
            </a:r>
          </a:p>
          <a:p>
            <a:r>
              <a:rPr lang="en-US" sz="3200" dirty="0">
                <a:effectLst>
                  <a:outerShdw blurRad="38100" dist="38100" dir="2700000" algn="tl">
                    <a:srgbClr val="000000">
                      <a:alpha val="43137"/>
                    </a:srgbClr>
                  </a:outerShdw>
                </a:effectLst>
              </a:rPr>
              <a:t>sanctification. (Phil. 1:6, 2:12)</a:t>
            </a:r>
            <a:endParaRPr lang="en-US" sz="3200" dirty="0"/>
          </a:p>
        </p:txBody>
      </p:sp>
      <p:grpSp>
        <p:nvGrpSpPr>
          <p:cNvPr id="6" name="Group 5">
            <a:extLst>
              <a:ext uri="{FF2B5EF4-FFF2-40B4-BE49-F238E27FC236}">
                <a16:creationId xmlns:a16="http://schemas.microsoft.com/office/drawing/2014/main" id="{1CCBB299-E942-B66C-68B2-AD8C84B72D6E}"/>
              </a:ext>
            </a:extLst>
          </p:cNvPr>
          <p:cNvGrpSpPr/>
          <p:nvPr/>
        </p:nvGrpSpPr>
        <p:grpSpPr>
          <a:xfrm>
            <a:off x="6729067" y="2867025"/>
            <a:ext cx="5460393" cy="3990974"/>
            <a:chOff x="6500467" y="2867025"/>
            <a:chExt cx="5460393" cy="3990974"/>
          </a:xfrm>
        </p:grpSpPr>
        <p:pic>
          <p:nvPicPr>
            <p:cNvPr id="8" name="Picture 2" descr="What Is the Helmet of Salvation in the Armor of God?">
              <a:extLst>
                <a:ext uri="{FF2B5EF4-FFF2-40B4-BE49-F238E27FC236}">
                  <a16:creationId xmlns:a16="http://schemas.microsoft.com/office/drawing/2014/main" id="{BEEBB703-13C2-46E3-A5CA-EF277D0C27D6}"/>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6030" r="22538"/>
            <a:stretch>
              <a:fillRect/>
            </a:stretch>
          </p:blipFill>
          <p:spPr bwMode="auto">
            <a:xfrm>
              <a:off x="6500467" y="2867025"/>
              <a:ext cx="5460393" cy="3990974"/>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1A781E14-D23E-144F-7AE5-B07E990AB352}"/>
                </a:ext>
              </a:extLst>
            </p:cNvPr>
            <p:cNvSpPr txBox="1"/>
            <p:nvPr/>
          </p:nvSpPr>
          <p:spPr>
            <a:xfrm>
              <a:off x="10620375" y="6400025"/>
              <a:ext cx="1290204" cy="276999"/>
            </a:xfrm>
            <a:prstGeom prst="rect">
              <a:avLst/>
            </a:prstGeom>
            <a:noFill/>
          </p:spPr>
          <p:txBody>
            <a:bodyPr wrap="square">
              <a:spAutoFit/>
            </a:bodyPr>
            <a:lstStyle/>
            <a:p>
              <a:pPr marL="0" marR="0" algn="r">
                <a:buNone/>
              </a:pPr>
              <a:r>
                <a:rPr lang="en-US" sz="1200" kern="100" dirty="0">
                  <a:solidFill>
                    <a:schemeClr val="bg1"/>
                  </a:solidFill>
                  <a:effectLst>
                    <a:outerShdw blurRad="38100" dist="38100" dir="2700000" algn="tl">
                      <a:srgbClr val="000000">
                        <a:alpha val="43137"/>
                      </a:srgbClr>
                    </a:outerShdw>
                  </a:effectLst>
                  <a:latin typeface="Aptos" panose="020B0004020202020204" pitchFamily="34" charset="0"/>
                  <a:ea typeface="Aptos" panose="020B0004020202020204" pitchFamily="34" charset="0"/>
                  <a:cs typeface="Times New Roman" panose="02020603050405020304" pitchFamily="18" charset="0"/>
                </a:rPr>
                <a:t>christianity.com</a:t>
              </a:r>
            </a:p>
          </p:txBody>
        </p:sp>
      </p:grpSp>
    </p:spTree>
    <p:extLst>
      <p:ext uri="{BB962C8B-B14F-4D97-AF65-F5344CB8AC3E}">
        <p14:creationId xmlns:p14="http://schemas.microsoft.com/office/powerpoint/2010/main" val="3484103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
                                            <p:txEl>
                                              <p:pRg st="0" end="0"/>
                                            </p:txEl>
                                          </p:spTgt>
                                        </p:tgtEl>
                                        <p:attrNameLst>
                                          <p:attrName>style.visibility</p:attrName>
                                        </p:attrNameLst>
                                      </p:cBhvr>
                                      <p:to>
                                        <p:strVal val="visible"/>
                                      </p:to>
                                    </p:set>
                                    <p:animEffect transition="in" filter="fade">
                                      <p:cBhvr>
                                        <p:cTn id="12" dur="500"/>
                                        <p:tgtEl>
                                          <p:spTgt spid="1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1">
                                            <p:txEl>
                                              <p:pRg st="2" end="2"/>
                                            </p:txEl>
                                          </p:spTgt>
                                        </p:tgtEl>
                                        <p:attrNameLst>
                                          <p:attrName>style.visibility</p:attrName>
                                        </p:attrNameLst>
                                      </p:cBhvr>
                                      <p:to>
                                        <p:strVal val="visible"/>
                                      </p:to>
                                    </p:set>
                                    <p:animEffect transition="in" filter="fade">
                                      <p:cBhvr>
                                        <p:cTn id="17" dur="500"/>
                                        <p:tgtEl>
                                          <p:spTgt spid="1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1">
                                            <p:txEl>
                                              <p:pRg st="3" end="3"/>
                                            </p:txEl>
                                          </p:spTgt>
                                        </p:tgtEl>
                                        <p:attrNameLst>
                                          <p:attrName>style.visibility</p:attrName>
                                        </p:attrNameLst>
                                      </p:cBhvr>
                                      <p:to>
                                        <p:strVal val="visible"/>
                                      </p:to>
                                    </p:set>
                                    <p:animEffect transition="in" filter="fade">
                                      <p:cBhvr>
                                        <p:cTn id="22" dur="500"/>
                                        <p:tgtEl>
                                          <p:spTgt spid="1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1">
                                            <p:txEl>
                                              <p:pRg st="4" end="4"/>
                                            </p:txEl>
                                          </p:spTgt>
                                        </p:tgtEl>
                                        <p:attrNameLst>
                                          <p:attrName>style.visibility</p:attrName>
                                        </p:attrNameLst>
                                      </p:cBhvr>
                                      <p:to>
                                        <p:strVal val="visible"/>
                                      </p:to>
                                    </p:set>
                                    <p:animEffect transition="in" filter="fade">
                                      <p:cBhvr>
                                        <p:cTn id="27" dur="500"/>
                                        <p:tgtEl>
                                          <p:spTgt spid="11">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1">
                                            <p:txEl>
                                              <p:pRg st="5" end="5"/>
                                            </p:txEl>
                                          </p:spTgt>
                                        </p:tgtEl>
                                        <p:attrNameLst>
                                          <p:attrName>style.visibility</p:attrName>
                                        </p:attrNameLst>
                                      </p:cBhvr>
                                      <p:to>
                                        <p:strVal val="visible"/>
                                      </p:to>
                                    </p:set>
                                    <p:animEffect transition="in" filter="fade">
                                      <p:cBhvr>
                                        <p:cTn id="32" dur="500"/>
                                        <p:tgtEl>
                                          <p:spTgt spid="11">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1">
                                            <p:txEl>
                                              <p:pRg st="6" end="6"/>
                                            </p:txEl>
                                          </p:spTgt>
                                        </p:tgtEl>
                                        <p:attrNameLst>
                                          <p:attrName>style.visibility</p:attrName>
                                        </p:attrNameLst>
                                      </p:cBhvr>
                                      <p:to>
                                        <p:strVal val="visible"/>
                                      </p:to>
                                    </p:set>
                                    <p:animEffect transition="in" filter="fade">
                                      <p:cBhvr>
                                        <p:cTn id="37" dur="500"/>
                                        <p:tgtEl>
                                          <p:spTgt spid="11">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1">
                                            <p:txEl>
                                              <p:pRg st="7" end="7"/>
                                            </p:txEl>
                                          </p:spTgt>
                                        </p:tgtEl>
                                        <p:attrNameLst>
                                          <p:attrName>style.visibility</p:attrName>
                                        </p:attrNameLst>
                                      </p:cBhvr>
                                      <p:to>
                                        <p:strVal val="visible"/>
                                      </p:to>
                                    </p:set>
                                    <p:animEffect transition="in" filter="fade">
                                      <p:cBhvr>
                                        <p:cTn id="42" dur="500"/>
                                        <p:tgtEl>
                                          <p:spTgt spid="11">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1">
                                            <p:txEl>
                                              <p:pRg st="8" end="8"/>
                                            </p:txEl>
                                          </p:spTgt>
                                        </p:tgtEl>
                                        <p:attrNameLst>
                                          <p:attrName>style.visibility</p:attrName>
                                        </p:attrNameLst>
                                      </p:cBhvr>
                                      <p:to>
                                        <p:strVal val="visible"/>
                                      </p:to>
                                    </p:set>
                                    <p:animEffect transition="in" filter="fade">
                                      <p:cBhvr>
                                        <p:cTn id="47" dur="500"/>
                                        <p:tgtEl>
                                          <p:spTgt spid="11">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B49EA9-EDB0-233E-7FCF-955175EA8189}"/>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4F6C6DA1-BDB9-43C1-94EE-A6DE81B655E2}"/>
              </a:ext>
            </a:extLst>
          </p:cNvPr>
          <p:cNvSpPr txBox="1"/>
          <p:nvPr/>
        </p:nvSpPr>
        <p:spPr>
          <a:xfrm>
            <a:off x="130712" y="138438"/>
            <a:ext cx="11830148" cy="646331"/>
          </a:xfrm>
          <a:prstGeom prst="rect">
            <a:avLst/>
          </a:prstGeom>
          <a:noFill/>
        </p:spPr>
        <p:txBody>
          <a:bodyPr wrap="square">
            <a:spAutoFit/>
          </a:bodyPr>
          <a:lstStyle/>
          <a:p>
            <a:pPr algn="ctr"/>
            <a:r>
              <a:rPr lang="en-US" sz="2000" b="1" dirty="0">
                <a:effectLst>
                  <a:outerShdw blurRad="38100" dist="38100" dir="2700000" algn="tl">
                    <a:srgbClr val="000000">
                      <a:alpha val="43137"/>
                    </a:srgbClr>
                  </a:outerShdw>
                </a:effectLst>
              </a:rPr>
              <a:t> </a:t>
            </a:r>
            <a:r>
              <a:rPr lang="en-US" sz="3600" b="1" dirty="0">
                <a:effectLst>
                  <a:outerShdw blurRad="38100" dist="38100" dir="2700000" algn="tl">
                    <a:srgbClr val="000000">
                      <a:alpha val="43137"/>
                    </a:srgbClr>
                  </a:outerShdw>
                </a:effectLst>
              </a:rPr>
              <a:t>Looking Deeper . . .</a:t>
            </a:r>
          </a:p>
        </p:txBody>
      </p:sp>
      <p:sp>
        <p:nvSpPr>
          <p:cNvPr id="3" name="TextBox 2">
            <a:extLst>
              <a:ext uri="{FF2B5EF4-FFF2-40B4-BE49-F238E27FC236}">
                <a16:creationId xmlns:a16="http://schemas.microsoft.com/office/drawing/2014/main" id="{2EB94791-296C-6B08-DEC3-B6ACBB994BCD}"/>
              </a:ext>
            </a:extLst>
          </p:cNvPr>
          <p:cNvSpPr txBox="1"/>
          <p:nvPr/>
        </p:nvSpPr>
        <p:spPr>
          <a:xfrm>
            <a:off x="168812" y="699994"/>
            <a:ext cx="3695227" cy="584775"/>
          </a:xfrm>
          <a:prstGeom prst="rect">
            <a:avLst/>
          </a:prstGeom>
          <a:noFill/>
        </p:spPr>
        <p:txBody>
          <a:bodyPr wrap="square">
            <a:spAutoFit/>
          </a:bodyPr>
          <a:lstStyle/>
          <a:p>
            <a:r>
              <a:rPr lang="en-US" sz="3200" dirty="0">
                <a:effectLst>
                  <a:outerShdw blurRad="38100" dist="38100" dir="2700000" algn="tl">
                    <a:srgbClr val="000000">
                      <a:alpha val="43137"/>
                    </a:srgbClr>
                  </a:outerShdw>
                </a:effectLst>
              </a:rPr>
              <a:t>Helmet of Salvation</a:t>
            </a:r>
            <a:endParaRPr lang="en-US" sz="3200" dirty="0"/>
          </a:p>
        </p:txBody>
      </p:sp>
      <p:sp>
        <p:nvSpPr>
          <p:cNvPr id="11" name="TextBox 10">
            <a:extLst>
              <a:ext uri="{FF2B5EF4-FFF2-40B4-BE49-F238E27FC236}">
                <a16:creationId xmlns:a16="http://schemas.microsoft.com/office/drawing/2014/main" id="{CBECA5C5-3344-2F43-325A-5796A2206145}"/>
              </a:ext>
            </a:extLst>
          </p:cNvPr>
          <p:cNvSpPr txBox="1"/>
          <p:nvPr/>
        </p:nvSpPr>
        <p:spPr>
          <a:xfrm>
            <a:off x="571500" y="1403614"/>
            <a:ext cx="11296650" cy="4031873"/>
          </a:xfrm>
          <a:prstGeom prst="rect">
            <a:avLst/>
          </a:prstGeom>
          <a:noFill/>
        </p:spPr>
        <p:txBody>
          <a:bodyPr wrap="square">
            <a:spAutoFit/>
          </a:bodyPr>
          <a:lstStyle/>
          <a:p>
            <a:r>
              <a:rPr lang="en-US" sz="3200" dirty="0">
                <a:effectLst>
                  <a:outerShdw blurRad="38100" dist="38100" dir="2700000" algn="tl">
                    <a:srgbClr val="000000">
                      <a:alpha val="43137"/>
                    </a:srgbClr>
                  </a:outerShdw>
                </a:effectLst>
              </a:rPr>
              <a:t>The struggle with Satan often starts in our thought life. Any faulty ideas, anxieties or fears we may be holding onto can be amplified and used against </a:t>
            </a:r>
          </a:p>
          <a:p>
            <a:r>
              <a:rPr lang="en-US" sz="3200" dirty="0">
                <a:effectLst>
                  <a:outerShdw blurRad="38100" dist="38100" dir="2700000" algn="tl">
                    <a:srgbClr val="000000">
                      <a:alpha val="43137"/>
                    </a:srgbClr>
                  </a:outerShdw>
                </a:effectLst>
              </a:rPr>
              <a:t>us. But if we call on Him, </a:t>
            </a:r>
          </a:p>
          <a:p>
            <a:r>
              <a:rPr lang="en-US" sz="3200" dirty="0">
                <a:effectLst>
                  <a:outerShdw blurRad="38100" dist="38100" dir="2700000" algn="tl">
                    <a:srgbClr val="000000">
                      <a:alpha val="43137"/>
                    </a:srgbClr>
                  </a:outerShdw>
                </a:effectLst>
              </a:rPr>
              <a:t>God will renew us so that </a:t>
            </a:r>
          </a:p>
          <a:p>
            <a:r>
              <a:rPr lang="en-US" sz="3200" dirty="0">
                <a:effectLst>
                  <a:outerShdw blurRad="38100" dist="38100" dir="2700000" algn="tl">
                    <a:srgbClr val="000000">
                      <a:alpha val="43137"/>
                    </a:srgbClr>
                  </a:outerShdw>
                </a:effectLst>
              </a:rPr>
              <a:t>our eyes and minds will stay </a:t>
            </a:r>
          </a:p>
          <a:p>
            <a:r>
              <a:rPr lang="en-US" sz="3200" dirty="0">
                <a:effectLst>
                  <a:outerShdw blurRad="38100" dist="38100" dir="2700000" algn="tl">
                    <a:srgbClr val="000000">
                      <a:alpha val="43137"/>
                    </a:srgbClr>
                  </a:outerShdw>
                </a:effectLst>
              </a:rPr>
              <a:t>focused on Him throughout </a:t>
            </a:r>
          </a:p>
          <a:p>
            <a:r>
              <a:rPr lang="en-US" sz="3200" dirty="0">
                <a:effectLst>
                  <a:outerShdw blurRad="38100" dist="38100" dir="2700000" algn="tl">
                    <a:srgbClr val="000000">
                      <a:alpha val="43137"/>
                    </a:srgbClr>
                  </a:outerShdw>
                </a:effectLst>
              </a:rPr>
              <a:t>the day.</a:t>
            </a:r>
            <a:endParaRPr lang="en-US" sz="3200" dirty="0"/>
          </a:p>
        </p:txBody>
      </p:sp>
      <p:grpSp>
        <p:nvGrpSpPr>
          <p:cNvPr id="8" name="Group 7">
            <a:extLst>
              <a:ext uri="{FF2B5EF4-FFF2-40B4-BE49-F238E27FC236}">
                <a16:creationId xmlns:a16="http://schemas.microsoft.com/office/drawing/2014/main" id="{092992B7-4505-518C-ACA8-DA00D91551B4}"/>
              </a:ext>
            </a:extLst>
          </p:cNvPr>
          <p:cNvGrpSpPr/>
          <p:nvPr/>
        </p:nvGrpSpPr>
        <p:grpSpPr>
          <a:xfrm>
            <a:off x="6729067" y="2867025"/>
            <a:ext cx="5460393" cy="3990974"/>
            <a:chOff x="6500467" y="2867025"/>
            <a:chExt cx="5460393" cy="3990974"/>
          </a:xfrm>
        </p:grpSpPr>
        <p:pic>
          <p:nvPicPr>
            <p:cNvPr id="9" name="Picture 2" descr="What Is the Helmet of Salvation in the Armor of God?">
              <a:extLst>
                <a:ext uri="{FF2B5EF4-FFF2-40B4-BE49-F238E27FC236}">
                  <a16:creationId xmlns:a16="http://schemas.microsoft.com/office/drawing/2014/main" id="{A9FBDA07-1828-CBF5-2FD0-2EDF7A3FA85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6030" r="22538"/>
            <a:stretch>
              <a:fillRect/>
            </a:stretch>
          </p:blipFill>
          <p:spPr bwMode="auto">
            <a:xfrm>
              <a:off x="6500467" y="2867025"/>
              <a:ext cx="5460393" cy="3990974"/>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FA8F2D80-81B6-EFE7-3527-CCE413B6E5BD}"/>
                </a:ext>
              </a:extLst>
            </p:cNvPr>
            <p:cNvSpPr txBox="1"/>
            <p:nvPr/>
          </p:nvSpPr>
          <p:spPr>
            <a:xfrm>
              <a:off x="10620375" y="6400025"/>
              <a:ext cx="1290204" cy="276999"/>
            </a:xfrm>
            <a:prstGeom prst="rect">
              <a:avLst/>
            </a:prstGeom>
            <a:noFill/>
          </p:spPr>
          <p:txBody>
            <a:bodyPr wrap="square">
              <a:spAutoFit/>
            </a:bodyPr>
            <a:lstStyle/>
            <a:p>
              <a:pPr marL="0" marR="0" algn="r">
                <a:buNone/>
              </a:pPr>
              <a:r>
                <a:rPr lang="en-US" sz="1200" kern="100" dirty="0">
                  <a:solidFill>
                    <a:schemeClr val="bg1"/>
                  </a:solidFill>
                  <a:effectLst>
                    <a:outerShdw blurRad="38100" dist="38100" dir="2700000" algn="tl">
                      <a:srgbClr val="000000">
                        <a:alpha val="43137"/>
                      </a:srgbClr>
                    </a:outerShdw>
                  </a:effectLst>
                  <a:latin typeface="Aptos" panose="020B0004020202020204" pitchFamily="34" charset="0"/>
                  <a:ea typeface="Aptos" panose="020B0004020202020204" pitchFamily="34" charset="0"/>
                  <a:cs typeface="Times New Roman" panose="02020603050405020304" pitchFamily="18" charset="0"/>
                </a:rPr>
                <a:t>christianity.com</a:t>
              </a:r>
            </a:p>
          </p:txBody>
        </p:sp>
      </p:grpSp>
    </p:spTree>
    <p:extLst>
      <p:ext uri="{BB962C8B-B14F-4D97-AF65-F5344CB8AC3E}">
        <p14:creationId xmlns:p14="http://schemas.microsoft.com/office/powerpoint/2010/main" val="27293068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
                                            <p:txEl>
                                              <p:pRg st="0" end="0"/>
                                            </p:txEl>
                                          </p:spTgt>
                                        </p:tgtEl>
                                        <p:attrNameLst>
                                          <p:attrName>style.visibility</p:attrName>
                                        </p:attrNameLst>
                                      </p:cBhvr>
                                      <p:to>
                                        <p:strVal val="visible"/>
                                      </p:to>
                                    </p:set>
                                    <p:animEffect transition="in" filter="fade">
                                      <p:cBhvr>
                                        <p:cTn id="12" dur="500"/>
                                        <p:tgtEl>
                                          <p:spTgt spid="1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1">
                                            <p:txEl>
                                              <p:pRg st="1" end="1"/>
                                            </p:txEl>
                                          </p:spTgt>
                                        </p:tgtEl>
                                        <p:attrNameLst>
                                          <p:attrName>style.visibility</p:attrName>
                                        </p:attrNameLst>
                                      </p:cBhvr>
                                      <p:to>
                                        <p:strVal val="visible"/>
                                      </p:to>
                                    </p:set>
                                    <p:animEffect transition="in" filter="fade">
                                      <p:cBhvr>
                                        <p:cTn id="17" dur="500"/>
                                        <p:tgtEl>
                                          <p:spTgt spid="11">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1">
                                            <p:txEl>
                                              <p:pRg st="2" end="2"/>
                                            </p:txEl>
                                          </p:spTgt>
                                        </p:tgtEl>
                                        <p:attrNameLst>
                                          <p:attrName>style.visibility</p:attrName>
                                        </p:attrNameLst>
                                      </p:cBhvr>
                                      <p:to>
                                        <p:strVal val="visible"/>
                                      </p:to>
                                    </p:set>
                                    <p:animEffect transition="in" filter="fade">
                                      <p:cBhvr>
                                        <p:cTn id="22" dur="500"/>
                                        <p:tgtEl>
                                          <p:spTgt spid="11">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1">
                                            <p:txEl>
                                              <p:pRg st="3" end="3"/>
                                            </p:txEl>
                                          </p:spTgt>
                                        </p:tgtEl>
                                        <p:attrNameLst>
                                          <p:attrName>style.visibility</p:attrName>
                                        </p:attrNameLst>
                                      </p:cBhvr>
                                      <p:to>
                                        <p:strVal val="visible"/>
                                      </p:to>
                                    </p:set>
                                    <p:animEffect transition="in" filter="fade">
                                      <p:cBhvr>
                                        <p:cTn id="27" dur="500"/>
                                        <p:tgtEl>
                                          <p:spTgt spid="11">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1">
                                            <p:txEl>
                                              <p:pRg st="4" end="4"/>
                                            </p:txEl>
                                          </p:spTgt>
                                        </p:tgtEl>
                                        <p:attrNameLst>
                                          <p:attrName>style.visibility</p:attrName>
                                        </p:attrNameLst>
                                      </p:cBhvr>
                                      <p:to>
                                        <p:strVal val="visible"/>
                                      </p:to>
                                    </p:set>
                                    <p:animEffect transition="in" filter="fade">
                                      <p:cBhvr>
                                        <p:cTn id="32" dur="500"/>
                                        <p:tgtEl>
                                          <p:spTgt spid="11">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1">
                                            <p:txEl>
                                              <p:pRg st="5" end="5"/>
                                            </p:txEl>
                                          </p:spTgt>
                                        </p:tgtEl>
                                        <p:attrNameLst>
                                          <p:attrName>style.visibility</p:attrName>
                                        </p:attrNameLst>
                                      </p:cBhvr>
                                      <p:to>
                                        <p:strVal val="visible"/>
                                      </p:to>
                                    </p:set>
                                    <p:animEffect transition="in" filter="fade">
                                      <p:cBhvr>
                                        <p:cTn id="37" dur="500"/>
                                        <p:tgtEl>
                                          <p:spTgt spid="1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B4E10D-EEC5-1B14-489A-2441FC675D92}"/>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2F48F412-CF91-8476-528D-AFCE98D55E87}"/>
              </a:ext>
            </a:extLst>
          </p:cNvPr>
          <p:cNvSpPr txBox="1"/>
          <p:nvPr/>
        </p:nvSpPr>
        <p:spPr>
          <a:xfrm>
            <a:off x="130712" y="138438"/>
            <a:ext cx="11830148" cy="646331"/>
          </a:xfrm>
          <a:prstGeom prst="rect">
            <a:avLst/>
          </a:prstGeom>
          <a:noFill/>
        </p:spPr>
        <p:txBody>
          <a:bodyPr wrap="square">
            <a:spAutoFit/>
          </a:bodyPr>
          <a:lstStyle/>
          <a:p>
            <a:pPr algn="ctr"/>
            <a:r>
              <a:rPr lang="en-US" sz="2000" b="1" dirty="0">
                <a:effectLst>
                  <a:outerShdw blurRad="38100" dist="38100" dir="2700000" algn="tl">
                    <a:srgbClr val="000000">
                      <a:alpha val="43137"/>
                    </a:srgbClr>
                  </a:outerShdw>
                </a:effectLst>
              </a:rPr>
              <a:t> </a:t>
            </a:r>
            <a:r>
              <a:rPr lang="en-US" sz="3600" b="1" dirty="0">
                <a:effectLst>
                  <a:outerShdw blurRad="38100" dist="38100" dir="2700000" algn="tl">
                    <a:srgbClr val="000000">
                      <a:alpha val="43137"/>
                    </a:srgbClr>
                  </a:outerShdw>
                </a:effectLst>
              </a:rPr>
              <a:t>Looking Deeper . . .</a:t>
            </a:r>
          </a:p>
        </p:txBody>
      </p:sp>
      <p:sp>
        <p:nvSpPr>
          <p:cNvPr id="3" name="TextBox 2">
            <a:extLst>
              <a:ext uri="{FF2B5EF4-FFF2-40B4-BE49-F238E27FC236}">
                <a16:creationId xmlns:a16="http://schemas.microsoft.com/office/drawing/2014/main" id="{0E57116C-1060-FCD9-6394-1657AD9F6ACC}"/>
              </a:ext>
            </a:extLst>
          </p:cNvPr>
          <p:cNvSpPr txBox="1"/>
          <p:nvPr/>
        </p:nvSpPr>
        <p:spPr>
          <a:xfrm>
            <a:off x="168812" y="661894"/>
            <a:ext cx="5401269" cy="584775"/>
          </a:xfrm>
          <a:prstGeom prst="rect">
            <a:avLst/>
          </a:prstGeom>
          <a:noFill/>
        </p:spPr>
        <p:txBody>
          <a:bodyPr wrap="square">
            <a:spAutoFit/>
          </a:bodyPr>
          <a:lstStyle/>
          <a:p>
            <a:r>
              <a:rPr lang="en-US" sz="3200" dirty="0">
                <a:effectLst>
                  <a:outerShdw blurRad="38100" dist="38100" dir="2700000" algn="tl">
                    <a:srgbClr val="000000">
                      <a:alpha val="43137"/>
                    </a:srgbClr>
                  </a:outerShdw>
                </a:effectLst>
              </a:rPr>
              <a:t>Helmet of Salvation</a:t>
            </a:r>
            <a:endParaRPr lang="en-US" sz="3200" dirty="0"/>
          </a:p>
        </p:txBody>
      </p:sp>
      <p:grpSp>
        <p:nvGrpSpPr>
          <p:cNvPr id="4" name="Group 3">
            <a:extLst>
              <a:ext uri="{FF2B5EF4-FFF2-40B4-BE49-F238E27FC236}">
                <a16:creationId xmlns:a16="http://schemas.microsoft.com/office/drawing/2014/main" id="{72296DF9-C5C3-D7D1-EF20-D696F750CCD9}"/>
              </a:ext>
            </a:extLst>
          </p:cNvPr>
          <p:cNvGrpSpPr/>
          <p:nvPr/>
        </p:nvGrpSpPr>
        <p:grpSpPr>
          <a:xfrm>
            <a:off x="6729067" y="2867025"/>
            <a:ext cx="5460393" cy="3990974"/>
            <a:chOff x="6500467" y="2867025"/>
            <a:chExt cx="5460393" cy="3990974"/>
          </a:xfrm>
        </p:grpSpPr>
        <p:pic>
          <p:nvPicPr>
            <p:cNvPr id="5" name="Picture 2" descr="What Is the Helmet of Salvation in the Armor of God?">
              <a:extLst>
                <a:ext uri="{FF2B5EF4-FFF2-40B4-BE49-F238E27FC236}">
                  <a16:creationId xmlns:a16="http://schemas.microsoft.com/office/drawing/2014/main" id="{C4A180FE-5699-7A18-CC5F-B40B757A5C2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6030" r="22538"/>
            <a:stretch>
              <a:fillRect/>
            </a:stretch>
          </p:blipFill>
          <p:spPr bwMode="auto">
            <a:xfrm>
              <a:off x="6500467" y="2867025"/>
              <a:ext cx="5460393" cy="399097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A0F9E419-551D-772D-DD10-632984DE2AF3}"/>
                </a:ext>
              </a:extLst>
            </p:cNvPr>
            <p:cNvSpPr txBox="1"/>
            <p:nvPr/>
          </p:nvSpPr>
          <p:spPr>
            <a:xfrm>
              <a:off x="10620375" y="6400025"/>
              <a:ext cx="1290204" cy="276999"/>
            </a:xfrm>
            <a:prstGeom prst="rect">
              <a:avLst/>
            </a:prstGeom>
            <a:noFill/>
          </p:spPr>
          <p:txBody>
            <a:bodyPr wrap="square">
              <a:spAutoFit/>
            </a:bodyPr>
            <a:lstStyle/>
            <a:p>
              <a:pPr marL="0" marR="0" algn="r">
                <a:buNone/>
              </a:pPr>
              <a:r>
                <a:rPr lang="en-US" sz="1200" kern="100" dirty="0">
                  <a:solidFill>
                    <a:schemeClr val="bg1"/>
                  </a:solidFill>
                  <a:effectLst>
                    <a:outerShdw blurRad="38100" dist="38100" dir="2700000" algn="tl">
                      <a:srgbClr val="000000">
                        <a:alpha val="43137"/>
                      </a:srgbClr>
                    </a:outerShdw>
                  </a:effectLst>
                  <a:latin typeface="Aptos" panose="020B0004020202020204" pitchFamily="34" charset="0"/>
                  <a:ea typeface="Aptos" panose="020B0004020202020204" pitchFamily="34" charset="0"/>
                  <a:cs typeface="Times New Roman" panose="02020603050405020304" pitchFamily="18" charset="0"/>
                </a:rPr>
                <a:t>christianity.com</a:t>
              </a:r>
            </a:p>
          </p:txBody>
        </p:sp>
      </p:grpSp>
      <p:sp>
        <p:nvSpPr>
          <p:cNvPr id="11" name="TextBox 10">
            <a:extLst>
              <a:ext uri="{FF2B5EF4-FFF2-40B4-BE49-F238E27FC236}">
                <a16:creationId xmlns:a16="http://schemas.microsoft.com/office/drawing/2014/main" id="{5779B7DE-C045-CF76-13C8-4B04D4396DEE}"/>
              </a:ext>
            </a:extLst>
          </p:cNvPr>
          <p:cNvSpPr txBox="1"/>
          <p:nvPr/>
        </p:nvSpPr>
        <p:spPr>
          <a:xfrm>
            <a:off x="457200" y="1365514"/>
            <a:ext cx="11389360" cy="5016758"/>
          </a:xfrm>
          <a:prstGeom prst="rect">
            <a:avLst/>
          </a:prstGeom>
          <a:noFill/>
        </p:spPr>
        <p:txBody>
          <a:bodyPr wrap="square">
            <a:spAutoFit/>
          </a:bodyPr>
          <a:lstStyle/>
          <a:p>
            <a:r>
              <a:rPr lang="en-US" sz="3200" dirty="0">
                <a:effectLst>
                  <a:outerShdw blurRad="38100" dist="38100" dir="2700000" algn="tl">
                    <a:srgbClr val="000000">
                      <a:alpha val="43137"/>
                    </a:srgbClr>
                  </a:outerShdw>
                </a:effectLst>
              </a:rPr>
              <a:t>The helmet of salvation (like the breastplate of righteousness) rests on the work of Christ to save us but also involves us as we walk with the Lord and allow Him to work that salvation </a:t>
            </a:r>
          </a:p>
          <a:p>
            <a:r>
              <a:rPr lang="en-US" sz="3200" dirty="0">
                <a:effectLst>
                  <a:outerShdw blurRad="38100" dist="38100" dir="2700000" algn="tl">
                    <a:srgbClr val="000000">
                      <a:alpha val="43137"/>
                    </a:srgbClr>
                  </a:outerShdw>
                </a:effectLst>
              </a:rPr>
              <a:t>into our thoughts. The battlefield of </a:t>
            </a:r>
          </a:p>
          <a:p>
            <a:r>
              <a:rPr lang="en-US" sz="3200" dirty="0">
                <a:effectLst>
                  <a:outerShdw blurRad="38100" dist="38100" dir="2700000" algn="tl">
                    <a:srgbClr val="000000">
                      <a:alpha val="43137"/>
                    </a:srgbClr>
                  </a:outerShdw>
                </a:effectLst>
              </a:rPr>
              <a:t>our mind is the primary place </a:t>
            </a:r>
          </a:p>
          <a:p>
            <a:r>
              <a:rPr lang="en-US" sz="3200" dirty="0">
                <a:effectLst>
                  <a:outerShdw blurRad="38100" dist="38100" dir="2700000" algn="tl">
                    <a:srgbClr val="000000">
                      <a:alpha val="43137"/>
                    </a:srgbClr>
                  </a:outerShdw>
                </a:effectLst>
              </a:rPr>
              <a:t>spiritual battle is fought. The Lord </a:t>
            </a:r>
          </a:p>
          <a:p>
            <a:r>
              <a:rPr lang="en-US" sz="3200" dirty="0">
                <a:effectLst>
                  <a:outerShdw blurRad="38100" dist="38100" dir="2700000" algn="tl">
                    <a:srgbClr val="000000">
                      <a:alpha val="43137"/>
                    </a:srgbClr>
                  </a:outerShdw>
                </a:effectLst>
              </a:rPr>
              <a:t>works His freeing truth into our </a:t>
            </a:r>
          </a:p>
          <a:p>
            <a:r>
              <a:rPr lang="en-US" sz="3200" dirty="0">
                <a:effectLst>
                  <a:outerShdw blurRad="38100" dist="38100" dir="2700000" algn="tl">
                    <a:srgbClr val="000000">
                      <a:alpha val="43137"/>
                    </a:srgbClr>
                  </a:outerShdw>
                </a:effectLst>
              </a:rPr>
              <a:t>perspectives while the enemy </a:t>
            </a:r>
          </a:p>
          <a:p>
            <a:r>
              <a:rPr lang="en-US" sz="3200" dirty="0">
                <a:effectLst>
                  <a:outerShdw blurRad="38100" dist="38100" dir="2700000" algn="tl">
                    <a:srgbClr val="000000">
                      <a:alpha val="43137"/>
                    </a:srgbClr>
                  </a:outerShdw>
                </a:effectLst>
              </a:rPr>
              <a:t>fights for strongholds to bind us </a:t>
            </a:r>
          </a:p>
          <a:p>
            <a:r>
              <a:rPr lang="en-US" sz="3200" dirty="0">
                <a:effectLst>
                  <a:outerShdw blurRad="38100" dist="38100" dir="2700000" algn="tl">
                    <a:srgbClr val="000000">
                      <a:alpha val="43137"/>
                    </a:srgbClr>
                  </a:outerShdw>
                </a:effectLst>
              </a:rPr>
              <a:t>				   (John 10:10).</a:t>
            </a:r>
            <a:endParaRPr lang="en-US" sz="3200" dirty="0"/>
          </a:p>
        </p:txBody>
      </p:sp>
    </p:spTree>
    <p:extLst>
      <p:ext uri="{BB962C8B-B14F-4D97-AF65-F5344CB8AC3E}">
        <p14:creationId xmlns:p14="http://schemas.microsoft.com/office/powerpoint/2010/main" val="1573870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
                                            <p:txEl>
                                              <p:pRg st="0" end="0"/>
                                            </p:txEl>
                                          </p:spTgt>
                                        </p:tgtEl>
                                        <p:attrNameLst>
                                          <p:attrName>style.visibility</p:attrName>
                                        </p:attrNameLst>
                                      </p:cBhvr>
                                      <p:to>
                                        <p:strVal val="visible"/>
                                      </p:to>
                                    </p:set>
                                    <p:animEffect transition="in" filter="fade">
                                      <p:cBhvr>
                                        <p:cTn id="12" dur="500"/>
                                        <p:tgtEl>
                                          <p:spTgt spid="1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1">
                                            <p:txEl>
                                              <p:pRg st="1" end="1"/>
                                            </p:txEl>
                                          </p:spTgt>
                                        </p:tgtEl>
                                        <p:attrNameLst>
                                          <p:attrName>style.visibility</p:attrName>
                                        </p:attrNameLst>
                                      </p:cBhvr>
                                      <p:to>
                                        <p:strVal val="visible"/>
                                      </p:to>
                                    </p:set>
                                    <p:animEffect transition="in" filter="fade">
                                      <p:cBhvr>
                                        <p:cTn id="17" dur="500"/>
                                        <p:tgtEl>
                                          <p:spTgt spid="11">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1">
                                            <p:txEl>
                                              <p:pRg st="2" end="2"/>
                                            </p:txEl>
                                          </p:spTgt>
                                        </p:tgtEl>
                                        <p:attrNameLst>
                                          <p:attrName>style.visibility</p:attrName>
                                        </p:attrNameLst>
                                      </p:cBhvr>
                                      <p:to>
                                        <p:strVal val="visible"/>
                                      </p:to>
                                    </p:set>
                                    <p:animEffect transition="in" filter="fade">
                                      <p:cBhvr>
                                        <p:cTn id="22" dur="500"/>
                                        <p:tgtEl>
                                          <p:spTgt spid="11">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1">
                                            <p:txEl>
                                              <p:pRg st="3" end="3"/>
                                            </p:txEl>
                                          </p:spTgt>
                                        </p:tgtEl>
                                        <p:attrNameLst>
                                          <p:attrName>style.visibility</p:attrName>
                                        </p:attrNameLst>
                                      </p:cBhvr>
                                      <p:to>
                                        <p:strVal val="visible"/>
                                      </p:to>
                                    </p:set>
                                    <p:animEffect transition="in" filter="fade">
                                      <p:cBhvr>
                                        <p:cTn id="27" dur="500"/>
                                        <p:tgtEl>
                                          <p:spTgt spid="11">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1">
                                            <p:txEl>
                                              <p:pRg st="4" end="4"/>
                                            </p:txEl>
                                          </p:spTgt>
                                        </p:tgtEl>
                                        <p:attrNameLst>
                                          <p:attrName>style.visibility</p:attrName>
                                        </p:attrNameLst>
                                      </p:cBhvr>
                                      <p:to>
                                        <p:strVal val="visible"/>
                                      </p:to>
                                    </p:set>
                                    <p:animEffect transition="in" filter="fade">
                                      <p:cBhvr>
                                        <p:cTn id="32" dur="500"/>
                                        <p:tgtEl>
                                          <p:spTgt spid="11">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1">
                                            <p:txEl>
                                              <p:pRg st="5" end="5"/>
                                            </p:txEl>
                                          </p:spTgt>
                                        </p:tgtEl>
                                        <p:attrNameLst>
                                          <p:attrName>style.visibility</p:attrName>
                                        </p:attrNameLst>
                                      </p:cBhvr>
                                      <p:to>
                                        <p:strVal val="visible"/>
                                      </p:to>
                                    </p:set>
                                    <p:animEffect transition="in" filter="fade">
                                      <p:cBhvr>
                                        <p:cTn id="37" dur="500"/>
                                        <p:tgtEl>
                                          <p:spTgt spid="11">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1">
                                            <p:txEl>
                                              <p:pRg st="6" end="6"/>
                                            </p:txEl>
                                          </p:spTgt>
                                        </p:tgtEl>
                                        <p:attrNameLst>
                                          <p:attrName>style.visibility</p:attrName>
                                        </p:attrNameLst>
                                      </p:cBhvr>
                                      <p:to>
                                        <p:strVal val="visible"/>
                                      </p:to>
                                    </p:set>
                                    <p:animEffect transition="in" filter="fade">
                                      <p:cBhvr>
                                        <p:cTn id="42" dur="500"/>
                                        <p:tgtEl>
                                          <p:spTgt spid="11">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1">
                                            <p:txEl>
                                              <p:pRg st="7" end="7"/>
                                            </p:txEl>
                                          </p:spTgt>
                                        </p:tgtEl>
                                        <p:attrNameLst>
                                          <p:attrName>style.visibility</p:attrName>
                                        </p:attrNameLst>
                                      </p:cBhvr>
                                      <p:to>
                                        <p:strVal val="visible"/>
                                      </p:to>
                                    </p:set>
                                    <p:animEffect transition="in" filter="fade">
                                      <p:cBhvr>
                                        <p:cTn id="47" dur="500"/>
                                        <p:tgtEl>
                                          <p:spTgt spid="1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D16CD3-225D-41B4-113E-B4C3DC88F0A2}"/>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0E5517AC-0A0D-1DC9-AE42-3EE779382119}"/>
              </a:ext>
            </a:extLst>
          </p:cNvPr>
          <p:cNvSpPr txBox="1"/>
          <p:nvPr/>
        </p:nvSpPr>
        <p:spPr>
          <a:xfrm>
            <a:off x="180926" y="90394"/>
            <a:ext cx="11830148" cy="7263527"/>
          </a:xfrm>
          <a:prstGeom prst="rect">
            <a:avLst/>
          </a:prstGeom>
          <a:noFill/>
        </p:spPr>
        <p:txBody>
          <a:bodyPr wrap="square">
            <a:spAutoFit/>
          </a:bodyPr>
          <a:lstStyle/>
          <a:p>
            <a:pPr algn="ctr"/>
            <a:r>
              <a:rPr lang="en-US" sz="3600" b="1" dirty="0">
                <a:effectLst>
                  <a:outerShdw blurRad="38100" dist="38100" dir="2700000" algn="tl">
                    <a:srgbClr val="000000">
                      <a:alpha val="43137"/>
                    </a:srgbClr>
                  </a:outerShdw>
                </a:effectLst>
              </a:rPr>
              <a:t>Practical Application</a:t>
            </a:r>
          </a:p>
          <a:p>
            <a:pPr algn="ctr"/>
            <a:endParaRPr lang="en-US" sz="1400" dirty="0">
              <a:effectLst>
                <a:outerShdw blurRad="38100" dist="38100" dir="2700000" algn="tl">
                  <a:srgbClr val="000000">
                    <a:alpha val="43137"/>
                  </a:srgbClr>
                </a:outerShdw>
              </a:effectLst>
            </a:endParaRPr>
          </a:p>
          <a:p>
            <a:pPr marL="457200" indent="-457200">
              <a:buFont typeface="Arial" panose="020B0604020202020204" pitchFamily="34" charset="0"/>
              <a:buChar char="•"/>
            </a:pPr>
            <a:r>
              <a:rPr lang="en-US" sz="3200" dirty="0">
                <a:effectLst>
                  <a:outerShdw blurRad="38100" dist="38100" dir="2700000" algn="tl">
                    <a:srgbClr val="000000">
                      <a:alpha val="43137"/>
                    </a:srgbClr>
                  </a:outerShdw>
                </a:effectLst>
              </a:rPr>
              <a:t>Surrender thoughts that don’t align w/Scripture. “Set your minds on things above, not on earthly things.” (Colossians 3:2)</a:t>
            </a:r>
          </a:p>
          <a:p>
            <a:pPr marL="457200" indent="-457200">
              <a:buFont typeface="Arial" panose="020B0604020202020204" pitchFamily="34" charset="0"/>
              <a:buChar char="•"/>
            </a:pPr>
            <a:r>
              <a:rPr lang="en-US" sz="3200" dirty="0">
                <a:effectLst>
                  <a:outerShdw blurRad="38100" dist="38100" dir="2700000" algn="tl">
                    <a:srgbClr val="000000">
                      <a:alpha val="43137"/>
                    </a:srgbClr>
                  </a:outerShdw>
                </a:effectLst>
              </a:rPr>
              <a:t>Follow the Lord’s character and faithfulness in Scripture in your life experience.</a:t>
            </a:r>
          </a:p>
          <a:p>
            <a:pPr marL="457200" indent="-457200">
              <a:buFont typeface="Arial" panose="020B0604020202020204" pitchFamily="34" charset="0"/>
              <a:buChar char="•"/>
            </a:pPr>
            <a:r>
              <a:rPr lang="en-US" sz="3200" dirty="0">
                <a:effectLst>
                  <a:outerShdw blurRad="38100" dist="38100" dir="2700000" algn="tl">
                    <a:srgbClr val="000000">
                      <a:alpha val="43137"/>
                    </a:srgbClr>
                  </a:outerShdw>
                </a:effectLst>
              </a:rPr>
              <a:t>Wash your mind with the renewing </a:t>
            </a:r>
          </a:p>
          <a:p>
            <a:r>
              <a:rPr lang="en-US" sz="3200" dirty="0">
                <a:effectLst>
                  <a:outerShdw blurRad="38100" dist="38100" dir="2700000" algn="tl">
                    <a:srgbClr val="000000">
                      <a:alpha val="43137"/>
                    </a:srgbClr>
                  </a:outerShdw>
                </a:effectLst>
              </a:rPr>
              <a:t>      of God’s Word. “Do not conform </a:t>
            </a:r>
          </a:p>
          <a:p>
            <a:r>
              <a:rPr lang="en-US" sz="3200" dirty="0">
                <a:effectLst>
                  <a:outerShdw blurRad="38100" dist="38100" dir="2700000" algn="tl">
                    <a:srgbClr val="000000">
                      <a:alpha val="43137"/>
                    </a:srgbClr>
                  </a:outerShdw>
                </a:effectLst>
              </a:rPr>
              <a:t>      to the pattern of this world but be </a:t>
            </a:r>
          </a:p>
          <a:p>
            <a:r>
              <a:rPr lang="en-US" sz="3200" dirty="0">
                <a:effectLst>
                  <a:outerShdw blurRad="38100" dist="38100" dir="2700000" algn="tl">
                    <a:srgbClr val="000000">
                      <a:alpha val="43137"/>
                    </a:srgbClr>
                  </a:outerShdw>
                </a:effectLst>
              </a:rPr>
              <a:t>      transformed by the renewing of </a:t>
            </a:r>
          </a:p>
          <a:p>
            <a:r>
              <a:rPr lang="en-US" sz="3200" dirty="0">
                <a:effectLst>
                  <a:outerShdw blurRad="38100" dist="38100" dir="2700000" algn="tl">
                    <a:srgbClr val="000000">
                      <a:alpha val="43137"/>
                    </a:srgbClr>
                  </a:outerShdw>
                </a:effectLst>
              </a:rPr>
              <a:t>      your mind. Then you will be able </a:t>
            </a:r>
          </a:p>
          <a:p>
            <a:r>
              <a:rPr lang="en-US" sz="3200" dirty="0">
                <a:effectLst>
                  <a:outerShdw blurRad="38100" dist="38100" dir="2700000" algn="tl">
                    <a:srgbClr val="000000">
                      <a:alpha val="43137"/>
                    </a:srgbClr>
                  </a:outerShdw>
                </a:effectLst>
              </a:rPr>
              <a:t>      to test and approve what God’s </a:t>
            </a:r>
          </a:p>
          <a:p>
            <a:r>
              <a:rPr lang="en-US" sz="3200" dirty="0">
                <a:effectLst>
                  <a:outerShdw blurRad="38100" dist="38100" dir="2700000" algn="tl">
                    <a:srgbClr val="000000">
                      <a:alpha val="43137"/>
                    </a:srgbClr>
                  </a:outerShdw>
                </a:effectLst>
              </a:rPr>
              <a:t>      will is—his good, pleasing, and </a:t>
            </a:r>
          </a:p>
          <a:p>
            <a:r>
              <a:rPr lang="en-US" sz="3200" dirty="0">
                <a:effectLst>
                  <a:outerShdw blurRad="38100" dist="38100" dir="2700000" algn="tl">
                    <a:srgbClr val="000000">
                      <a:alpha val="43137"/>
                    </a:srgbClr>
                  </a:outerShdw>
                </a:effectLst>
              </a:rPr>
              <a:t>      perfect will.” (Romans 12:2)</a:t>
            </a:r>
          </a:p>
          <a:p>
            <a:pPr marL="457200" indent="-457200">
              <a:buFont typeface="Arial" panose="020B0604020202020204" pitchFamily="34" charset="0"/>
              <a:buChar char="•"/>
            </a:pPr>
            <a:endParaRPr lang="en-US" sz="3200" dirty="0">
              <a:effectLst>
                <a:outerShdw blurRad="38100" dist="38100" dir="2700000" algn="tl">
                  <a:srgbClr val="000000">
                    <a:alpha val="43137"/>
                  </a:srgbClr>
                </a:outerShdw>
              </a:effectLst>
            </a:endParaRPr>
          </a:p>
        </p:txBody>
      </p:sp>
      <p:grpSp>
        <p:nvGrpSpPr>
          <p:cNvPr id="2" name="Group 1">
            <a:extLst>
              <a:ext uri="{FF2B5EF4-FFF2-40B4-BE49-F238E27FC236}">
                <a16:creationId xmlns:a16="http://schemas.microsoft.com/office/drawing/2014/main" id="{54BA05DA-3B3A-64A3-60DE-BC181DE77C11}"/>
              </a:ext>
            </a:extLst>
          </p:cNvPr>
          <p:cNvGrpSpPr/>
          <p:nvPr/>
        </p:nvGrpSpPr>
        <p:grpSpPr>
          <a:xfrm>
            <a:off x="6729067" y="2867025"/>
            <a:ext cx="5460393" cy="3990974"/>
            <a:chOff x="6500467" y="2867025"/>
            <a:chExt cx="5460393" cy="3990974"/>
          </a:xfrm>
        </p:grpSpPr>
        <p:pic>
          <p:nvPicPr>
            <p:cNvPr id="5" name="Picture 2" descr="What Is the Helmet of Salvation in the Armor of God?">
              <a:extLst>
                <a:ext uri="{FF2B5EF4-FFF2-40B4-BE49-F238E27FC236}">
                  <a16:creationId xmlns:a16="http://schemas.microsoft.com/office/drawing/2014/main" id="{20DAE862-19F0-AEEE-593B-670AACF49AE6}"/>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6030" r="22538"/>
            <a:stretch>
              <a:fillRect/>
            </a:stretch>
          </p:blipFill>
          <p:spPr bwMode="auto">
            <a:xfrm>
              <a:off x="6500467" y="2867025"/>
              <a:ext cx="5460393" cy="399097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073846DC-85E9-71F2-9F84-0985F678906D}"/>
                </a:ext>
              </a:extLst>
            </p:cNvPr>
            <p:cNvSpPr txBox="1"/>
            <p:nvPr/>
          </p:nvSpPr>
          <p:spPr>
            <a:xfrm>
              <a:off x="10620375" y="6400025"/>
              <a:ext cx="1290204" cy="276999"/>
            </a:xfrm>
            <a:prstGeom prst="rect">
              <a:avLst/>
            </a:prstGeom>
            <a:noFill/>
          </p:spPr>
          <p:txBody>
            <a:bodyPr wrap="square">
              <a:spAutoFit/>
            </a:bodyPr>
            <a:lstStyle/>
            <a:p>
              <a:pPr marL="0" marR="0" algn="r">
                <a:buNone/>
              </a:pPr>
              <a:r>
                <a:rPr lang="en-US" sz="1200" kern="100" dirty="0">
                  <a:solidFill>
                    <a:schemeClr val="bg1"/>
                  </a:solidFill>
                  <a:effectLst>
                    <a:outerShdw blurRad="38100" dist="38100" dir="2700000" algn="tl">
                      <a:srgbClr val="000000">
                        <a:alpha val="43137"/>
                      </a:srgbClr>
                    </a:outerShdw>
                  </a:effectLst>
                  <a:latin typeface="Aptos" panose="020B0004020202020204" pitchFamily="34" charset="0"/>
                  <a:ea typeface="Aptos" panose="020B0004020202020204" pitchFamily="34" charset="0"/>
                  <a:cs typeface="Times New Roman" panose="02020603050405020304" pitchFamily="18" charset="0"/>
                </a:rPr>
                <a:t>christianity.com</a:t>
              </a:r>
            </a:p>
          </p:txBody>
        </p:sp>
      </p:grpSp>
    </p:spTree>
    <p:extLst>
      <p:ext uri="{BB962C8B-B14F-4D97-AF65-F5344CB8AC3E}">
        <p14:creationId xmlns:p14="http://schemas.microsoft.com/office/powerpoint/2010/main" val="14147918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animEffect transition="in" filter="fade">
                                      <p:cBhvr>
                                        <p:cTn id="20" dur="500"/>
                                        <p:tgtEl>
                                          <p:spTgt spid="3">
                                            <p:txEl>
                                              <p:pRg st="5" end="5"/>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Effect transition="in" filter="fade">
                                      <p:cBhvr>
                                        <p:cTn id="23" dur="500"/>
                                        <p:tgtEl>
                                          <p:spTgt spid="3">
                                            <p:txEl>
                                              <p:pRg st="6" end="6"/>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3">
                                            <p:txEl>
                                              <p:pRg st="7" end="7"/>
                                            </p:txEl>
                                          </p:spTgt>
                                        </p:tgtEl>
                                        <p:attrNameLst>
                                          <p:attrName>style.visibility</p:attrName>
                                        </p:attrNameLst>
                                      </p:cBhvr>
                                      <p:to>
                                        <p:strVal val="visible"/>
                                      </p:to>
                                    </p:set>
                                    <p:animEffect transition="in" filter="fade">
                                      <p:cBhvr>
                                        <p:cTn id="26" dur="500"/>
                                        <p:tgtEl>
                                          <p:spTgt spid="3">
                                            <p:txEl>
                                              <p:pRg st="7" end="7"/>
                                            </p:txEl>
                                          </p:spTgt>
                                        </p:tgtEl>
                                      </p:cBhvr>
                                    </p:animEffect>
                                  </p:childTnLst>
                                </p:cTn>
                              </p:par>
                              <p:par>
                                <p:cTn id="27" presetID="10" presetClass="entr" presetSubtype="0" fill="hold"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animEffect transition="in" filter="fade">
                                      <p:cBhvr>
                                        <p:cTn id="29" dur="500"/>
                                        <p:tgtEl>
                                          <p:spTgt spid="3">
                                            <p:txEl>
                                              <p:pRg st="8" end="8"/>
                                            </p:txEl>
                                          </p:spTgt>
                                        </p:tgtEl>
                                      </p:cBhvr>
                                    </p:animEffect>
                                  </p:childTnLst>
                                </p:cTn>
                              </p:par>
                              <p:par>
                                <p:cTn id="30" presetID="10" presetClass="entr" presetSubtype="0" fill="hold" nodeType="withEffect">
                                  <p:stCondLst>
                                    <p:cond delay="0"/>
                                  </p:stCondLst>
                                  <p:childTnLst>
                                    <p:set>
                                      <p:cBhvr>
                                        <p:cTn id="31" dur="1" fill="hold">
                                          <p:stCondLst>
                                            <p:cond delay="0"/>
                                          </p:stCondLst>
                                        </p:cTn>
                                        <p:tgtEl>
                                          <p:spTgt spid="3">
                                            <p:txEl>
                                              <p:pRg st="9" end="9"/>
                                            </p:txEl>
                                          </p:spTgt>
                                        </p:tgtEl>
                                        <p:attrNameLst>
                                          <p:attrName>style.visibility</p:attrName>
                                        </p:attrNameLst>
                                      </p:cBhvr>
                                      <p:to>
                                        <p:strVal val="visible"/>
                                      </p:to>
                                    </p:set>
                                    <p:animEffect transition="in" filter="fade">
                                      <p:cBhvr>
                                        <p:cTn id="32" dur="500"/>
                                        <p:tgtEl>
                                          <p:spTgt spid="3">
                                            <p:txEl>
                                              <p:pRg st="9" end="9"/>
                                            </p:txEl>
                                          </p:spTgt>
                                        </p:tgtEl>
                                      </p:cBhvr>
                                    </p:animEffect>
                                  </p:childTnLst>
                                </p:cTn>
                              </p:par>
                              <p:par>
                                <p:cTn id="33" presetID="10" presetClass="entr" presetSubtype="0" fill="hold" nodeType="with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animEffect transition="in" filter="fade">
                                      <p:cBhvr>
                                        <p:cTn id="35" dur="500"/>
                                        <p:tgtEl>
                                          <p:spTgt spid="3">
                                            <p:txEl>
                                              <p:pRg st="10" end="10"/>
                                            </p:txEl>
                                          </p:spTgt>
                                        </p:tgtEl>
                                      </p:cBhvr>
                                    </p:animEffect>
                                  </p:childTnLst>
                                </p:cTn>
                              </p:par>
                              <p:par>
                                <p:cTn id="36" presetID="10" presetClass="entr" presetSubtype="0" fill="hold" nodeType="withEffect">
                                  <p:stCondLst>
                                    <p:cond delay="0"/>
                                  </p:stCondLst>
                                  <p:childTnLst>
                                    <p:set>
                                      <p:cBhvr>
                                        <p:cTn id="37" dur="1" fill="hold">
                                          <p:stCondLst>
                                            <p:cond delay="0"/>
                                          </p:stCondLst>
                                        </p:cTn>
                                        <p:tgtEl>
                                          <p:spTgt spid="3">
                                            <p:txEl>
                                              <p:pRg st="11" end="11"/>
                                            </p:txEl>
                                          </p:spTgt>
                                        </p:tgtEl>
                                        <p:attrNameLst>
                                          <p:attrName>style.visibility</p:attrName>
                                        </p:attrNameLst>
                                      </p:cBhvr>
                                      <p:to>
                                        <p:strVal val="visible"/>
                                      </p:to>
                                    </p:set>
                                    <p:animEffect transition="in" filter="fade">
                                      <p:cBhvr>
                                        <p:cTn id="38"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E441CE-61BF-66DE-2A30-43F16671242B}"/>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DF12419A-A790-A080-F354-526B251D6B46}"/>
              </a:ext>
            </a:extLst>
          </p:cNvPr>
          <p:cNvSpPr txBox="1"/>
          <p:nvPr/>
        </p:nvSpPr>
        <p:spPr>
          <a:xfrm>
            <a:off x="171401" y="138019"/>
            <a:ext cx="11830148" cy="4770537"/>
          </a:xfrm>
          <a:prstGeom prst="rect">
            <a:avLst/>
          </a:prstGeom>
          <a:noFill/>
        </p:spPr>
        <p:txBody>
          <a:bodyPr wrap="square">
            <a:spAutoFit/>
          </a:bodyPr>
          <a:lstStyle/>
          <a:p>
            <a:pPr algn="ctr"/>
            <a:r>
              <a:rPr lang="en-US" sz="3600" b="1" dirty="0">
                <a:effectLst>
                  <a:outerShdw blurRad="38100" dist="38100" dir="2700000" algn="tl">
                    <a:srgbClr val="000000">
                      <a:alpha val="43137"/>
                    </a:srgbClr>
                  </a:outerShdw>
                </a:effectLst>
              </a:rPr>
              <a:t>Pray to Put on the Helmet of Salvation</a:t>
            </a:r>
          </a:p>
          <a:p>
            <a:pPr algn="ctr"/>
            <a:endParaRPr lang="en-US" sz="1200" dirty="0">
              <a:effectLst>
                <a:outerShdw blurRad="38100" dist="38100" dir="2700000" algn="tl">
                  <a:srgbClr val="000000">
                    <a:alpha val="43137"/>
                  </a:srgbClr>
                </a:outerShdw>
              </a:effectLst>
            </a:endParaRPr>
          </a:p>
          <a:p>
            <a:r>
              <a:rPr lang="en-US" sz="3200" dirty="0">
                <a:effectLst>
                  <a:outerShdw blurRad="38100" dist="38100" dir="2700000" algn="tl">
                    <a:srgbClr val="000000">
                      <a:alpha val="43137"/>
                    </a:srgbClr>
                  </a:outerShdw>
                </a:effectLst>
              </a:rPr>
              <a:t>Lord, I know my salvation in Christ is a gift and I put on the helmet of salvation. I believe Jesus died, paying the penalty for my sins and rose from the grave, saving me from eternal death. I know I serve a living God, a risen Savior, and I place my faith fully in His redemptive work accomplished on </a:t>
            </a:r>
          </a:p>
          <a:p>
            <a:r>
              <a:rPr lang="en-US" sz="3200" dirty="0">
                <a:effectLst>
                  <a:outerShdw blurRad="38100" dist="38100" dir="2700000" algn="tl">
                    <a:srgbClr val="000000">
                      <a:alpha val="43137"/>
                    </a:srgbClr>
                  </a:outerShdw>
                </a:effectLst>
              </a:rPr>
              <a:t>the cross and secured in His </a:t>
            </a:r>
          </a:p>
          <a:p>
            <a:r>
              <a:rPr lang="en-US" sz="3200" dirty="0">
                <a:effectLst>
                  <a:outerShdw blurRad="38100" dist="38100" dir="2700000" algn="tl">
                    <a:srgbClr val="000000">
                      <a:alpha val="43137"/>
                    </a:srgbClr>
                  </a:outerShdw>
                </a:effectLst>
              </a:rPr>
              <a:t>resurrection. Thank You. Help me to </a:t>
            </a:r>
          </a:p>
          <a:p>
            <a:r>
              <a:rPr lang="en-US" sz="3200" dirty="0">
                <a:effectLst>
                  <a:outerShdw blurRad="38100" dist="38100" dir="2700000" algn="tl">
                    <a:srgbClr val="000000">
                      <a:alpha val="43137"/>
                    </a:srgbClr>
                  </a:outerShdw>
                </a:effectLst>
              </a:rPr>
              <a:t>share your salvation with the world. </a:t>
            </a:r>
            <a:endParaRPr lang="en-US" sz="3200" dirty="0"/>
          </a:p>
        </p:txBody>
      </p:sp>
      <p:grpSp>
        <p:nvGrpSpPr>
          <p:cNvPr id="2" name="Group 1">
            <a:extLst>
              <a:ext uri="{FF2B5EF4-FFF2-40B4-BE49-F238E27FC236}">
                <a16:creationId xmlns:a16="http://schemas.microsoft.com/office/drawing/2014/main" id="{5F445C10-D0B3-2AAC-48D7-6BEDF266D2F1}"/>
              </a:ext>
            </a:extLst>
          </p:cNvPr>
          <p:cNvGrpSpPr/>
          <p:nvPr/>
        </p:nvGrpSpPr>
        <p:grpSpPr>
          <a:xfrm>
            <a:off x="6729067" y="2867025"/>
            <a:ext cx="5460393" cy="3990974"/>
            <a:chOff x="6500467" y="2867025"/>
            <a:chExt cx="5460393" cy="3990974"/>
          </a:xfrm>
        </p:grpSpPr>
        <p:pic>
          <p:nvPicPr>
            <p:cNvPr id="5" name="Picture 2" descr="What Is the Helmet of Salvation in the Armor of God?">
              <a:extLst>
                <a:ext uri="{FF2B5EF4-FFF2-40B4-BE49-F238E27FC236}">
                  <a16:creationId xmlns:a16="http://schemas.microsoft.com/office/drawing/2014/main" id="{1BD380A1-E31C-8377-79B0-2A5773024F8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6030" r="22538"/>
            <a:stretch>
              <a:fillRect/>
            </a:stretch>
          </p:blipFill>
          <p:spPr bwMode="auto">
            <a:xfrm>
              <a:off x="6500467" y="2867025"/>
              <a:ext cx="5460393" cy="399097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233810F1-BC0F-5A90-6DBD-54805B5D625A}"/>
                </a:ext>
              </a:extLst>
            </p:cNvPr>
            <p:cNvSpPr txBox="1"/>
            <p:nvPr/>
          </p:nvSpPr>
          <p:spPr>
            <a:xfrm>
              <a:off x="10620375" y="6400025"/>
              <a:ext cx="1290204" cy="276999"/>
            </a:xfrm>
            <a:prstGeom prst="rect">
              <a:avLst/>
            </a:prstGeom>
            <a:noFill/>
          </p:spPr>
          <p:txBody>
            <a:bodyPr wrap="square">
              <a:spAutoFit/>
            </a:bodyPr>
            <a:lstStyle/>
            <a:p>
              <a:pPr marL="0" marR="0" algn="r">
                <a:buNone/>
              </a:pPr>
              <a:r>
                <a:rPr lang="en-US" sz="1200" kern="100" dirty="0">
                  <a:solidFill>
                    <a:schemeClr val="bg1"/>
                  </a:solidFill>
                  <a:effectLst>
                    <a:outerShdw blurRad="38100" dist="38100" dir="2700000" algn="tl">
                      <a:srgbClr val="000000">
                        <a:alpha val="43137"/>
                      </a:srgbClr>
                    </a:outerShdw>
                  </a:effectLst>
                  <a:latin typeface="Aptos" panose="020B0004020202020204" pitchFamily="34" charset="0"/>
                  <a:ea typeface="Aptos" panose="020B0004020202020204" pitchFamily="34" charset="0"/>
                  <a:cs typeface="Times New Roman" panose="02020603050405020304" pitchFamily="18" charset="0"/>
                </a:rPr>
                <a:t>christianity.com</a:t>
              </a:r>
            </a:p>
          </p:txBody>
        </p:sp>
      </p:grpSp>
    </p:spTree>
    <p:extLst>
      <p:ext uri="{BB962C8B-B14F-4D97-AF65-F5344CB8AC3E}">
        <p14:creationId xmlns:p14="http://schemas.microsoft.com/office/powerpoint/2010/main" val="32949925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8C6766-219A-BD3C-2505-E0D6CF4855BC}"/>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D17747B8-257F-5738-3175-B50C95DE494C}"/>
              </a:ext>
            </a:extLst>
          </p:cNvPr>
          <p:cNvSpPr txBox="1"/>
          <p:nvPr/>
        </p:nvSpPr>
        <p:spPr>
          <a:xfrm>
            <a:off x="130712" y="138438"/>
            <a:ext cx="11830148" cy="646331"/>
          </a:xfrm>
          <a:prstGeom prst="rect">
            <a:avLst/>
          </a:prstGeom>
          <a:noFill/>
        </p:spPr>
        <p:txBody>
          <a:bodyPr wrap="square">
            <a:spAutoFit/>
          </a:bodyPr>
          <a:lstStyle/>
          <a:p>
            <a:pPr algn="ctr"/>
            <a:r>
              <a:rPr lang="en-US" sz="2000" b="1" dirty="0">
                <a:effectLst>
                  <a:outerShdw blurRad="38100" dist="38100" dir="2700000" algn="tl">
                    <a:srgbClr val="000000">
                      <a:alpha val="43137"/>
                    </a:srgbClr>
                  </a:outerShdw>
                </a:effectLst>
              </a:rPr>
              <a:t> </a:t>
            </a:r>
            <a:r>
              <a:rPr lang="en-US" sz="3600" b="1" dirty="0">
                <a:effectLst>
                  <a:outerShdw blurRad="38100" dist="38100" dir="2700000" algn="tl">
                    <a:srgbClr val="000000">
                      <a:alpha val="43137"/>
                    </a:srgbClr>
                  </a:outerShdw>
                </a:effectLst>
              </a:rPr>
              <a:t>Looking Deeper . . .</a:t>
            </a:r>
          </a:p>
        </p:txBody>
      </p:sp>
      <p:sp>
        <p:nvSpPr>
          <p:cNvPr id="3" name="TextBox 2">
            <a:extLst>
              <a:ext uri="{FF2B5EF4-FFF2-40B4-BE49-F238E27FC236}">
                <a16:creationId xmlns:a16="http://schemas.microsoft.com/office/drawing/2014/main" id="{33B04AAA-130E-583E-AC9E-54D8D2D36E52}"/>
              </a:ext>
            </a:extLst>
          </p:cNvPr>
          <p:cNvSpPr txBox="1"/>
          <p:nvPr/>
        </p:nvSpPr>
        <p:spPr>
          <a:xfrm>
            <a:off x="168812" y="709519"/>
            <a:ext cx="3695227" cy="584775"/>
          </a:xfrm>
          <a:prstGeom prst="rect">
            <a:avLst/>
          </a:prstGeom>
          <a:noFill/>
        </p:spPr>
        <p:txBody>
          <a:bodyPr wrap="square">
            <a:spAutoFit/>
          </a:bodyPr>
          <a:lstStyle/>
          <a:p>
            <a:r>
              <a:rPr lang="en-US" sz="3200" dirty="0">
                <a:effectLst>
                  <a:outerShdw blurRad="38100" dist="38100" dir="2700000" algn="tl">
                    <a:srgbClr val="000000">
                      <a:alpha val="43137"/>
                    </a:srgbClr>
                  </a:outerShdw>
                </a:effectLst>
              </a:rPr>
              <a:t>Sword of the Spirit</a:t>
            </a:r>
            <a:endParaRPr lang="en-US" sz="3200" dirty="0"/>
          </a:p>
        </p:txBody>
      </p:sp>
      <p:grpSp>
        <p:nvGrpSpPr>
          <p:cNvPr id="2" name="Group 1">
            <a:extLst>
              <a:ext uri="{FF2B5EF4-FFF2-40B4-BE49-F238E27FC236}">
                <a16:creationId xmlns:a16="http://schemas.microsoft.com/office/drawing/2014/main" id="{12C2B7B9-D246-1A99-2810-EF3847C5E81A}"/>
              </a:ext>
            </a:extLst>
          </p:cNvPr>
          <p:cNvGrpSpPr/>
          <p:nvPr/>
        </p:nvGrpSpPr>
        <p:grpSpPr>
          <a:xfrm>
            <a:off x="5131784" y="3171824"/>
            <a:ext cx="7060216" cy="3713354"/>
            <a:chOff x="5131784" y="3171824"/>
            <a:chExt cx="7060216" cy="3713354"/>
          </a:xfrm>
        </p:grpSpPr>
        <p:pic>
          <p:nvPicPr>
            <p:cNvPr id="2050" name="Picture 2" descr="What is the Sword of the Spirit and How Do We Fight With It?">
              <a:extLst>
                <a:ext uri="{FF2B5EF4-FFF2-40B4-BE49-F238E27FC236}">
                  <a16:creationId xmlns:a16="http://schemas.microsoft.com/office/drawing/2014/main" id="{60BDBFDB-C20D-D32E-2A25-1EE987369F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31784" y="3171824"/>
              <a:ext cx="7060215" cy="3686175"/>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3255F921-F064-3151-8CAD-5B17C31A051F}"/>
                </a:ext>
              </a:extLst>
            </p:cNvPr>
            <p:cNvSpPr txBox="1"/>
            <p:nvPr/>
          </p:nvSpPr>
          <p:spPr>
            <a:xfrm>
              <a:off x="10848975" y="6608179"/>
              <a:ext cx="1343025" cy="276999"/>
            </a:xfrm>
            <a:prstGeom prst="rect">
              <a:avLst/>
            </a:prstGeom>
            <a:noFill/>
          </p:spPr>
          <p:txBody>
            <a:bodyPr wrap="square">
              <a:spAutoFit/>
            </a:bodyPr>
            <a:lstStyle/>
            <a:p>
              <a:pPr marL="0" marR="0" algn="r">
                <a:buNone/>
              </a:pPr>
              <a:r>
                <a:rPr lang="en-US" sz="1200" kern="100" dirty="0">
                  <a:solidFill>
                    <a:schemeClr val="bg1"/>
                  </a:solidFill>
                  <a:effectLst>
                    <a:outerShdw blurRad="38100" dist="38100" dir="2700000" algn="tl">
                      <a:srgbClr val="000000">
                        <a:alpha val="43137"/>
                      </a:srgbClr>
                    </a:outerShdw>
                  </a:effectLst>
                  <a:latin typeface="Aptos" panose="020B0004020202020204" pitchFamily="34" charset="0"/>
                  <a:ea typeface="Aptos" panose="020B0004020202020204" pitchFamily="34" charset="0"/>
                  <a:cs typeface="Times New Roman" panose="02020603050405020304" pitchFamily="18" charset="0"/>
                </a:rPr>
                <a:t>christianity.com</a:t>
              </a:r>
            </a:p>
          </p:txBody>
        </p:sp>
      </p:grpSp>
      <p:sp>
        <p:nvSpPr>
          <p:cNvPr id="11" name="TextBox 10">
            <a:extLst>
              <a:ext uri="{FF2B5EF4-FFF2-40B4-BE49-F238E27FC236}">
                <a16:creationId xmlns:a16="http://schemas.microsoft.com/office/drawing/2014/main" id="{90E44B50-9AB7-06CB-6DC7-D68F61F5946A}"/>
              </a:ext>
            </a:extLst>
          </p:cNvPr>
          <p:cNvSpPr txBox="1"/>
          <p:nvPr/>
        </p:nvSpPr>
        <p:spPr>
          <a:xfrm>
            <a:off x="323850" y="1384564"/>
            <a:ext cx="11087100" cy="4278094"/>
          </a:xfrm>
          <a:prstGeom prst="rect">
            <a:avLst/>
          </a:prstGeom>
          <a:noFill/>
        </p:spPr>
        <p:txBody>
          <a:bodyPr wrap="square">
            <a:spAutoFit/>
          </a:bodyPr>
          <a:lstStyle/>
          <a:p>
            <a:r>
              <a:rPr lang="en-US" sz="3200" dirty="0">
                <a:effectLst>
                  <a:outerShdw blurRad="38100" dist="38100" dir="2700000" algn="tl">
                    <a:srgbClr val="000000">
                      <a:alpha val="43137"/>
                    </a:srgbClr>
                  </a:outerShdw>
                </a:effectLst>
              </a:rPr>
              <a:t>Paul explains this piece of armor: it is the Word of God. This is the only piece of armor that is both defensive and offensive. (Would you throw your shoe at the enemy?)</a:t>
            </a:r>
          </a:p>
          <a:p>
            <a:endParaRPr lang="en-US" sz="1600" dirty="0">
              <a:effectLst>
                <a:outerShdw blurRad="38100" dist="38100" dir="2700000" algn="tl">
                  <a:srgbClr val="000000">
                    <a:alpha val="43137"/>
                  </a:srgbClr>
                </a:outerShdw>
              </a:effectLst>
            </a:endParaRPr>
          </a:p>
          <a:p>
            <a:r>
              <a:rPr lang="en-US" sz="3200" dirty="0">
                <a:effectLst>
                  <a:outerShdw blurRad="38100" dist="38100" dir="2700000" algn="tl">
                    <a:srgbClr val="000000">
                      <a:alpha val="43137"/>
                    </a:srgbClr>
                  </a:outerShdw>
                </a:effectLst>
              </a:rPr>
              <a:t>Jesus modeled this well </a:t>
            </a:r>
          </a:p>
          <a:p>
            <a:r>
              <a:rPr lang="en-US" sz="3200" dirty="0">
                <a:effectLst>
                  <a:outerShdw blurRad="38100" dist="38100" dir="2700000" algn="tl">
                    <a:srgbClr val="000000">
                      <a:alpha val="43137"/>
                    </a:srgbClr>
                  </a:outerShdw>
                </a:effectLst>
              </a:rPr>
              <a:t>when tempted. Each time </a:t>
            </a:r>
          </a:p>
          <a:p>
            <a:r>
              <a:rPr lang="en-US" sz="3200" dirty="0">
                <a:effectLst>
                  <a:outerShdw blurRad="38100" dist="38100" dir="2700000" algn="tl">
                    <a:srgbClr val="000000">
                      <a:alpha val="43137"/>
                    </a:srgbClr>
                  </a:outerShdw>
                </a:effectLst>
              </a:rPr>
              <a:t>Satan tempted Him, Jesus </a:t>
            </a:r>
          </a:p>
          <a:p>
            <a:r>
              <a:rPr lang="en-US" sz="3200" dirty="0">
                <a:effectLst>
                  <a:outerShdw blurRad="38100" dist="38100" dir="2700000" algn="tl">
                    <a:srgbClr val="000000">
                      <a:alpha val="43137"/>
                    </a:srgbClr>
                  </a:outerShdw>
                </a:effectLst>
              </a:rPr>
              <a:t>used the sword of </a:t>
            </a:r>
          </a:p>
          <a:p>
            <a:r>
              <a:rPr lang="en-US" sz="3200" dirty="0">
                <a:effectLst>
                  <a:outerShdw blurRad="38100" dist="38100" dir="2700000" algn="tl">
                    <a:srgbClr val="000000">
                      <a:alpha val="43137"/>
                    </a:srgbClr>
                  </a:outerShdw>
                </a:effectLst>
              </a:rPr>
              <a:t>the Spirit (see Luke 4:1-13).</a:t>
            </a:r>
          </a:p>
        </p:txBody>
      </p:sp>
    </p:spTree>
    <p:extLst>
      <p:ext uri="{BB962C8B-B14F-4D97-AF65-F5344CB8AC3E}">
        <p14:creationId xmlns:p14="http://schemas.microsoft.com/office/powerpoint/2010/main" val="10095445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
                                            <p:txEl>
                                              <p:pRg st="0" end="0"/>
                                            </p:txEl>
                                          </p:spTgt>
                                        </p:tgtEl>
                                        <p:attrNameLst>
                                          <p:attrName>style.visibility</p:attrName>
                                        </p:attrNameLst>
                                      </p:cBhvr>
                                      <p:to>
                                        <p:strVal val="visible"/>
                                      </p:to>
                                    </p:set>
                                    <p:animEffect transition="in" filter="fade">
                                      <p:cBhvr>
                                        <p:cTn id="12" dur="500"/>
                                        <p:tgtEl>
                                          <p:spTgt spid="1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1">
                                            <p:txEl>
                                              <p:pRg st="2" end="2"/>
                                            </p:txEl>
                                          </p:spTgt>
                                        </p:tgtEl>
                                        <p:attrNameLst>
                                          <p:attrName>style.visibility</p:attrName>
                                        </p:attrNameLst>
                                      </p:cBhvr>
                                      <p:to>
                                        <p:strVal val="visible"/>
                                      </p:to>
                                    </p:set>
                                    <p:animEffect transition="in" filter="fade">
                                      <p:cBhvr>
                                        <p:cTn id="17" dur="500"/>
                                        <p:tgtEl>
                                          <p:spTgt spid="11">
                                            <p:txEl>
                                              <p:pRg st="2" end="2"/>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11">
                                            <p:txEl>
                                              <p:pRg st="3" end="3"/>
                                            </p:txEl>
                                          </p:spTgt>
                                        </p:tgtEl>
                                        <p:attrNameLst>
                                          <p:attrName>style.visibility</p:attrName>
                                        </p:attrNameLst>
                                      </p:cBhvr>
                                      <p:to>
                                        <p:strVal val="visible"/>
                                      </p:to>
                                    </p:set>
                                    <p:animEffect transition="in" filter="fade">
                                      <p:cBhvr>
                                        <p:cTn id="20" dur="500"/>
                                        <p:tgtEl>
                                          <p:spTgt spid="11">
                                            <p:txEl>
                                              <p:pRg st="3" end="3"/>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11">
                                            <p:txEl>
                                              <p:pRg st="4" end="4"/>
                                            </p:txEl>
                                          </p:spTgt>
                                        </p:tgtEl>
                                        <p:attrNameLst>
                                          <p:attrName>style.visibility</p:attrName>
                                        </p:attrNameLst>
                                      </p:cBhvr>
                                      <p:to>
                                        <p:strVal val="visible"/>
                                      </p:to>
                                    </p:set>
                                    <p:animEffect transition="in" filter="fade">
                                      <p:cBhvr>
                                        <p:cTn id="23" dur="500"/>
                                        <p:tgtEl>
                                          <p:spTgt spid="11">
                                            <p:txEl>
                                              <p:pRg st="4" end="4"/>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11">
                                            <p:txEl>
                                              <p:pRg st="5" end="5"/>
                                            </p:txEl>
                                          </p:spTgt>
                                        </p:tgtEl>
                                        <p:attrNameLst>
                                          <p:attrName>style.visibility</p:attrName>
                                        </p:attrNameLst>
                                      </p:cBhvr>
                                      <p:to>
                                        <p:strVal val="visible"/>
                                      </p:to>
                                    </p:set>
                                    <p:animEffect transition="in" filter="fade">
                                      <p:cBhvr>
                                        <p:cTn id="26" dur="500"/>
                                        <p:tgtEl>
                                          <p:spTgt spid="11">
                                            <p:txEl>
                                              <p:pRg st="5" end="5"/>
                                            </p:txEl>
                                          </p:spTgt>
                                        </p:tgtEl>
                                      </p:cBhvr>
                                    </p:animEffect>
                                  </p:childTnLst>
                                </p:cTn>
                              </p:par>
                              <p:par>
                                <p:cTn id="27" presetID="10" presetClass="entr" presetSubtype="0" fill="hold" nodeType="withEffect">
                                  <p:stCondLst>
                                    <p:cond delay="0"/>
                                  </p:stCondLst>
                                  <p:childTnLst>
                                    <p:set>
                                      <p:cBhvr>
                                        <p:cTn id="28" dur="1" fill="hold">
                                          <p:stCondLst>
                                            <p:cond delay="0"/>
                                          </p:stCondLst>
                                        </p:cTn>
                                        <p:tgtEl>
                                          <p:spTgt spid="11">
                                            <p:txEl>
                                              <p:pRg st="6" end="6"/>
                                            </p:txEl>
                                          </p:spTgt>
                                        </p:tgtEl>
                                        <p:attrNameLst>
                                          <p:attrName>style.visibility</p:attrName>
                                        </p:attrNameLst>
                                      </p:cBhvr>
                                      <p:to>
                                        <p:strVal val="visible"/>
                                      </p:to>
                                    </p:set>
                                    <p:animEffect transition="in" filter="fade">
                                      <p:cBhvr>
                                        <p:cTn id="29" dur="500"/>
                                        <p:tgtEl>
                                          <p:spTgt spid="1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66D1BD-1D3B-3DDF-B876-264A5C514408}"/>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90F9E1A3-C3A8-C148-800D-6AFE732091F5}"/>
              </a:ext>
            </a:extLst>
          </p:cNvPr>
          <p:cNvSpPr txBox="1"/>
          <p:nvPr/>
        </p:nvSpPr>
        <p:spPr>
          <a:xfrm>
            <a:off x="130712" y="138438"/>
            <a:ext cx="11830148" cy="646331"/>
          </a:xfrm>
          <a:prstGeom prst="rect">
            <a:avLst/>
          </a:prstGeom>
          <a:noFill/>
        </p:spPr>
        <p:txBody>
          <a:bodyPr wrap="square">
            <a:spAutoFit/>
          </a:bodyPr>
          <a:lstStyle/>
          <a:p>
            <a:pPr algn="ctr"/>
            <a:r>
              <a:rPr lang="en-US" sz="2000" b="1" dirty="0">
                <a:effectLst>
                  <a:outerShdw blurRad="38100" dist="38100" dir="2700000" algn="tl">
                    <a:srgbClr val="000000">
                      <a:alpha val="43137"/>
                    </a:srgbClr>
                  </a:outerShdw>
                </a:effectLst>
              </a:rPr>
              <a:t> </a:t>
            </a:r>
            <a:r>
              <a:rPr lang="en-US" sz="3600" b="1" dirty="0">
                <a:effectLst>
                  <a:outerShdw blurRad="38100" dist="38100" dir="2700000" algn="tl">
                    <a:srgbClr val="000000">
                      <a:alpha val="43137"/>
                    </a:srgbClr>
                  </a:outerShdw>
                </a:effectLst>
              </a:rPr>
              <a:t>Looking Deeper . . .</a:t>
            </a:r>
          </a:p>
        </p:txBody>
      </p:sp>
      <p:sp>
        <p:nvSpPr>
          <p:cNvPr id="3" name="TextBox 2">
            <a:extLst>
              <a:ext uri="{FF2B5EF4-FFF2-40B4-BE49-F238E27FC236}">
                <a16:creationId xmlns:a16="http://schemas.microsoft.com/office/drawing/2014/main" id="{57576F95-F4D9-8B77-1903-5829F7860EEB}"/>
              </a:ext>
            </a:extLst>
          </p:cNvPr>
          <p:cNvSpPr txBox="1"/>
          <p:nvPr/>
        </p:nvSpPr>
        <p:spPr>
          <a:xfrm>
            <a:off x="168812" y="699994"/>
            <a:ext cx="3695227" cy="584775"/>
          </a:xfrm>
          <a:prstGeom prst="rect">
            <a:avLst/>
          </a:prstGeom>
          <a:noFill/>
        </p:spPr>
        <p:txBody>
          <a:bodyPr wrap="square">
            <a:spAutoFit/>
          </a:bodyPr>
          <a:lstStyle/>
          <a:p>
            <a:r>
              <a:rPr lang="en-US" sz="3200" dirty="0">
                <a:effectLst>
                  <a:outerShdw blurRad="38100" dist="38100" dir="2700000" algn="tl">
                    <a:srgbClr val="000000">
                      <a:alpha val="43137"/>
                    </a:srgbClr>
                  </a:outerShdw>
                </a:effectLst>
              </a:rPr>
              <a:t>Sword of </a:t>
            </a:r>
            <a:r>
              <a:rPr lang="en-US" sz="3200">
                <a:effectLst>
                  <a:outerShdw blurRad="38100" dist="38100" dir="2700000" algn="tl">
                    <a:srgbClr val="000000">
                      <a:alpha val="43137"/>
                    </a:srgbClr>
                  </a:outerShdw>
                </a:effectLst>
              </a:rPr>
              <a:t>the Spirit</a:t>
            </a:r>
            <a:endParaRPr lang="en-US" sz="3200" dirty="0"/>
          </a:p>
        </p:txBody>
      </p:sp>
      <p:sp>
        <p:nvSpPr>
          <p:cNvPr id="11" name="TextBox 10">
            <a:extLst>
              <a:ext uri="{FF2B5EF4-FFF2-40B4-BE49-F238E27FC236}">
                <a16:creationId xmlns:a16="http://schemas.microsoft.com/office/drawing/2014/main" id="{9F668493-3449-C1B3-2B5E-CFB9010ECC7F}"/>
              </a:ext>
            </a:extLst>
          </p:cNvPr>
          <p:cNvSpPr txBox="1"/>
          <p:nvPr/>
        </p:nvSpPr>
        <p:spPr>
          <a:xfrm>
            <a:off x="495300" y="1403614"/>
            <a:ext cx="11296650" cy="3046988"/>
          </a:xfrm>
          <a:prstGeom prst="rect">
            <a:avLst/>
          </a:prstGeom>
          <a:noFill/>
        </p:spPr>
        <p:txBody>
          <a:bodyPr wrap="square">
            <a:spAutoFit/>
          </a:bodyPr>
          <a:lstStyle/>
          <a:p>
            <a:r>
              <a:rPr lang="en-US" sz="3200" dirty="0">
                <a:effectLst>
                  <a:outerShdw blurRad="38100" dist="38100" dir="2700000" algn="tl">
                    <a:srgbClr val="000000">
                      <a:alpha val="43137"/>
                    </a:srgbClr>
                  </a:outerShdw>
                </a:effectLst>
              </a:rPr>
              <a:t>The enemy hopes to neutralize the power we have through Christ. He aims to confuse, intimidate or scare us, hoping we'll forget God's Word. But if we seek Him, God will fill us up with the confidence to declare </a:t>
            </a:r>
          </a:p>
          <a:p>
            <a:r>
              <a:rPr lang="en-US" sz="3200" dirty="0">
                <a:effectLst>
                  <a:outerShdw blurRad="38100" dist="38100" dir="2700000" algn="tl">
                    <a:srgbClr val="000000">
                      <a:alpha val="43137"/>
                    </a:srgbClr>
                  </a:outerShdw>
                </a:effectLst>
              </a:rPr>
              <a:t>Scripture and claim His </a:t>
            </a:r>
          </a:p>
          <a:p>
            <a:r>
              <a:rPr lang="en-US" sz="3200" dirty="0">
                <a:effectLst>
                  <a:outerShdw blurRad="38100" dist="38100" dir="2700000" algn="tl">
                    <a:srgbClr val="000000">
                      <a:alpha val="43137"/>
                    </a:srgbClr>
                  </a:outerShdw>
                </a:effectLst>
              </a:rPr>
              <a:t>promises for our lives.</a:t>
            </a:r>
          </a:p>
        </p:txBody>
      </p:sp>
      <p:grpSp>
        <p:nvGrpSpPr>
          <p:cNvPr id="2" name="Group 1">
            <a:extLst>
              <a:ext uri="{FF2B5EF4-FFF2-40B4-BE49-F238E27FC236}">
                <a16:creationId xmlns:a16="http://schemas.microsoft.com/office/drawing/2014/main" id="{CBB38560-1A0C-2C77-8575-9C794E850F46}"/>
              </a:ext>
            </a:extLst>
          </p:cNvPr>
          <p:cNvGrpSpPr/>
          <p:nvPr/>
        </p:nvGrpSpPr>
        <p:grpSpPr>
          <a:xfrm>
            <a:off x="5131784" y="3171824"/>
            <a:ext cx="7060216" cy="3713354"/>
            <a:chOff x="5131784" y="3171824"/>
            <a:chExt cx="7060216" cy="3713354"/>
          </a:xfrm>
        </p:grpSpPr>
        <p:pic>
          <p:nvPicPr>
            <p:cNvPr id="4" name="Picture 2" descr="What is the Sword of the Spirit and How Do We Fight With It?">
              <a:extLst>
                <a:ext uri="{FF2B5EF4-FFF2-40B4-BE49-F238E27FC236}">
                  <a16:creationId xmlns:a16="http://schemas.microsoft.com/office/drawing/2014/main" id="{25D0B57A-4E8A-D2BE-2590-DF35A49D5C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31784" y="3171824"/>
              <a:ext cx="7060215" cy="3686175"/>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7464609B-15F0-46E4-677D-63879CCB6A19}"/>
                </a:ext>
              </a:extLst>
            </p:cNvPr>
            <p:cNvSpPr txBox="1"/>
            <p:nvPr/>
          </p:nvSpPr>
          <p:spPr>
            <a:xfrm>
              <a:off x="10848975" y="6608179"/>
              <a:ext cx="1343025" cy="276999"/>
            </a:xfrm>
            <a:prstGeom prst="rect">
              <a:avLst/>
            </a:prstGeom>
            <a:noFill/>
          </p:spPr>
          <p:txBody>
            <a:bodyPr wrap="square">
              <a:spAutoFit/>
            </a:bodyPr>
            <a:lstStyle/>
            <a:p>
              <a:pPr marL="0" marR="0" algn="r">
                <a:buNone/>
              </a:pPr>
              <a:r>
                <a:rPr lang="en-US" sz="1200" kern="100" dirty="0">
                  <a:solidFill>
                    <a:schemeClr val="bg1"/>
                  </a:solidFill>
                  <a:effectLst>
                    <a:outerShdw blurRad="38100" dist="38100" dir="2700000" algn="tl">
                      <a:srgbClr val="000000">
                        <a:alpha val="43137"/>
                      </a:srgbClr>
                    </a:outerShdw>
                  </a:effectLst>
                  <a:latin typeface="Aptos" panose="020B0004020202020204" pitchFamily="34" charset="0"/>
                  <a:ea typeface="Aptos" panose="020B0004020202020204" pitchFamily="34" charset="0"/>
                  <a:cs typeface="Times New Roman" panose="02020603050405020304" pitchFamily="18" charset="0"/>
                </a:rPr>
                <a:t>christianity.com</a:t>
              </a:r>
            </a:p>
          </p:txBody>
        </p:sp>
      </p:grpSp>
    </p:spTree>
    <p:extLst>
      <p:ext uri="{BB962C8B-B14F-4D97-AF65-F5344CB8AC3E}">
        <p14:creationId xmlns:p14="http://schemas.microsoft.com/office/powerpoint/2010/main" val="32993364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500"/>
                                        <p:tgtEl>
                                          <p:spTgt spid="11">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1">
                                            <p:txEl>
                                              <p:pRg st="1" end="1"/>
                                            </p:txEl>
                                          </p:spTgt>
                                        </p:tgtEl>
                                        <p:attrNameLst>
                                          <p:attrName>style.visibility</p:attrName>
                                        </p:attrNameLst>
                                      </p:cBhvr>
                                      <p:to>
                                        <p:strVal val="visible"/>
                                      </p:to>
                                    </p:set>
                                    <p:animEffect transition="in" filter="fade">
                                      <p:cBhvr>
                                        <p:cTn id="10" dur="500"/>
                                        <p:tgtEl>
                                          <p:spTgt spid="11">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11">
                                            <p:txEl>
                                              <p:pRg st="2" end="2"/>
                                            </p:txEl>
                                          </p:spTgt>
                                        </p:tgtEl>
                                        <p:attrNameLst>
                                          <p:attrName>style.visibility</p:attrName>
                                        </p:attrNameLst>
                                      </p:cBhvr>
                                      <p:to>
                                        <p:strVal val="visible"/>
                                      </p:to>
                                    </p:set>
                                    <p:animEffect transition="in" filter="fade">
                                      <p:cBhvr>
                                        <p:cTn id="13" dur="500"/>
                                        <p:tgtEl>
                                          <p:spTgt spid="1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A01C2A-42E7-D40D-ED64-81F76377DD69}"/>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3F443692-6F2D-7F47-789D-9A8B040AAA2A}"/>
              </a:ext>
            </a:extLst>
          </p:cNvPr>
          <p:cNvSpPr txBox="1"/>
          <p:nvPr/>
        </p:nvSpPr>
        <p:spPr>
          <a:xfrm>
            <a:off x="180926" y="90394"/>
            <a:ext cx="11830148" cy="5663089"/>
          </a:xfrm>
          <a:prstGeom prst="rect">
            <a:avLst/>
          </a:prstGeom>
          <a:noFill/>
        </p:spPr>
        <p:txBody>
          <a:bodyPr wrap="square">
            <a:spAutoFit/>
          </a:bodyPr>
          <a:lstStyle/>
          <a:p>
            <a:pPr algn="ctr"/>
            <a:r>
              <a:rPr lang="en-US" sz="3600" b="1" dirty="0">
                <a:effectLst>
                  <a:outerShdw blurRad="38100" dist="38100" dir="2700000" algn="tl">
                    <a:srgbClr val="000000">
                      <a:alpha val="43137"/>
                    </a:srgbClr>
                  </a:outerShdw>
                </a:effectLst>
              </a:rPr>
              <a:t>Practical Application</a:t>
            </a:r>
          </a:p>
          <a:p>
            <a:pPr algn="ctr"/>
            <a:endParaRPr lang="en-US" sz="1400" dirty="0">
              <a:effectLst>
                <a:outerShdw blurRad="38100" dist="38100" dir="2700000" algn="tl">
                  <a:srgbClr val="000000">
                    <a:alpha val="43137"/>
                  </a:srgbClr>
                </a:outerShdw>
              </a:effectLst>
            </a:endParaRPr>
          </a:p>
          <a:p>
            <a:pPr marL="457200" indent="-457200">
              <a:buFont typeface="Arial" panose="020B0604020202020204" pitchFamily="34" charset="0"/>
              <a:buChar char="•"/>
            </a:pPr>
            <a:r>
              <a:rPr lang="en-US" sz="3200" dirty="0">
                <a:effectLst>
                  <a:outerShdw blurRad="38100" dist="38100" dir="2700000" algn="tl">
                    <a:srgbClr val="000000">
                      <a:alpha val="43137"/>
                    </a:srgbClr>
                  </a:outerShdw>
                </a:effectLst>
              </a:rPr>
              <a:t>When the devil tempted him three times, Jesus responded with the truth of </a:t>
            </a:r>
            <a:r>
              <a:rPr lang="en-US" sz="3200">
                <a:effectLst>
                  <a:outerShdw blurRad="38100" dist="38100" dir="2700000" algn="tl">
                    <a:srgbClr val="000000">
                      <a:alpha val="43137"/>
                    </a:srgbClr>
                  </a:outerShdw>
                </a:effectLst>
              </a:rPr>
              <a:t>God’s Word </a:t>
            </a:r>
            <a:r>
              <a:rPr lang="en-US" sz="3200" dirty="0">
                <a:effectLst>
                  <a:outerShdw blurRad="38100" dist="38100" dir="2700000" algn="tl">
                    <a:srgbClr val="000000">
                      <a:alpha val="43137"/>
                    </a:srgbClr>
                  </a:outerShdw>
                </a:effectLst>
              </a:rPr>
              <a:t>– every time.</a:t>
            </a:r>
          </a:p>
          <a:p>
            <a:pPr marL="457200" indent="-457200">
              <a:buFont typeface="Arial" panose="020B0604020202020204" pitchFamily="34" charset="0"/>
              <a:buChar char="•"/>
            </a:pPr>
            <a:endParaRPr lang="en-US" sz="1200" dirty="0">
              <a:effectLst>
                <a:outerShdw blurRad="38100" dist="38100" dir="2700000" algn="tl">
                  <a:srgbClr val="000000">
                    <a:alpha val="43137"/>
                  </a:srgbClr>
                </a:outerShdw>
              </a:effectLst>
            </a:endParaRPr>
          </a:p>
          <a:p>
            <a:pPr marL="457200" indent="-457200">
              <a:buFont typeface="Arial" panose="020B0604020202020204" pitchFamily="34" charset="0"/>
              <a:buChar char="•"/>
            </a:pPr>
            <a:r>
              <a:rPr lang="en-US" sz="3200" dirty="0">
                <a:effectLst>
                  <a:outerShdw blurRad="38100" dist="38100" dir="2700000" algn="tl">
                    <a:srgbClr val="000000">
                      <a:alpha val="43137"/>
                    </a:srgbClr>
                  </a:outerShdw>
                </a:effectLst>
              </a:rPr>
              <a:t>To do that, we must first be in God’s Word; study it.</a:t>
            </a:r>
          </a:p>
          <a:p>
            <a:pPr marL="457200" indent="-457200">
              <a:buFont typeface="Arial" panose="020B0604020202020204" pitchFamily="34" charset="0"/>
              <a:buChar char="•"/>
            </a:pPr>
            <a:endParaRPr lang="en-US" sz="1200" dirty="0">
              <a:effectLst>
                <a:outerShdw blurRad="38100" dist="38100" dir="2700000" algn="tl">
                  <a:srgbClr val="000000">
                    <a:alpha val="43137"/>
                  </a:srgbClr>
                </a:outerShdw>
              </a:effectLst>
            </a:endParaRPr>
          </a:p>
          <a:p>
            <a:pPr marL="457200" indent="-457200">
              <a:buFont typeface="Arial" panose="020B0604020202020204" pitchFamily="34" charset="0"/>
              <a:buChar char="•"/>
            </a:pPr>
            <a:r>
              <a:rPr lang="en-US" sz="3200" dirty="0">
                <a:effectLst>
                  <a:outerShdw blurRad="38100" dist="38100" dir="2700000" algn="tl">
                    <a:srgbClr val="000000">
                      <a:alpha val="43137"/>
                    </a:srgbClr>
                  </a:outerShdw>
                </a:effectLst>
              </a:rPr>
              <a:t>Then, we must memorize it. How can we respond to Satan with God’s Word if we don’t </a:t>
            </a:r>
          </a:p>
          <a:p>
            <a:r>
              <a:rPr lang="en-US" sz="3200" dirty="0">
                <a:effectLst>
                  <a:outerShdw blurRad="38100" dist="38100" dir="2700000" algn="tl">
                    <a:srgbClr val="000000">
                      <a:alpha val="43137"/>
                    </a:srgbClr>
                  </a:outerShdw>
                </a:effectLst>
              </a:rPr>
              <a:t>      know it; if we don’t have</a:t>
            </a:r>
          </a:p>
          <a:p>
            <a:r>
              <a:rPr lang="en-US" sz="3200" dirty="0">
                <a:effectLst>
                  <a:outerShdw blurRad="38100" dist="38100" dir="2700000" algn="tl">
                    <a:srgbClr val="000000">
                      <a:alpha val="43137"/>
                    </a:srgbClr>
                  </a:outerShdw>
                </a:effectLst>
              </a:rPr>
              <a:t>      His Word at hand ready </a:t>
            </a:r>
          </a:p>
          <a:p>
            <a:r>
              <a:rPr lang="en-US" sz="3200" dirty="0">
                <a:effectLst>
                  <a:outerShdw blurRad="38100" dist="38100" dir="2700000" algn="tl">
                    <a:srgbClr val="000000">
                      <a:alpha val="43137"/>
                    </a:srgbClr>
                  </a:outerShdw>
                </a:effectLst>
              </a:rPr>
              <a:t>      to wield?</a:t>
            </a:r>
          </a:p>
          <a:p>
            <a:pPr marL="457200" indent="-457200">
              <a:buFont typeface="Arial" panose="020B0604020202020204" pitchFamily="34" charset="0"/>
              <a:buChar char="•"/>
            </a:pPr>
            <a:endParaRPr lang="en-US" sz="3200" dirty="0">
              <a:effectLst>
                <a:outerShdw blurRad="38100" dist="38100" dir="2700000" algn="tl">
                  <a:srgbClr val="000000">
                    <a:alpha val="43137"/>
                  </a:srgbClr>
                </a:outerShdw>
              </a:effectLst>
            </a:endParaRPr>
          </a:p>
        </p:txBody>
      </p:sp>
      <p:grpSp>
        <p:nvGrpSpPr>
          <p:cNvPr id="4" name="Group 3">
            <a:extLst>
              <a:ext uri="{FF2B5EF4-FFF2-40B4-BE49-F238E27FC236}">
                <a16:creationId xmlns:a16="http://schemas.microsoft.com/office/drawing/2014/main" id="{A2C9C894-30CE-5991-1CD8-B1A302FB57C2}"/>
              </a:ext>
            </a:extLst>
          </p:cNvPr>
          <p:cNvGrpSpPr/>
          <p:nvPr/>
        </p:nvGrpSpPr>
        <p:grpSpPr>
          <a:xfrm>
            <a:off x="5131784" y="3171824"/>
            <a:ext cx="7060216" cy="3713354"/>
            <a:chOff x="5131784" y="3171824"/>
            <a:chExt cx="7060216" cy="3713354"/>
          </a:xfrm>
        </p:grpSpPr>
        <p:pic>
          <p:nvPicPr>
            <p:cNvPr id="7" name="Picture 2" descr="What is the Sword of the Spirit and How Do We Fight With It?">
              <a:extLst>
                <a:ext uri="{FF2B5EF4-FFF2-40B4-BE49-F238E27FC236}">
                  <a16:creationId xmlns:a16="http://schemas.microsoft.com/office/drawing/2014/main" id="{8EB3DADA-9B28-36CB-E756-8ECBD344EAE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31784" y="3171824"/>
              <a:ext cx="7060215" cy="3686175"/>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985548CF-D55F-AD90-B5C5-56D002E666B2}"/>
                </a:ext>
              </a:extLst>
            </p:cNvPr>
            <p:cNvSpPr txBox="1"/>
            <p:nvPr/>
          </p:nvSpPr>
          <p:spPr>
            <a:xfrm>
              <a:off x="10848975" y="6608179"/>
              <a:ext cx="1343025" cy="276999"/>
            </a:xfrm>
            <a:prstGeom prst="rect">
              <a:avLst/>
            </a:prstGeom>
            <a:noFill/>
          </p:spPr>
          <p:txBody>
            <a:bodyPr wrap="square">
              <a:spAutoFit/>
            </a:bodyPr>
            <a:lstStyle/>
            <a:p>
              <a:pPr marL="0" marR="0" algn="r">
                <a:buNone/>
              </a:pPr>
              <a:r>
                <a:rPr lang="en-US" sz="1200" kern="100" dirty="0">
                  <a:solidFill>
                    <a:schemeClr val="bg1"/>
                  </a:solidFill>
                  <a:effectLst>
                    <a:outerShdw blurRad="38100" dist="38100" dir="2700000" algn="tl">
                      <a:srgbClr val="000000">
                        <a:alpha val="43137"/>
                      </a:srgbClr>
                    </a:outerShdw>
                  </a:effectLst>
                  <a:latin typeface="Aptos" panose="020B0004020202020204" pitchFamily="34" charset="0"/>
                  <a:ea typeface="Aptos" panose="020B0004020202020204" pitchFamily="34" charset="0"/>
                  <a:cs typeface="Times New Roman" panose="02020603050405020304" pitchFamily="18" charset="0"/>
                </a:rPr>
                <a:t>christianity.com</a:t>
              </a:r>
            </a:p>
          </p:txBody>
        </p:sp>
      </p:grpSp>
    </p:spTree>
    <p:extLst>
      <p:ext uri="{BB962C8B-B14F-4D97-AF65-F5344CB8AC3E}">
        <p14:creationId xmlns:p14="http://schemas.microsoft.com/office/powerpoint/2010/main" val="32593604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fade">
                                      <p:cBhvr>
                                        <p:cTn id="17" dur="500"/>
                                        <p:tgtEl>
                                          <p:spTgt spid="3">
                                            <p:txEl>
                                              <p:pRg st="6" end="6"/>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3">
                                            <p:txEl>
                                              <p:pRg st="7" end="7"/>
                                            </p:txEl>
                                          </p:spTgt>
                                        </p:tgtEl>
                                        <p:attrNameLst>
                                          <p:attrName>style.visibility</p:attrName>
                                        </p:attrNameLst>
                                      </p:cBhvr>
                                      <p:to>
                                        <p:strVal val="visible"/>
                                      </p:to>
                                    </p:set>
                                    <p:animEffect transition="in" filter="fade">
                                      <p:cBhvr>
                                        <p:cTn id="20" dur="500"/>
                                        <p:tgtEl>
                                          <p:spTgt spid="3">
                                            <p:txEl>
                                              <p:pRg st="7" end="7"/>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animEffect transition="in" filter="fade">
                                      <p:cBhvr>
                                        <p:cTn id="23" dur="500"/>
                                        <p:tgtEl>
                                          <p:spTgt spid="3">
                                            <p:txEl>
                                              <p:pRg st="8" end="8"/>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3">
                                            <p:txEl>
                                              <p:pRg st="9" end="9"/>
                                            </p:txEl>
                                          </p:spTgt>
                                        </p:tgtEl>
                                        <p:attrNameLst>
                                          <p:attrName>style.visibility</p:attrName>
                                        </p:attrNameLst>
                                      </p:cBhvr>
                                      <p:to>
                                        <p:strVal val="visible"/>
                                      </p:to>
                                    </p:set>
                                    <p:animEffect transition="in" filter="fade">
                                      <p:cBhvr>
                                        <p:cTn id="26"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3D50FB-6AFD-91C2-D0AC-79577DBF92C1}"/>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E1763C8-F5CA-303C-6A68-14626C18DC96}"/>
              </a:ext>
            </a:extLst>
          </p:cNvPr>
          <p:cNvSpPr txBox="1"/>
          <p:nvPr/>
        </p:nvSpPr>
        <p:spPr>
          <a:xfrm>
            <a:off x="142826" y="138019"/>
            <a:ext cx="11830148" cy="6740307"/>
          </a:xfrm>
          <a:prstGeom prst="rect">
            <a:avLst/>
          </a:prstGeom>
          <a:noFill/>
        </p:spPr>
        <p:txBody>
          <a:bodyPr wrap="square">
            <a:spAutoFit/>
          </a:bodyPr>
          <a:lstStyle/>
          <a:p>
            <a:pPr algn="ctr"/>
            <a:r>
              <a:rPr lang="en-US" sz="3600" b="1" dirty="0">
                <a:effectLst>
                  <a:outerShdw blurRad="38100" dist="38100" dir="2700000" algn="tl">
                    <a:srgbClr val="000000">
                      <a:alpha val="43137"/>
                    </a:srgbClr>
                  </a:outerShdw>
                </a:effectLst>
              </a:rPr>
              <a:t>Pray to Take up the Sword of the Spirit</a:t>
            </a:r>
          </a:p>
          <a:p>
            <a:pPr algn="ctr"/>
            <a:endParaRPr lang="en-US" sz="1200" dirty="0">
              <a:effectLst>
                <a:outerShdw blurRad="38100" dist="38100" dir="2700000" algn="tl">
                  <a:srgbClr val="000000">
                    <a:alpha val="43137"/>
                  </a:srgbClr>
                </a:outerShdw>
              </a:effectLst>
            </a:endParaRPr>
          </a:p>
          <a:p>
            <a:r>
              <a:rPr lang="en-US" sz="3200" dirty="0">
                <a:effectLst>
                  <a:outerShdw blurRad="38100" dist="38100" dir="2700000" algn="tl">
                    <a:srgbClr val="000000">
                      <a:alpha val="43137"/>
                    </a:srgbClr>
                  </a:outerShdw>
                </a:effectLst>
              </a:rPr>
              <a:t>Lord, I take the Sword of the Spirit (Your Word), which reminds me of who you are, helps me be aware of my sin, and to know your truth. I will use your Word to fight against the Devil, his lies, and his angels. May your Word be a lamp to my feet and a light to my </a:t>
            </a:r>
          </a:p>
          <a:p>
            <a:r>
              <a:rPr lang="en-US" sz="3200" dirty="0">
                <a:effectLst>
                  <a:outerShdw blurRad="38100" dist="38100" dir="2700000" algn="tl">
                    <a:srgbClr val="000000">
                      <a:alpha val="43137"/>
                    </a:srgbClr>
                  </a:outerShdw>
                </a:effectLst>
              </a:rPr>
              <a:t>path; may it purify my </a:t>
            </a:r>
          </a:p>
          <a:p>
            <a:r>
              <a:rPr lang="en-US" sz="3200" dirty="0">
                <a:effectLst>
                  <a:outerShdw blurRad="38100" dist="38100" dir="2700000" algn="tl">
                    <a:srgbClr val="000000">
                      <a:alpha val="43137"/>
                    </a:srgbClr>
                  </a:outerShdw>
                </a:effectLst>
              </a:rPr>
              <a:t>thoughts and intentions. </a:t>
            </a:r>
          </a:p>
          <a:p>
            <a:r>
              <a:rPr lang="en-US" sz="3200" dirty="0">
                <a:effectLst>
                  <a:outerShdw blurRad="38100" dist="38100" dir="2700000" algn="tl">
                    <a:srgbClr val="000000">
                      <a:alpha val="43137"/>
                    </a:srgbClr>
                  </a:outerShdw>
                </a:effectLst>
              </a:rPr>
              <a:t>Today and every day, I will </a:t>
            </a:r>
          </a:p>
          <a:p>
            <a:r>
              <a:rPr lang="en-US" sz="3200" dirty="0">
                <a:effectLst>
                  <a:outerShdw blurRad="38100" dist="38100" dir="2700000" algn="tl">
                    <a:srgbClr val="000000">
                      <a:alpha val="43137"/>
                    </a:srgbClr>
                  </a:outerShdw>
                </a:effectLst>
              </a:rPr>
              <a:t>read, remember, and relish </a:t>
            </a:r>
          </a:p>
          <a:p>
            <a:r>
              <a:rPr lang="en-US" sz="3200" dirty="0">
                <a:effectLst>
                  <a:outerShdw blurRad="38100" dist="38100" dir="2700000" algn="tl">
                    <a:srgbClr val="000000">
                      <a:alpha val="43137"/>
                    </a:srgbClr>
                  </a:outerShdw>
                </a:effectLst>
              </a:rPr>
              <a:t>what your Word says so </a:t>
            </a:r>
          </a:p>
          <a:p>
            <a:r>
              <a:rPr lang="en-US" sz="3200" dirty="0">
                <a:effectLst>
                  <a:outerShdw blurRad="38100" dist="38100" dir="2700000" algn="tl">
                    <a:srgbClr val="000000">
                      <a:alpha val="43137"/>
                    </a:srgbClr>
                  </a:outerShdw>
                </a:effectLst>
              </a:rPr>
              <a:t>that the Gospel will </a:t>
            </a:r>
          </a:p>
          <a:p>
            <a:r>
              <a:rPr lang="en-US" sz="3200" dirty="0">
                <a:effectLst>
                  <a:outerShdw blurRad="38100" dist="38100" dir="2700000" algn="tl">
                    <a:srgbClr val="000000">
                      <a:alpha val="43137"/>
                    </a:srgbClr>
                  </a:outerShdw>
                </a:effectLst>
              </a:rPr>
              <a:t>reverberate from my life and </a:t>
            </a:r>
          </a:p>
          <a:p>
            <a:r>
              <a:rPr lang="en-US" sz="3200" dirty="0">
                <a:effectLst>
                  <a:outerShdw blurRad="38100" dist="38100" dir="2700000" algn="tl">
                    <a:srgbClr val="000000">
                      <a:alpha val="43137"/>
                    </a:srgbClr>
                  </a:outerShdw>
                </a:effectLst>
              </a:rPr>
              <a:t>help bring others to You.</a:t>
            </a:r>
            <a:endParaRPr lang="en-US" sz="3200" dirty="0"/>
          </a:p>
        </p:txBody>
      </p:sp>
      <p:grpSp>
        <p:nvGrpSpPr>
          <p:cNvPr id="4" name="Group 3">
            <a:extLst>
              <a:ext uri="{FF2B5EF4-FFF2-40B4-BE49-F238E27FC236}">
                <a16:creationId xmlns:a16="http://schemas.microsoft.com/office/drawing/2014/main" id="{92F3020B-E070-A016-E577-6E12A9B91DAF}"/>
              </a:ext>
            </a:extLst>
          </p:cNvPr>
          <p:cNvGrpSpPr/>
          <p:nvPr/>
        </p:nvGrpSpPr>
        <p:grpSpPr>
          <a:xfrm>
            <a:off x="5131784" y="3171824"/>
            <a:ext cx="7060216" cy="3713354"/>
            <a:chOff x="5131784" y="3171824"/>
            <a:chExt cx="7060216" cy="3713354"/>
          </a:xfrm>
        </p:grpSpPr>
        <p:pic>
          <p:nvPicPr>
            <p:cNvPr id="7" name="Picture 2" descr="What is the Sword of the Spirit and How Do We Fight With It?">
              <a:extLst>
                <a:ext uri="{FF2B5EF4-FFF2-40B4-BE49-F238E27FC236}">
                  <a16:creationId xmlns:a16="http://schemas.microsoft.com/office/drawing/2014/main" id="{33958DF8-F514-5A0B-52E6-EE9A7D7C1A8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31784" y="3171824"/>
              <a:ext cx="7060215" cy="3686175"/>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05E0CB5B-626D-A3E7-7D6D-994F22C8940C}"/>
                </a:ext>
              </a:extLst>
            </p:cNvPr>
            <p:cNvSpPr txBox="1"/>
            <p:nvPr/>
          </p:nvSpPr>
          <p:spPr>
            <a:xfrm>
              <a:off x="10848975" y="6608179"/>
              <a:ext cx="1343025" cy="276999"/>
            </a:xfrm>
            <a:prstGeom prst="rect">
              <a:avLst/>
            </a:prstGeom>
            <a:noFill/>
          </p:spPr>
          <p:txBody>
            <a:bodyPr wrap="square">
              <a:spAutoFit/>
            </a:bodyPr>
            <a:lstStyle/>
            <a:p>
              <a:pPr marL="0" marR="0" algn="r">
                <a:buNone/>
              </a:pPr>
              <a:r>
                <a:rPr lang="en-US" sz="1200" kern="100" dirty="0">
                  <a:solidFill>
                    <a:schemeClr val="bg1"/>
                  </a:solidFill>
                  <a:effectLst>
                    <a:outerShdw blurRad="38100" dist="38100" dir="2700000" algn="tl">
                      <a:srgbClr val="000000">
                        <a:alpha val="43137"/>
                      </a:srgbClr>
                    </a:outerShdw>
                  </a:effectLst>
                  <a:latin typeface="Aptos" panose="020B0004020202020204" pitchFamily="34" charset="0"/>
                  <a:ea typeface="Aptos" panose="020B0004020202020204" pitchFamily="34" charset="0"/>
                  <a:cs typeface="Times New Roman" panose="02020603050405020304" pitchFamily="18" charset="0"/>
                </a:rPr>
                <a:t>christianity.com</a:t>
              </a:r>
            </a:p>
          </p:txBody>
        </p:sp>
      </p:grpSp>
    </p:spTree>
    <p:extLst>
      <p:ext uri="{BB962C8B-B14F-4D97-AF65-F5344CB8AC3E}">
        <p14:creationId xmlns:p14="http://schemas.microsoft.com/office/powerpoint/2010/main" val="4135480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6B6AAC-B5E9-D483-08D6-D14A382A66F2}"/>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D19AE4E4-6982-543C-A44B-5AA75FAFDCA8}"/>
              </a:ext>
            </a:extLst>
          </p:cNvPr>
          <p:cNvSpPr txBox="1"/>
          <p:nvPr/>
        </p:nvSpPr>
        <p:spPr>
          <a:xfrm>
            <a:off x="130712" y="138438"/>
            <a:ext cx="11830148" cy="646331"/>
          </a:xfrm>
          <a:prstGeom prst="rect">
            <a:avLst/>
          </a:prstGeom>
          <a:noFill/>
        </p:spPr>
        <p:txBody>
          <a:bodyPr wrap="square">
            <a:spAutoFit/>
          </a:bodyPr>
          <a:lstStyle/>
          <a:p>
            <a:pPr algn="ctr"/>
            <a:r>
              <a:rPr lang="en-US" sz="2000" b="1" dirty="0">
                <a:effectLst>
                  <a:outerShdw blurRad="38100" dist="38100" dir="2700000" algn="tl">
                    <a:srgbClr val="000000">
                      <a:alpha val="43137"/>
                    </a:srgbClr>
                  </a:outerShdw>
                </a:effectLst>
              </a:rPr>
              <a:t> </a:t>
            </a:r>
            <a:r>
              <a:rPr lang="en-US" sz="3600" b="1" dirty="0">
                <a:effectLst>
                  <a:outerShdw blurRad="38100" dist="38100" dir="2700000" algn="tl">
                    <a:srgbClr val="000000">
                      <a:alpha val="43137"/>
                    </a:srgbClr>
                  </a:outerShdw>
                </a:effectLst>
              </a:rPr>
              <a:t>Let’s we look a little deeper at . . .</a:t>
            </a:r>
          </a:p>
        </p:txBody>
      </p:sp>
      <p:sp>
        <p:nvSpPr>
          <p:cNvPr id="3" name="TextBox 2">
            <a:extLst>
              <a:ext uri="{FF2B5EF4-FFF2-40B4-BE49-F238E27FC236}">
                <a16:creationId xmlns:a16="http://schemas.microsoft.com/office/drawing/2014/main" id="{4424BCF1-1C44-BD46-9844-60C973780A4D}"/>
              </a:ext>
            </a:extLst>
          </p:cNvPr>
          <p:cNvSpPr txBox="1"/>
          <p:nvPr/>
        </p:nvSpPr>
        <p:spPr>
          <a:xfrm>
            <a:off x="130712" y="886159"/>
            <a:ext cx="3812637" cy="584775"/>
          </a:xfrm>
          <a:prstGeom prst="rect">
            <a:avLst/>
          </a:prstGeom>
          <a:noFill/>
        </p:spPr>
        <p:txBody>
          <a:bodyPr wrap="square">
            <a:spAutoFit/>
          </a:bodyPr>
          <a:lstStyle/>
          <a:p>
            <a:r>
              <a:rPr lang="en-US" sz="3200" dirty="0">
                <a:effectLst>
                  <a:outerShdw blurRad="38100" dist="38100" dir="2700000" algn="tl">
                    <a:srgbClr val="000000">
                      <a:alpha val="43137"/>
                    </a:srgbClr>
                  </a:outerShdw>
                </a:effectLst>
              </a:rPr>
              <a:t>Shoes of Readiness</a:t>
            </a:r>
            <a:endParaRPr lang="en-US" sz="3200" dirty="0"/>
          </a:p>
        </p:txBody>
      </p:sp>
      <p:sp>
        <p:nvSpPr>
          <p:cNvPr id="11" name="TextBox 10">
            <a:extLst>
              <a:ext uri="{FF2B5EF4-FFF2-40B4-BE49-F238E27FC236}">
                <a16:creationId xmlns:a16="http://schemas.microsoft.com/office/drawing/2014/main" id="{AE48D519-5B3D-A8D7-253B-7ADF0BD7C2F0}"/>
              </a:ext>
            </a:extLst>
          </p:cNvPr>
          <p:cNvSpPr txBox="1"/>
          <p:nvPr/>
        </p:nvSpPr>
        <p:spPr>
          <a:xfrm>
            <a:off x="316915" y="1589779"/>
            <a:ext cx="11085375" cy="3816429"/>
          </a:xfrm>
          <a:prstGeom prst="rect">
            <a:avLst/>
          </a:prstGeom>
          <a:noFill/>
        </p:spPr>
        <p:txBody>
          <a:bodyPr wrap="square">
            <a:spAutoFit/>
          </a:bodyPr>
          <a:lstStyle/>
          <a:p>
            <a:r>
              <a:rPr lang="en-US" sz="3200" dirty="0">
                <a:effectLst>
                  <a:outerShdw blurRad="38100" dist="38100" dir="2700000" algn="tl">
                    <a:srgbClr val="000000">
                      <a:alpha val="43137"/>
                    </a:srgbClr>
                  </a:outerShdw>
                </a:effectLst>
              </a:rPr>
              <a:t>Paul repeatedly reminds us to “stand” and “stand firm.” One of the easiest ways for the enemy to succeed in shaking us loose from standing firm is to tempt us with </a:t>
            </a:r>
            <a:r>
              <a:rPr lang="en-US" sz="3200" b="1" dirty="0">
                <a:solidFill>
                  <a:srgbClr val="FF0000"/>
                </a:solidFill>
                <a:effectLst>
                  <a:outerShdw blurRad="38100" dist="38100" dir="2700000" algn="tl">
                    <a:srgbClr val="000000">
                      <a:alpha val="43137"/>
                    </a:srgbClr>
                  </a:outerShdw>
                </a:effectLst>
              </a:rPr>
              <a:t>worry</a:t>
            </a:r>
            <a:r>
              <a:rPr lang="en-US" sz="3200" dirty="0">
                <a:solidFill>
                  <a:srgbClr val="653813"/>
                </a:solidFill>
                <a:effectLst>
                  <a:outerShdw blurRad="38100" dist="38100" dir="2700000" algn="tl">
                    <a:srgbClr val="000000">
                      <a:alpha val="43137"/>
                    </a:srgbClr>
                  </a:outerShdw>
                </a:effectLst>
              </a:rPr>
              <a:t>. </a:t>
            </a:r>
            <a:r>
              <a:rPr lang="en-US" sz="3200" dirty="0">
                <a:effectLst>
                  <a:outerShdw blurRad="38100" dist="38100" dir="2700000" algn="tl">
                    <a:srgbClr val="000000">
                      <a:alpha val="43137"/>
                    </a:srgbClr>
                  </a:outerShdw>
                </a:effectLst>
              </a:rPr>
              <a:t>When we carry </a:t>
            </a:r>
            <a:r>
              <a:rPr lang="en-US" sz="3200" b="1" dirty="0">
                <a:solidFill>
                  <a:srgbClr val="FF0000"/>
                </a:solidFill>
                <a:effectLst>
                  <a:outerShdw blurRad="38100" dist="38100" dir="2700000" algn="tl">
                    <a:srgbClr val="000000">
                      <a:alpha val="43137"/>
                    </a:srgbClr>
                  </a:outerShdw>
                </a:effectLst>
              </a:rPr>
              <a:t>anxiousness</a:t>
            </a:r>
            <a:r>
              <a:rPr lang="en-US" sz="3200" dirty="0">
                <a:solidFill>
                  <a:srgbClr val="653813"/>
                </a:solidFill>
                <a:effectLst>
                  <a:outerShdw blurRad="38100" dist="38100" dir="2700000" algn="tl">
                    <a:srgbClr val="000000">
                      <a:alpha val="43137"/>
                    </a:srgbClr>
                  </a:outerShdw>
                </a:effectLst>
              </a:rPr>
              <a:t> </a:t>
            </a:r>
            <a:r>
              <a:rPr lang="en-US" sz="3200" dirty="0">
                <a:effectLst>
                  <a:outerShdw blurRad="38100" dist="38100" dir="2700000" algn="tl">
                    <a:srgbClr val="000000">
                      <a:alpha val="43137"/>
                    </a:srgbClr>
                  </a:outerShdw>
                </a:effectLst>
              </a:rPr>
              <a:t>and</a:t>
            </a:r>
            <a:r>
              <a:rPr lang="en-US" sz="3200" dirty="0">
                <a:solidFill>
                  <a:srgbClr val="653813"/>
                </a:solidFill>
                <a:effectLst>
                  <a:outerShdw blurRad="38100" dist="38100" dir="2700000" algn="tl">
                    <a:srgbClr val="000000">
                      <a:alpha val="43137"/>
                    </a:srgbClr>
                  </a:outerShdw>
                </a:effectLst>
              </a:rPr>
              <a:t> </a:t>
            </a:r>
            <a:r>
              <a:rPr lang="en-US" sz="3200" b="1" dirty="0">
                <a:solidFill>
                  <a:srgbClr val="FF0000"/>
                </a:solidFill>
                <a:effectLst>
                  <a:outerShdw blurRad="38100" dist="38100" dir="2700000" algn="tl">
                    <a:srgbClr val="000000">
                      <a:alpha val="43137"/>
                    </a:srgbClr>
                  </a:outerShdw>
                </a:effectLst>
              </a:rPr>
              <a:t>worry</a:t>
            </a:r>
            <a:r>
              <a:rPr lang="en-US" sz="3200" dirty="0">
                <a:solidFill>
                  <a:srgbClr val="653813"/>
                </a:solidFill>
                <a:effectLst>
                  <a:outerShdw blurRad="38100" dist="38100" dir="2700000" algn="tl">
                    <a:srgbClr val="000000">
                      <a:alpha val="43137"/>
                    </a:srgbClr>
                  </a:outerShdw>
                </a:effectLst>
              </a:rPr>
              <a:t> </a:t>
            </a:r>
            <a:r>
              <a:rPr lang="en-US" sz="3200" dirty="0">
                <a:effectLst>
                  <a:outerShdw blurRad="38100" dist="38100" dir="2700000" algn="tl">
                    <a:srgbClr val="000000">
                      <a:alpha val="43137"/>
                    </a:srgbClr>
                  </a:outerShdw>
                </a:effectLst>
              </a:rPr>
              <a:t>with us, we are robbed of </a:t>
            </a:r>
            <a:r>
              <a:rPr lang="en-US" sz="3200" b="1" dirty="0">
                <a:solidFill>
                  <a:schemeClr val="tx2">
                    <a:lumMod val="50000"/>
                    <a:lumOff val="50000"/>
                  </a:schemeClr>
                </a:solidFill>
                <a:effectLst>
                  <a:outerShdw blurRad="38100" dist="38100" dir="2700000" algn="tl">
                    <a:srgbClr val="000000">
                      <a:alpha val="43137"/>
                    </a:srgbClr>
                  </a:outerShdw>
                </a:effectLst>
              </a:rPr>
              <a:t>peace</a:t>
            </a:r>
            <a:r>
              <a:rPr lang="en-US" sz="3200" dirty="0">
                <a:solidFill>
                  <a:srgbClr val="653813"/>
                </a:solidFill>
                <a:effectLst>
                  <a:outerShdw blurRad="38100" dist="38100" dir="2700000" algn="tl">
                    <a:srgbClr val="000000">
                      <a:alpha val="43137"/>
                    </a:srgbClr>
                  </a:outerShdw>
                </a:effectLst>
              </a:rPr>
              <a:t>. </a:t>
            </a:r>
          </a:p>
          <a:p>
            <a:endParaRPr lang="en-US" dirty="0">
              <a:solidFill>
                <a:srgbClr val="653813"/>
              </a:solidFill>
              <a:effectLst>
                <a:outerShdw blurRad="38100" dist="38100" dir="2700000" algn="tl">
                  <a:srgbClr val="000000">
                    <a:alpha val="43137"/>
                  </a:srgbClr>
                </a:outerShdw>
              </a:effectLst>
            </a:endParaRPr>
          </a:p>
          <a:p>
            <a:r>
              <a:rPr lang="en-US" sz="3200" dirty="0">
                <a:effectLst>
                  <a:outerShdw blurRad="38100" dist="38100" dir="2700000" algn="tl">
                    <a:srgbClr val="000000">
                      <a:alpha val="43137"/>
                    </a:srgbClr>
                  </a:outerShdw>
                </a:effectLst>
              </a:rPr>
              <a:t>But the gospel of </a:t>
            </a:r>
            <a:r>
              <a:rPr lang="en-US" sz="3200" b="1" dirty="0">
                <a:solidFill>
                  <a:schemeClr val="tx2">
                    <a:lumMod val="50000"/>
                    <a:lumOff val="50000"/>
                  </a:schemeClr>
                </a:solidFill>
                <a:effectLst>
                  <a:outerShdw blurRad="38100" dist="38100" dir="2700000" algn="tl">
                    <a:srgbClr val="000000">
                      <a:alpha val="43137"/>
                    </a:srgbClr>
                  </a:outerShdw>
                </a:effectLst>
              </a:rPr>
              <a:t>peace</a:t>
            </a:r>
            <a:r>
              <a:rPr lang="en-US" sz="3200" dirty="0">
                <a:solidFill>
                  <a:srgbClr val="653813"/>
                </a:solidFill>
                <a:effectLst>
                  <a:outerShdw blurRad="38100" dist="38100" dir="2700000" algn="tl">
                    <a:srgbClr val="000000">
                      <a:alpha val="43137"/>
                    </a:srgbClr>
                  </a:outerShdw>
                </a:effectLst>
              </a:rPr>
              <a:t> </a:t>
            </a:r>
            <a:r>
              <a:rPr lang="en-US" sz="3200" dirty="0">
                <a:effectLst>
                  <a:outerShdw blurRad="38100" dist="38100" dir="2700000" algn="tl">
                    <a:srgbClr val="000000">
                      <a:alpha val="43137"/>
                    </a:srgbClr>
                  </a:outerShdw>
                </a:effectLst>
              </a:rPr>
              <a:t>keeps </a:t>
            </a:r>
          </a:p>
          <a:p>
            <a:r>
              <a:rPr lang="en-US" sz="3200" dirty="0">
                <a:effectLst>
                  <a:outerShdw blurRad="38100" dist="38100" dir="2700000" algn="tl">
                    <a:srgbClr val="000000">
                      <a:alpha val="43137"/>
                    </a:srgbClr>
                  </a:outerShdw>
                </a:effectLst>
              </a:rPr>
              <a:t>our feet anchored and </a:t>
            </a:r>
          </a:p>
          <a:p>
            <a:r>
              <a:rPr lang="en-US" sz="3200" dirty="0">
                <a:effectLst>
                  <a:outerShdw blurRad="38100" dist="38100" dir="2700000" algn="tl">
                    <a:srgbClr val="000000">
                      <a:alpha val="43137"/>
                    </a:srgbClr>
                  </a:outerShdw>
                </a:effectLst>
              </a:rPr>
              <a:t>standing firm. </a:t>
            </a:r>
            <a:endParaRPr lang="en-US" sz="3200" dirty="0"/>
          </a:p>
        </p:txBody>
      </p:sp>
      <p:grpSp>
        <p:nvGrpSpPr>
          <p:cNvPr id="2" name="Group 1">
            <a:extLst>
              <a:ext uri="{FF2B5EF4-FFF2-40B4-BE49-F238E27FC236}">
                <a16:creationId xmlns:a16="http://schemas.microsoft.com/office/drawing/2014/main" id="{63D2B69F-B923-879B-2BAF-8E41D8F74B5A}"/>
              </a:ext>
            </a:extLst>
          </p:cNvPr>
          <p:cNvGrpSpPr/>
          <p:nvPr/>
        </p:nvGrpSpPr>
        <p:grpSpPr>
          <a:xfrm>
            <a:off x="6122221" y="3562350"/>
            <a:ext cx="6067239" cy="3295650"/>
            <a:chOff x="5879766" y="3562350"/>
            <a:chExt cx="6067239" cy="3295650"/>
          </a:xfrm>
        </p:grpSpPr>
        <p:pic>
          <p:nvPicPr>
            <p:cNvPr id="6" name="Picture 2" descr="What Is the Gospel of Peace in the Armor of God?">
              <a:extLst>
                <a:ext uri="{FF2B5EF4-FFF2-40B4-BE49-F238E27FC236}">
                  <a16:creationId xmlns:a16="http://schemas.microsoft.com/office/drawing/2014/main" id="{9532C35C-9418-1D5B-A22A-245417312E2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3881"/>
            <a:stretch>
              <a:fillRect/>
            </a:stretch>
          </p:blipFill>
          <p:spPr bwMode="auto">
            <a:xfrm>
              <a:off x="5879766" y="3562350"/>
              <a:ext cx="6067239" cy="3295650"/>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25977D89-F081-3B4B-5771-87523C164B5E}"/>
                </a:ext>
              </a:extLst>
            </p:cNvPr>
            <p:cNvSpPr txBox="1"/>
            <p:nvPr/>
          </p:nvSpPr>
          <p:spPr>
            <a:xfrm>
              <a:off x="9744074" y="6581000"/>
              <a:ext cx="2076450" cy="276999"/>
            </a:xfrm>
            <a:prstGeom prst="rect">
              <a:avLst/>
            </a:prstGeom>
            <a:noFill/>
          </p:spPr>
          <p:txBody>
            <a:bodyPr wrap="square">
              <a:spAutoFit/>
            </a:bodyPr>
            <a:lstStyle/>
            <a:p>
              <a:pPr marL="0" marR="0" algn="r">
                <a:buNone/>
              </a:pPr>
              <a:r>
                <a:rPr lang="en-US" sz="1200" kern="100" dirty="0">
                  <a:solidFill>
                    <a:schemeClr val="bg1"/>
                  </a:solidFill>
                  <a:effectLst>
                    <a:outerShdw blurRad="38100" dist="38100" dir="2700000" algn="tl">
                      <a:srgbClr val="000000">
                        <a:alpha val="43137"/>
                      </a:srgbClr>
                    </a:outerShdw>
                  </a:effectLst>
                  <a:latin typeface="Aptos" panose="020B0004020202020204" pitchFamily="34" charset="0"/>
                  <a:ea typeface="Aptos" panose="020B0004020202020204" pitchFamily="34" charset="0"/>
                  <a:cs typeface="Times New Roman" panose="02020603050405020304" pitchFamily="18" charset="0"/>
                </a:rPr>
                <a:t>Photo: Christianity.com</a:t>
              </a:r>
            </a:p>
          </p:txBody>
        </p:sp>
      </p:grpSp>
    </p:spTree>
    <p:extLst>
      <p:ext uri="{BB962C8B-B14F-4D97-AF65-F5344CB8AC3E}">
        <p14:creationId xmlns:p14="http://schemas.microsoft.com/office/powerpoint/2010/main" val="23946702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500"/>
                                        <p:tgtEl>
                                          <p:spTgt spid="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
                                            <p:txEl>
                                              <p:pRg st="2" end="2"/>
                                            </p:txEl>
                                          </p:spTgt>
                                        </p:tgtEl>
                                        <p:attrNameLst>
                                          <p:attrName>style.visibility</p:attrName>
                                        </p:attrNameLst>
                                      </p:cBhvr>
                                      <p:to>
                                        <p:strVal val="visible"/>
                                      </p:to>
                                    </p:set>
                                    <p:animEffect transition="in" filter="fade">
                                      <p:cBhvr>
                                        <p:cTn id="12" dur="500"/>
                                        <p:tgtEl>
                                          <p:spTgt spid="11">
                                            <p:txEl>
                                              <p:pRg st="2" end="2"/>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11">
                                            <p:txEl>
                                              <p:pRg st="3" end="3"/>
                                            </p:txEl>
                                          </p:spTgt>
                                        </p:tgtEl>
                                        <p:attrNameLst>
                                          <p:attrName>style.visibility</p:attrName>
                                        </p:attrNameLst>
                                      </p:cBhvr>
                                      <p:to>
                                        <p:strVal val="visible"/>
                                      </p:to>
                                    </p:set>
                                    <p:animEffect transition="in" filter="fade">
                                      <p:cBhvr>
                                        <p:cTn id="15" dur="500"/>
                                        <p:tgtEl>
                                          <p:spTgt spid="11">
                                            <p:txEl>
                                              <p:pRg st="3" end="3"/>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11">
                                            <p:txEl>
                                              <p:pRg st="4" end="4"/>
                                            </p:txEl>
                                          </p:spTgt>
                                        </p:tgtEl>
                                        <p:attrNameLst>
                                          <p:attrName>style.visibility</p:attrName>
                                        </p:attrNameLst>
                                      </p:cBhvr>
                                      <p:to>
                                        <p:strVal val="visible"/>
                                      </p:to>
                                    </p:set>
                                    <p:animEffect transition="in" filter="fade">
                                      <p:cBhvr>
                                        <p:cTn id="18" dur="500"/>
                                        <p:tgtEl>
                                          <p:spTgt spid="1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16F4C4-FAEE-A12D-F123-FC561D1512D3}"/>
              </a:ext>
            </a:extLst>
          </p:cNvPr>
          <p:cNvSpPr>
            <a:spLocks noGrp="1"/>
          </p:cNvSpPr>
          <p:nvPr>
            <p:ph type="title"/>
          </p:nvPr>
        </p:nvSpPr>
        <p:spPr>
          <a:xfrm>
            <a:off x="838200" y="973137"/>
            <a:ext cx="10515600" cy="4911725"/>
          </a:xfrm>
        </p:spPr>
        <p:txBody>
          <a:bodyPr>
            <a:normAutofit/>
          </a:bodyPr>
          <a:lstStyle/>
          <a:p>
            <a:pPr algn="ctr"/>
            <a:r>
              <a:rPr lang="en-US" sz="28700" b="1" dirty="0"/>
              <a:t>Shoes</a:t>
            </a:r>
          </a:p>
        </p:txBody>
      </p:sp>
    </p:spTree>
    <p:extLst>
      <p:ext uri="{BB962C8B-B14F-4D97-AF65-F5344CB8AC3E}">
        <p14:creationId xmlns:p14="http://schemas.microsoft.com/office/powerpoint/2010/main" val="30926087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09B97F-C277-2CED-7147-1B2140C836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1DE3DC-E19C-CEF5-3EA4-7B406D19BB99}"/>
              </a:ext>
            </a:extLst>
          </p:cNvPr>
          <p:cNvSpPr>
            <a:spLocks noGrp="1"/>
          </p:cNvSpPr>
          <p:nvPr>
            <p:ph type="title"/>
          </p:nvPr>
        </p:nvSpPr>
        <p:spPr>
          <a:xfrm>
            <a:off x="838200" y="973137"/>
            <a:ext cx="10515600" cy="4911725"/>
          </a:xfrm>
        </p:spPr>
        <p:txBody>
          <a:bodyPr>
            <a:normAutofit/>
          </a:bodyPr>
          <a:lstStyle/>
          <a:p>
            <a:pPr algn="ctr"/>
            <a:r>
              <a:rPr lang="en-US" sz="28700" b="1" dirty="0"/>
              <a:t>Shield</a:t>
            </a:r>
          </a:p>
        </p:txBody>
      </p:sp>
    </p:spTree>
    <p:extLst>
      <p:ext uri="{BB962C8B-B14F-4D97-AF65-F5344CB8AC3E}">
        <p14:creationId xmlns:p14="http://schemas.microsoft.com/office/powerpoint/2010/main" val="16678007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020449-F6F0-B10A-1B86-A12DBDB716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8A2A15-3307-5806-B526-5577C5CFD4A1}"/>
              </a:ext>
            </a:extLst>
          </p:cNvPr>
          <p:cNvSpPr>
            <a:spLocks noGrp="1"/>
          </p:cNvSpPr>
          <p:nvPr>
            <p:ph type="title"/>
          </p:nvPr>
        </p:nvSpPr>
        <p:spPr>
          <a:xfrm>
            <a:off x="466725" y="973137"/>
            <a:ext cx="11258550" cy="4911725"/>
          </a:xfrm>
        </p:spPr>
        <p:txBody>
          <a:bodyPr>
            <a:normAutofit fontScale="90000"/>
          </a:bodyPr>
          <a:lstStyle/>
          <a:p>
            <a:pPr algn="ctr"/>
            <a:r>
              <a:rPr lang="en-US" sz="28700" b="1" dirty="0"/>
              <a:t>Helmet</a:t>
            </a:r>
          </a:p>
        </p:txBody>
      </p:sp>
    </p:spTree>
    <p:extLst>
      <p:ext uri="{BB962C8B-B14F-4D97-AF65-F5344CB8AC3E}">
        <p14:creationId xmlns:p14="http://schemas.microsoft.com/office/powerpoint/2010/main" val="8223234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F2C9E6-9839-0AD2-421D-6B7383FF67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4C8678-4EDD-2CDC-A7C2-0FA192925D76}"/>
              </a:ext>
            </a:extLst>
          </p:cNvPr>
          <p:cNvSpPr>
            <a:spLocks noGrp="1"/>
          </p:cNvSpPr>
          <p:nvPr>
            <p:ph type="title"/>
          </p:nvPr>
        </p:nvSpPr>
        <p:spPr>
          <a:xfrm>
            <a:off x="838200" y="973137"/>
            <a:ext cx="10515600" cy="4911725"/>
          </a:xfrm>
        </p:spPr>
        <p:txBody>
          <a:bodyPr>
            <a:normAutofit/>
          </a:bodyPr>
          <a:lstStyle/>
          <a:p>
            <a:pPr algn="ctr"/>
            <a:r>
              <a:rPr lang="en-US" sz="28700" b="1" dirty="0"/>
              <a:t>Sword</a:t>
            </a:r>
          </a:p>
        </p:txBody>
      </p:sp>
    </p:spTree>
    <p:extLst>
      <p:ext uri="{BB962C8B-B14F-4D97-AF65-F5344CB8AC3E}">
        <p14:creationId xmlns:p14="http://schemas.microsoft.com/office/powerpoint/2010/main" val="31262073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CDE5B7-168D-2649-1796-B13E6AEE35A2}"/>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E00CFF8D-F63E-9C35-FB97-C67FF39D7957}"/>
              </a:ext>
            </a:extLst>
          </p:cNvPr>
          <p:cNvSpPr txBox="1"/>
          <p:nvPr/>
        </p:nvSpPr>
        <p:spPr>
          <a:xfrm>
            <a:off x="130712" y="138438"/>
            <a:ext cx="11830148" cy="646331"/>
          </a:xfrm>
          <a:prstGeom prst="rect">
            <a:avLst/>
          </a:prstGeom>
          <a:noFill/>
        </p:spPr>
        <p:txBody>
          <a:bodyPr wrap="square">
            <a:spAutoFit/>
          </a:bodyPr>
          <a:lstStyle/>
          <a:p>
            <a:pPr algn="ctr"/>
            <a:r>
              <a:rPr lang="en-US" sz="2000" b="1" dirty="0">
                <a:effectLst>
                  <a:outerShdw blurRad="38100" dist="38100" dir="2700000" algn="tl">
                    <a:srgbClr val="000000">
                      <a:alpha val="43137"/>
                    </a:srgbClr>
                  </a:outerShdw>
                </a:effectLst>
              </a:rPr>
              <a:t> </a:t>
            </a:r>
            <a:r>
              <a:rPr lang="en-US" sz="3600" b="1" dirty="0">
                <a:effectLst>
                  <a:outerShdw blurRad="38100" dist="38100" dir="2700000" algn="tl">
                    <a:srgbClr val="000000">
                      <a:alpha val="43137"/>
                    </a:srgbClr>
                  </a:outerShdw>
                </a:effectLst>
              </a:rPr>
              <a:t>Let’s we look a little deeper at . . .</a:t>
            </a:r>
          </a:p>
        </p:txBody>
      </p:sp>
      <p:sp>
        <p:nvSpPr>
          <p:cNvPr id="3" name="TextBox 2">
            <a:extLst>
              <a:ext uri="{FF2B5EF4-FFF2-40B4-BE49-F238E27FC236}">
                <a16:creationId xmlns:a16="http://schemas.microsoft.com/office/drawing/2014/main" id="{448E6D58-5842-08FD-8470-292C228C8A76}"/>
              </a:ext>
            </a:extLst>
          </p:cNvPr>
          <p:cNvSpPr txBox="1"/>
          <p:nvPr/>
        </p:nvSpPr>
        <p:spPr>
          <a:xfrm>
            <a:off x="130712" y="886159"/>
            <a:ext cx="3812637" cy="584775"/>
          </a:xfrm>
          <a:prstGeom prst="rect">
            <a:avLst/>
          </a:prstGeom>
          <a:noFill/>
        </p:spPr>
        <p:txBody>
          <a:bodyPr wrap="square">
            <a:spAutoFit/>
          </a:bodyPr>
          <a:lstStyle/>
          <a:p>
            <a:r>
              <a:rPr lang="en-US" sz="3200" dirty="0">
                <a:effectLst>
                  <a:outerShdw blurRad="38100" dist="38100" dir="2700000" algn="tl">
                    <a:srgbClr val="000000">
                      <a:alpha val="43137"/>
                    </a:srgbClr>
                  </a:outerShdw>
                </a:effectLst>
              </a:rPr>
              <a:t>Shoes of Readiness</a:t>
            </a:r>
            <a:endParaRPr lang="en-US" sz="3200" dirty="0"/>
          </a:p>
        </p:txBody>
      </p:sp>
      <p:sp>
        <p:nvSpPr>
          <p:cNvPr id="11" name="TextBox 10">
            <a:extLst>
              <a:ext uri="{FF2B5EF4-FFF2-40B4-BE49-F238E27FC236}">
                <a16:creationId xmlns:a16="http://schemas.microsoft.com/office/drawing/2014/main" id="{0CEBB047-3290-40BE-BEC1-8070ECC833D6}"/>
              </a:ext>
            </a:extLst>
          </p:cNvPr>
          <p:cNvSpPr txBox="1"/>
          <p:nvPr/>
        </p:nvSpPr>
        <p:spPr>
          <a:xfrm>
            <a:off x="316915" y="1589779"/>
            <a:ext cx="11351210" cy="3539430"/>
          </a:xfrm>
          <a:prstGeom prst="rect">
            <a:avLst/>
          </a:prstGeom>
          <a:noFill/>
        </p:spPr>
        <p:txBody>
          <a:bodyPr wrap="square">
            <a:spAutoFit/>
          </a:bodyPr>
          <a:lstStyle/>
          <a:p>
            <a:r>
              <a:rPr lang="en-US" sz="3200" dirty="0">
                <a:effectLst>
                  <a:outerShdw blurRad="38100" dist="38100" dir="2700000" algn="tl">
                    <a:srgbClr val="000000">
                      <a:alpha val="43137"/>
                    </a:srgbClr>
                  </a:outerShdw>
                </a:effectLst>
              </a:rPr>
              <a:t>The enemy wants to keep the people of God quiet. So, he plants seeds of doubt in us about how well we speak, or if anyone will even listen to us. </a:t>
            </a:r>
          </a:p>
          <a:p>
            <a:r>
              <a:rPr lang="en-US" sz="3200" dirty="0">
                <a:effectLst>
                  <a:outerShdw blurRad="38100" dist="38100" dir="2700000" algn="tl">
                    <a:srgbClr val="000000">
                      <a:alpha val="43137"/>
                    </a:srgbClr>
                  </a:outerShdw>
                </a:effectLst>
              </a:rPr>
              <a:t>But if we ask God, He will provide the strength and boldness we need to share our faith stories </a:t>
            </a:r>
          </a:p>
          <a:p>
            <a:r>
              <a:rPr lang="en-US" sz="3200" dirty="0">
                <a:effectLst>
                  <a:outerShdw blurRad="38100" dist="38100" dir="2700000" algn="tl">
                    <a:srgbClr val="000000">
                      <a:alpha val="43137"/>
                    </a:srgbClr>
                  </a:outerShdw>
                </a:effectLst>
              </a:rPr>
              <a:t>and to praise Him publicly </a:t>
            </a:r>
          </a:p>
          <a:p>
            <a:r>
              <a:rPr lang="en-US" sz="3200" dirty="0">
                <a:effectLst>
                  <a:outerShdw blurRad="38100" dist="38100" dir="2700000" algn="tl">
                    <a:srgbClr val="000000">
                      <a:alpha val="43137"/>
                    </a:srgbClr>
                  </a:outerShdw>
                </a:effectLst>
              </a:rPr>
              <a:t>without worry.</a:t>
            </a:r>
            <a:endParaRPr lang="en-US" sz="3200" dirty="0"/>
          </a:p>
        </p:txBody>
      </p:sp>
      <p:grpSp>
        <p:nvGrpSpPr>
          <p:cNvPr id="2" name="Group 1">
            <a:extLst>
              <a:ext uri="{FF2B5EF4-FFF2-40B4-BE49-F238E27FC236}">
                <a16:creationId xmlns:a16="http://schemas.microsoft.com/office/drawing/2014/main" id="{9AA76333-1561-D794-768A-849A06D823A8}"/>
              </a:ext>
            </a:extLst>
          </p:cNvPr>
          <p:cNvGrpSpPr/>
          <p:nvPr/>
        </p:nvGrpSpPr>
        <p:grpSpPr>
          <a:xfrm>
            <a:off x="6122221" y="3562350"/>
            <a:ext cx="6067239" cy="3295650"/>
            <a:chOff x="5879766" y="3562350"/>
            <a:chExt cx="6067239" cy="3295650"/>
          </a:xfrm>
        </p:grpSpPr>
        <p:pic>
          <p:nvPicPr>
            <p:cNvPr id="6" name="Picture 2" descr="What Is the Gospel of Peace in the Armor of God?">
              <a:extLst>
                <a:ext uri="{FF2B5EF4-FFF2-40B4-BE49-F238E27FC236}">
                  <a16:creationId xmlns:a16="http://schemas.microsoft.com/office/drawing/2014/main" id="{42439244-77D0-0FCA-4616-AF21905403C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3881"/>
            <a:stretch>
              <a:fillRect/>
            </a:stretch>
          </p:blipFill>
          <p:spPr bwMode="auto">
            <a:xfrm>
              <a:off x="5879766" y="3562350"/>
              <a:ext cx="6067239" cy="3295650"/>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EF40A34F-7A17-CEE2-67B0-F10A5F2C1C65}"/>
                </a:ext>
              </a:extLst>
            </p:cNvPr>
            <p:cNvSpPr txBox="1"/>
            <p:nvPr/>
          </p:nvSpPr>
          <p:spPr>
            <a:xfrm>
              <a:off x="9744074" y="6581000"/>
              <a:ext cx="2076450" cy="276999"/>
            </a:xfrm>
            <a:prstGeom prst="rect">
              <a:avLst/>
            </a:prstGeom>
            <a:noFill/>
          </p:spPr>
          <p:txBody>
            <a:bodyPr wrap="square">
              <a:spAutoFit/>
            </a:bodyPr>
            <a:lstStyle/>
            <a:p>
              <a:pPr marL="0" marR="0" algn="r">
                <a:buNone/>
              </a:pPr>
              <a:r>
                <a:rPr lang="en-US" sz="1200" kern="100" dirty="0">
                  <a:solidFill>
                    <a:schemeClr val="bg1"/>
                  </a:solidFill>
                  <a:effectLst>
                    <a:outerShdw blurRad="38100" dist="38100" dir="2700000" algn="tl">
                      <a:srgbClr val="000000">
                        <a:alpha val="43137"/>
                      </a:srgbClr>
                    </a:outerShdw>
                  </a:effectLst>
                  <a:latin typeface="Aptos" panose="020B0004020202020204" pitchFamily="34" charset="0"/>
                  <a:ea typeface="Aptos" panose="020B0004020202020204" pitchFamily="34" charset="0"/>
                  <a:cs typeface="Times New Roman" panose="02020603050405020304" pitchFamily="18" charset="0"/>
                </a:rPr>
                <a:t>Photo: Christianity.com</a:t>
              </a:r>
            </a:p>
          </p:txBody>
        </p:sp>
      </p:grpSp>
    </p:spTree>
    <p:extLst>
      <p:ext uri="{BB962C8B-B14F-4D97-AF65-F5344CB8AC3E}">
        <p14:creationId xmlns:p14="http://schemas.microsoft.com/office/powerpoint/2010/main" val="1687415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500"/>
                                        <p:tgtEl>
                                          <p:spTgt spid="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
                                            <p:txEl>
                                              <p:pRg st="1" end="1"/>
                                            </p:txEl>
                                          </p:spTgt>
                                        </p:tgtEl>
                                        <p:attrNameLst>
                                          <p:attrName>style.visibility</p:attrName>
                                        </p:attrNameLst>
                                      </p:cBhvr>
                                      <p:to>
                                        <p:strVal val="visible"/>
                                      </p:to>
                                    </p:set>
                                    <p:animEffect transition="in" filter="fade">
                                      <p:cBhvr>
                                        <p:cTn id="12" dur="500"/>
                                        <p:tgtEl>
                                          <p:spTgt spid="11">
                                            <p:txEl>
                                              <p:pRg st="1" end="1"/>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11">
                                            <p:txEl>
                                              <p:pRg st="2" end="2"/>
                                            </p:txEl>
                                          </p:spTgt>
                                        </p:tgtEl>
                                        <p:attrNameLst>
                                          <p:attrName>style.visibility</p:attrName>
                                        </p:attrNameLst>
                                      </p:cBhvr>
                                      <p:to>
                                        <p:strVal val="visible"/>
                                      </p:to>
                                    </p:set>
                                    <p:animEffect transition="in" filter="fade">
                                      <p:cBhvr>
                                        <p:cTn id="15" dur="500"/>
                                        <p:tgtEl>
                                          <p:spTgt spid="11">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11">
                                            <p:txEl>
                                              <p:pRg st="3" end="3"/>
                                            </p:txEl>
                                          </p:spTgt>
                                        </p:tgtEl>
                                        <p:attrNameLst>
                                          <p:attrName>style.visibility</p:attrName>
                                        </p:attrNameLst>
                                      </p:cBhvr>
                                      <p:to>
                                        <p:strVal val="visible"/>
                                      </p:to>
                                    </p:set>
                                    <p:animEffect transition="in" filter="fade">
                                      <p:cBhvr>
                                        <p:cTn id="18" dur="500"/>
                                        <p:tgtEl>
                                          <p:spTgt spid="1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446BCB-3798-C829-A1B4-B263EAD30EED}"/>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AEB2D00B-85B5-1A67-E902-4C6F6BB39204}"/>
              </a:ext>
            </a:extLst>
          </p:cNvPr>
          <p:cNvSpPr txBox="1"/>
          <p:nvPr/>
        </p:nvSpPr>
        <p:spPr>
          <a:xfrm>
            <a:off x="180926" y="138019"/>
            <a:ext cx="11830148" cy="4862870"/>
          </a:xfrm>
          <a:prstGeom prst="rect">
            <a:avLst/>
          </a:prstGeom>
          <a:noFill/>
        </p:spPr>
        <p:txBody>
          <a:bodyPr wrap="square">
            <a:spAutoFit/>
          </a:bodyPr>
          <a:lstStyle/>
          <a:p>
            <a:pPr algn="ctr"/>
            <a:r>
              <a:rPr lang="en-US" sz="3600" b="1" dirty="0">
                <a:effectLst>
                  <a:outerShdw blurRad="38100" dist="38100" dir="2700000" algn="tl">
                    <a:srgbClr val="000000">
                      <a:alpha val="43137"/>
                    </a:srgbClr>
                  </a:outerShdw>
                </a:effectLst>
              </a:rPr>
              <a:t>Practical Application</a:t>
            </a:r>
          </a:p>
          <a:p>
            <a:pPr algn="ctr"/>
            <a:endParaRPr lang="en-US" dirty="0">
              <a:effectLst>
                <a:outerShdw blurRad="38100" dist="38100" dir="2700000" algn="tl">
                  <a:srgbClr val="000000">
                    <a:alpha val="43137"/>
                  </a:srgbClr>
                </a:outerShdw>
              </a:effectLst>
            </a:endParaRPr>
          </a:p>
          <a:p>
            <a:pPr marL="457200" indent="-457200">
              <a:buFont typeface="Arial" panose="020B0604020202020204" pitchFamily="34" charset="0"/>
              <a:buChar char="•"/>
            </a:pPr>
            <a:r>
              <a:rPr lang="en-US" sz="3200" dirty="0">
                <a:effectLst>
                  <a:outerShdw blurRad="38100" dist="38100" dir="2700000" algn="tl">
                    <a:srgbClr val="000000">
                      <a:alpha val="43137"/>
                    </a:srgbClr>
                  </a:outerShdw>
                </a:effectLst>
              </a:rPr>
              <a:t>Ask God daily to remind you of His gospel work on your behalf.</a:t>
            </a:r>
          </a:p>
          <a:p>
            <a:pPr marL="457200" indent="-457200">
              <a:buFont typeface="Arial" panose="020B0604020202020204" pitchFamily="34" charset="0"/>
              <a:buChar char="•"/>
            </a:pPr>
            <a:r>
              <a:rPr lang="en-US" sz="3200" dirty="0">
                <a:effectLst>
                  <a:outerShdw blurRad="38100" dist="38100" dir="2700000" algn="tl">
                    <a:srgbClr val="000000">
                      <a:alpha val="43137"/>
                    </a:srgbClr>
                  </a:outerShdw>
                </a:effectLst>
              </a:rPr>
              <a:t>Remember that it is</a:t>
            </a:r>
            <a:r>
              <a:rPr lang="en-US" sz="3200" dirty="0">
                <a:solidFill>
                  <a:srgbClr val="825700"/>
                </a:solidFill>
                <a:effectLst>
                  <a:outerShdw blurRad="38100" dist="38100" dir="2700000" algn="tl">
                    <a:srgbClr val="000000">
                      <a:alpha val="43137"/>
                    </a:srgbClr>
                  </a:outerShdw>
                </a:effectLst>
              </a:rPr>
              <a:t> </a:t>
            </a:r>
            <a:r>
              <a:rPr lang="en-US" sz="3200" b="1" dirty="0">
                <a:solidFill>
                  <a:schemeClr val="tx2">
                    <a:lumMod val="50000"/>
                    <a:lumOff val="50000"/>
                  </a:schemeClr>
                </a:solidFill>
                <a:effectLst>
                  <a:outerShdw blurRad="38100" dist="38100" dir="2700000" algn="tl">
                    <a:srgbClr val="000000">
                      <a:alpha val="43137"/>
                    </a:srgbClr>
                  </a:outerShdw>
                </a:effectLst>
              </a:rPr>
              <a:t>His</a:t>
            </a:r>
            <a:r>
              <a:rPr lang="en-US" sz="3200" dirty="0">
                <a:solidFill>
                  <a:srgbClr val="825700"/>
                </a:solidFill>
                <a:effectLst>
                  <a:outerShdw blurRad="38100" dist="38100" dir="2700000" algn="tl">
                    <a:srgbClr val="000000">
                      <a:alpha val="43137"/>
                    </a:srgbClr>
                  </a:outerShdw>
                </a:effectLst>
              </a:rPr>
              <a:t> </a:t>
            </a:r>
            <a:r>
              <a:rPr lang="en-US" sz="3200" dirty="0">
                <a:effectLst>
                  <a:outerShdw blurRad="38100" dist="38100" dir="2700000" algn="tl">
                    <a:srgbClr val="000000">
                      <a:alpha val="43137"/>
                    </a:srgbClr>
                  </a:outerShdw>
                </a:effectLst>
              </a:rPr>
              <a:t>work that secures your salvation and identity—not yours.</a:t>
            </a:r>
          </a:p>
          <a:p>
            <a:pPr marL="457200" indent="-457200">
              <a:buFont typeface="Arial" panose="020B0604020202020204" pitchFamily="34" charset="0"/>
              <a:buChar char="•"/>
            </a:pPr>
            <a:r>
              <a:rPr lang="en-US" sz="3200" dirty="0">
                <a:effectLst>
                  <a:outerShdw blurRad="38100" dist="38100" dir="2700000" algn="tl">
                    <a:srgbClr val="000000">
                      <a:alpha val="43137"/>
                    </a:srgbClr>
                  </a:outerShdw>
                </a:effectLst>
              </a:rPr>
              <a:t>Immerse yourself in Scripture telling  you the truth of your status in Christ. </a:t>
            </a:r>
          </a:p>
          <a:p>
            <a:pPr marL="457200" indent="-457200">
              <a:buFont typeface="Arial" panose="020B0604020202020204" pitchFamily="34" charset="0"/>
              <a:buChar char="•"/>
            </a:pPr>
            <a:r>
              <a:rPr lang="en-US" sz="3200" dirty="0">
                <a:effectLst>
                  <a:outerShdw blurRad="38100" dist="38100" dir="2700000" algn="tl">
                    <a:srgbClr val="000000">
                      <a:alpha val="43137"/>
                    </a:srgbClr>
                  </a:outerShdw>
                </a:effectLst>
              </a:rPr>
              <a:t>Don’t listen to the voices</a:t>
            </a:r>
          </a:p>
          <a:p>
            <a:r>
              <a:rPr lang="en-US" sz="3200" dirty="0">
                <a:effectLst>
                  <a:outerShdw blurRad="38100" dist="38100" dir="2700000" algn="tl">
                    <a:srgbClr val="000000">
                      <a:alpha val="43137"/>
                    </a:srgbClr>
                  </a:outerShdw>
                </a:effectLst>
              </a:rPr>
              <a:t>     that steal your sense of </a:t>
            </a:r>
          </a:p>
          <a:p>
            <a:r>
              <a:rPr lang="en-US" sz="3200" dirty="0">
                <a:effectLst>
                  <a:outerShdw blurRad="38100" dist="38100" dir="2700000" algn="tl">
                    <a:srgbClr val="000000">
                      <a:alpha val="43137"/>
                    </a:srgbClr>
                  </a:outerShdw>
                </a:effectLst>
              </a:rPr>
              <a:t>     security in Christ.</a:t>
            </a:r>
          </a:p>
        </p:txBody>
      </p:sp>
      <p:grpSp>
        <p:nvGrpSpPr>
          <p:cNvPr id="4" name="Group 3">
            <a:extLst>
              <a:ext uri="{FF2B5EF4-FFF2-40B4-BE49-F238E27FC236}">
                <a16:creationId xmlns:a16="http://schemas.microsoft.com/office/drawing/2014/main" id="{0AB52A9A-DE39-6DE4-F6B5-D58EC924AF91}"/>
              </a:ext>
            </a:extLst>
          </p:cNvPr>
          <p:cNvGrpSpPr/>
          <p:nvPr/>
        </p:nvGrpSpPr>
        <p:grpSpPr>
          <a:xfrm>
            <a:off x="6122221" y="3562350"/>
            <a:ext cx="6067239" cy="3295650"/>
            <a:chOff x="5879766" y="3562350"/>
            <a:chExt cx="6067239" cy="3295650"/>
          </a:xfrm>
        </p:grpSpPr>
        <p:pic>
          <p:nvPicPr>
            <p:cNvPr id="7" name="Picture 2" descr="What Is the Gospel of Peace in the Armor of God?">
              <a:extLst>
                <a:ext uri="{FF2B5EF4-FFF2-40B4-BE49-F238E27FC236}">
                  <a16:creationId xmlns:a16="http://schemas.microsoft.com/office/drawing/2014/main" id="{6605705F-3277-FDBD-55BD-793C5F383AE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3881"/>
            <a:stretch>
              <a:fillRect/>
            </a:stretch>
          </p:blipFill>
          <p:spPr bwMode="auto">
            <a:xfrm>
              <a:off x="5879766" y="3562350"/>
              <a:ext cx="6067239" cy="3295650"/>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F6D6F914-C280-5C24-5C08-E4026304B098}"/>
                </a:ext>
              </a:extLst>
            </p:cNvPr>
            <p:cNvSpPr txBox="1"/>
            <p:nvPr/>
          </p:nvSpPr>
          <p:spPr>
            <a:xfrm>
              <a:off x="9744074" y="6581000"/>
              <a:ext cx="2076450" cy="276999"/>
            </a:xfrm>
            <a:prstGeom prst="rect">
              <a:avLst/>
            </a:prstGeom>
            <a:noFill/>
          </p:spPr>
          <p:txBody>
            <a:bodyPr wrap="square">
              <a:spAutoFit/>
            </a:bodyPr>
            <a:lstStyle/>
            <a:p>
              <a:pPr marL="0" marR="0" algn="r">
                <a:buNone/>
              </a:pPr>
              <a:r>
                <a:rPr lang="en-US" sz="1200" kern="100" dirty="0">
                  <a:solidFill>
                    <a:schemeClr val="bg1"/>
                  </a:solidFill>
                  <a:effectLst>
                    <a:outerShdw blurRad="38100" dist="38100" dir="2700000" algn="tl">
                      <a:srgbClr val="000000">
                        <a:alpha val="43137"/>
                      </a:srgbClr>
                    </a:outerShdw>
                  </a:effectLst>
                  <a:latin typeface="Aptos" panose="020B0004020202020204" pitchFamily="34" charset="0"/>
                  <a:ea typeface="Aptos" panose="020B0004020202020204" pitchFamily="34" charset="0"/>
                  <a:cs typeface="Times New Roman" panose="02020603050405020304" pitchFamily="18" charset="0"/>
                </a:rPr>
                <a:t>Photo: Christianity.com</a:t>
              </a:r>
            </a:p>
          </p:txBody>
        </p:sp>
      </p:grpSp>
    </p:spTree>
    <p:extLst>
      <p:ext uri="{BB962C8B-B14F-4D97-AF65-F5344CB8AC3E}">
        <p14:creationId xmlns:p14="http://schemas.microsoft.com/office/powerpoint/2010/main" val="24273506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fade">
                                      <p:cBhvr>
                                        <p:cTn id="25" dur="500"/>
                                        <p:tgtEl>
                                          <p:spTgt spid="3">
                                            <p:txEl>
                                              <p:pRg st="6" end="6"/>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fade">
                                      <p:cBhvr>
                                        <p:cTn id="28"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C135A8-4857-324D-20B2-9862061E3E5A}"/>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EFBCFD6D-669F-6674-5C11-C0368C777DA1}"/>
              </a:ext>
            </a:extLst>
          </p:cNvPr>
          <p:cNvSpPr txBox="1"/>
          <p:nvPr/>
        </p:nvSpPr>
        <p:spPr>
          <a:xfrm>
            <a:off x="342900" y="138019"/>
            <a:ext cx="11487150" cy="3293209"/>
          </a:xfrm>
          <a:prstGeom prst="rect">
            <a:avLst/>
          </a:prstGeom>
          <a:noFill/>
        </p:spPr>
        <p:txBody>
          <a:bodyPr wrap="square">
            <a:spAutoFit/>
          </a:bodyPr>
          <a:lstStyle/>
          <a:p>
            <a:pPr algn="ctr"/>
            <a:r>
              <a:rPr lang="en-US" sz="3600" b="1" dirty="0">
                <a:effectLst>
                  <a:outerShdw blurRad="38100" dist="38100" dir="2700000" algn="tl">
                    <a:srgbClr val="000000">
                      <a:alpha val="43137"/>
                    </a:srgbClr>
                  </a:outerShdw>
                </a:effectLst>
              </a:rPr>
              <a:t>Pray to Put On the Shoes of Readiness</a:t>
            </a:r>
          </a:p>
          <a:p>
            <a:pPr algn="ctr"/>
            <a:endParaRPr lang="en-US" sz="1200" dirty="0">
              <a:effectLst>
                <a:outerShdw blurRad="38100" dist="38100" dir="2700000" algn="tl">
                  <a:srgbClr val="000000">
                    <a:alpha val="43137"/>
                  </a:srgbClr>
                </a:outerShdw>
              </a:effectLst>
            </a:endParaRPr>
          </a:p>
          <a:p>
            <a:pPr algn="ctr"/>
            <a:r>
              <a:rPr lang="en-US" sz="3200" dirty="0">
                <a:effectLst>
                  <a:outerShdw blurRad="38100" dist="38100" dir="2700000" algn="tl">
                    <a:srgbClr val="000000">
                      <a:alpha val="43137"/>
                    </a:srgbClr>
                  </a:outerShdw>
                </a:effectLst>
              </a:rPr>
              <a:t>Lord, I pray that my feet would be fitted with the readiness given by the gospel of peace. Help me step into that readiness and walk firmly confident in that peace which comes from my relationship with You. Help me to share the gospel with others that they may have peace. </a:t>
            </a:r>
            <a:endParaRPr lang="en-US" sz="3200" dirty="0"/>
          </a:p>
        </p:txBody>
      </p:sp>
      <p:grpSp>
        <p:nvGrpSpPr>
          <p:cNvPr id="4" name="Group 3">
            <a:extLst>
              <a:ext uri="{FF2B5EF4-FFF2-40B4-BE49-F238E27FC236}">
                <a16:creationId xmlns:a16="http://schemas.microsoft.com/office/drawing/2014/main" id="{23F8B848-DFA2-654C-1BFC-9E376DC8272B}"/>
              </a:ext>
            </a:extLst>
          </p:cNvPr>
          <p:cNvGrpSpPr/>
          <p:nvPr/>
        </p:nvGrpSpPr>
        <p:grpSpPr>
          <a:xfrm>
            <a:off x="6122221" y="3562350"/>
            <a:ext cx="6067239" cy="3295650"/>
            <a:chOff x="5879766" y="3562350"/>
            <a:chExt cx="6067239" cy="3295650"/>
          </a:xfrm>
        </p:grpSpPr>
        <p:pic>
          <p:nvPicPr>
            <p:cNvPr id="7" name="Picture 2" descr="What Is the Gospel of Peace in the Armor of God?">
              <a:extLst>
                <a:ext uri="{FF2B5EF4-FFF2-40B4-BE49-F238E27FC236}">
                  <a16:creationId xmlns:a16="http://schemas.microsoft.com/office/drawing/2014/main" id="{7A906AC3-BFD7-4866-2013-5F9DB7493AB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3881"/>
            <a:stretch>
              <a:fillRect/>
            </a:stretch>
          </p:blipFill>
          <p:spPr bwMode="auto">
            <a:xfrm>
              <a:off x="5879766" y="3562350"/>
              <a:ext cx="6067239" cy="3295650"/>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5AFBFF99-E3C7-7D8C-C912-47900A950380}"/>
                </a:ext>
              </a:extLst>
            </p:cNvPr>
            <p:cNvSpPr txBox="1"/>
            <p:nvPr/>
          </p:nvSpPr>
          <p:spPr>
            <a:xfrm>
              <a:off x="9744074" y="6581000"/>
              <a:ext cx="2076450" cy="276999"/>
            </a:xfrm>
            <a:prstGeom prst="rect">
              <a:avLst/>
            </a:prstGeom>
            <a:noFill/>
          </p:spPr>
          <p:txBody>
            <a:bodyPr wrap="square">
              <a:spAutoFit/>
            </a:bodyPr>
            <a:lstStyle/>
            <a:p>
              <a:pPr marL="0" marR="0" algn="r">
                <a:buNone/>
              </a:pPr>
              <a:r>
                <a:rPr lang="en-US" sz="1200" kern="100" dirty="0">
                  <a:solidFill>
                    <a:schemeClr val="bg1"/>
                  </a:solidFill>
                  <a:effectLst>
                    <a:outerShdw blurRad="38100" dist="38100" dir="2700000" algn="tl">
                      <a:srgbClr val="000000">
                        <a:alpha val="43137"/>
                      </a:srgbClr>
                    </a:outerShdw>
                  </a:effectLst>
                  <a:latin typeface="Aptos" panose="020B0004020202020204" pitchFamily="34" charset="0"/>
                  <a:ea typeface="Aptos" panose="020B0004020202020204" pitchFamily="34" charset="0"/>
                  <a:cs typeface="Times New Roman" panose="02020603050405020304" pitchFamily="18" charset="0"/>
                </a:rPr>
                <a:t>Photo: Christianity.com</a:t>
              </a:r>
            </a:p>
          </p:txBody>
        </p:sp>
      </p:grpSp>
    </p:spTree>
    <p:extLst>
      <p:ext uri="{BB962C8B-B14F-4D97-AF65-F5344CB8AC3E}">
        <p14:creationId xmlns:p14="http://schemas.microsoft.com/office/powerpoint/2010/main" val="34141313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DE4FD1-D122-30F5-18C6-76F4DA08685E}"/>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7D4FCDDA-A986-3D9A-47E6-8C2B2F3019FF}"/>
              </a:ext>
            </a:extLst>
          </p:cNvPr>
          <p:cNvSpPr txBox="1"/>
          <p:nvPr/>
        </p:nvSpPr>
        <p:spPr>
          <a:xfrm>
            <a:off x="130712" y="138438"/>
            <a:ext cx="11830148" cy="646331"/>
          </a:xfrm>
          <a:prstGeom prst="rect">
            <a:avLst/>
          </a:prstGeom>
          <a:noFill/>
        </p:spPr>
        <p:txBody>
          <a:bodyPr wrap="square">
            <a:spAutoFit/>
          </a:bodyPr>
          <a:lstStyle/>
          <a:p>
            <a:pPr algn="ctr"/>
            <a:r>
              <a:rPr lang="en-US" sz="2000" b="1" dirty="0">
                <a:effectLst>
                  <a:outerShdw blurRad="38100" dist="38100" dir="2700000" algn="tl">
                    <a:srgbClr val="000000">
                      <a:alpha val="43137"/>
                    </a:srgbClr>
                  </a:outerShdw>
                </a:effectLst>
              </a:rPr>
              <a:t> </a:t>
            </a:r>
            <a:r>
              <a:rPr lang="en-US" sz="3600" b="1" dirty="0">
                <a:effectLst>
                  <a:outerShdw blurRad="38100" dist="38100" dir="2700000" algn="tl">
                    <a:srgbClr val="000000">
                      <a:alpha val="43137"/>
                    </a:srgbClr>
                  </a:outerShdw>
                </a:effectLst>
              </a:rPr>
              <a:t>Looking a little deeper . . . </a:t>
            </a:r>
          </a:p>
        </p:txBody>
      </p:sp>
      <p:sp>
        <p:nvSpPr>
          <p:cNvPr id="3" name="TextBox 2">
            <a:extLst>
              <a:ext uri="{FF2B5EF4-FFF2-40B4-BE49-F238E27FC236}">
                <a16:creationId xmlns:a16="http://schemas.microsoft.com/office/drawing/2014/main" id="{7C5C1FAD-CB49-6EC6-9623-91D732F46B1E}"/>
              </a:ext>
            </a:extLst>
          </p:cNvPr>
          <p:cNvSpPr txBox="1"/>
          <p:nvPr/>
        </p:nvSpPr>
        <p:spPr>
          <a:xfrm>
            <a:off x="130713" y="823819"/>
            <a:ext cx="5746212" cy="584775"/>
          </a:xfrm>
          <a:prstGeom prst="rect">
            <a:avLst/>
          </a:prstGeom>
          <a:noFill/>
        </p:spPr>
        <p:txBody>
          <a:bodyPr wrap="square">
            <a:spAutoFit/>
          </a:bodyPr>
          <a:lstStyle/>
          <a:p>
            <a:r>
              <a:rPr lang="en-US" sz="3200" dirty="0">
                <a:effectLst>
                  <a:outerShdw blurRad="38100" dist="38100" dir="2700000" algn="tl">
                    <a:srgbClr val="000000">
                      <a:alpha val="43137"/>
                    </a:srgbClr>
                  </a:outerShdw>
                </a:effectLst>
              </a:rPr>
              <a:t>Shield of Faith</a:t>
            </a:r>
            <a:endParaRPr lang="en-US" sz="3200" dirty="0"/>
          </a:p>
        </p:txBody>
      </p:sp>
      <p:sp>
        <p:nvSpPr>
          <p:cNvPr id="11" name="TextBox 10">
            <a:extLst>
              <a:ext uri="{FF2B5EF4-FFF2-40B4-BE49-F238E27FC236}">
                <a16:creationId xmlns:a16="http://schemas.microsoft.com/office/drawing/2014/main" id="{F92F3F29-CF2D-8A24-DB69-201616B7BB7A}"/>
              </a:ext>
            </a:extLst>
          </p:cNvPr>
          <p:cNvSpPr txBox="1"/>
          <p:nvPr/>
        </p:nvSpPr>
        <p:spPr>
          <a:xfrm>
            <a:off x="400050" y="1508389"/>
            <a:ext cx="11125200" cy="2923877"/>
          </a:xfrm>
          <a:prstGeom prst="rect">
            <a:avLst/>
          </a:prstGeom>
          <a:noFill/>
        </p:spPr>
        <p:txBody>
          <a:bodyPr wrap="square">
            <a:spAutoFit/>
          </a:bodyPr>
          <a:lstStyle/>
          <a:p>
            <a:r>
              <a:rPr lang="en-US" sz="3200" dirty="0">
                <a:effectLst>
                  <a:outerShdw blurRad="38100" dist="38100" dir="2700000" algn="tl">
                    <a:srgbClr val="000000">
                      <a:alpha val="43137"/>
                    </a:srgbClr>
                  </a:outerShdw>
                </a:effectLst>
              </a:rPr>
              <a:t>When Paul wrote this passage, Roman soldiers carried shields that were covered with heavy animal hide. Before a battle, they would dip their shields into the water so that when fiery darts hit them, the wet hide would extinguish </a:t>
            </a:r>
          </a:p>
          <a:p>
            <a:r>
              <a:rPr lang="en-US" sz="3200" dirty="0">
                <a:effectLst>
                  <a:outerShdw blurRad="38100" dist="38100" dir="2700000" algn="tl">
                    <a:srgbClr val="000000">
                      <a:alpha val="43137"/>
                    </a:srgbClr>
                  </a:outerShdw>
                </a:effectLst>
              </a:rPr>
              <a:t>the darts.</a:t>
            </a:r>
            <a:endParaRPr lang="en-US" sz="1200" dirty="0">
              <a:effectLst>
                <a:outerShdw blurRad="38100" dist="38100" dir="2700000" algn="tl">
                  <a:srgbClr val="000000">
                    <a:alpha val="43137"/>
                  </a:srgbClr>
                </a:outerShdw>
              </a:effectLst>
            </a:endParaRPr>
          </a:p>
          <a:p>
            <a:endParaRPr lang="en-US" sz="1200" dirty="0">
              <a:effectLst>
                <a:outerShdw blurRad="38100" dist="38100" dir="2700000" algn="tl">
                  <a:srgbClr val="000000">
                    <a:alpha val="43137"/>
                  </a:srgbClr>
                </a:outerShdw>
              </a:effectLst>
            </a:endParaRPr>
          </a:p>
          <a:p>
            <a:endParaRPr lang="en-US" sz="1200" dirty="0">
              <a:effectLst>
                <a:outerShdw blurRad="38100" dist="38100" dir="2700000" algn="tl">
                  <a:srgbClr val="000000">
                    <a:alpha val="43137"/>
                  </a:srgbClr>
                </a:outerShdw>
              </a:effectLst>
            </a:endParaRPr>
          </a:p>
        </p:txBody>
      </p:sp>
      <p:grpSp>
        <p:nvGrpSpPr>
          <p:cNvPr id="6" name="Group 5">
            <a:extLst>
              <a:ext uri="{FF2B5EF4-FFF2-40B4-BE49-F238E27FC236}">
                <a16:creationId xmlns:a16="http://schemas.microsoft.com/office/drawing/2014/main" id="{63042463-2266-7676-E839-8BFE4F0F474E}"/>
              </a:ext>
            </a:extLst>
          </p:cNvPr>
          <p:cNvGrpSpPr/>
          <p:nvPr/>
        </p:nvGrpSpPr>
        <p:grpSpPr>
          <a:xfrm>
            <a:off x="7458075" y="3086100"/>
            <a:ext cx="4733925" cy="3771900"/>
            <a:chOff x="7458075" y="3086100"/>
            <a:chExt cx="4733925" cy="3771900"/>
          </a:xfrm>
        </p:grpSpPr>
        <p:pic>
          <p:nvPicPr>
            <p:cNvPr id="1026" name="Picture 2" descr="Shield Of Faith">
              <a:extLst>
                <a:ext uri="{FF2B5EF4-FFF2-40B4-BE49-F238E27FC236}">
                  <a16:creationId xmlns:a16="http://schemas.microsoft.com/office/drawing/2014/main" id="{748FF4E0-CF8A-DFE7-967A-0567A447E3B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16330"/>
            <a:stretch>
              <a:fillRect/>
            </a:stretch>
          </p:blipFill>
          <p:spPr bwMode="auto">
            <a:xfrm>
              <a:off x="7458075" y="3086100"/>
              <a:ext cx="4733925" cy="37719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EEA369A5-82E6-BE55-B5D7-7D0F554868DB}"/>
                </a:ext>
              </a:extLst>
            </p:cNvPr>
            <p:cNvSpPr txBox="1"/>
            <p:nvPr/>
          </p:nvSpPr>
          <p:spPr>
            <a:xfrm>
              <a:off x="9986529" y="6581000"/>
              <a:ext cx="2076450" cy="276999"/>
            </a:xfrm>
            <a:prstGeom prst="rect">
              <a:avLst/>
            </a:prstGeom>
            <a:noFill/>
          </p:spPr>
          <p:txBody>
            <a:bodyPr wrap="square">
              <a:spAutoFit/>
            </a:bodyPr>
            <a:lstStyle/>
            <a:p>
              <a:pPr marL="0" marR="0" algn="r">
                <a:buNone/>
              </a:pPr>
              <a:r>
                <a:rPr lang="en-US" sz="1200" kern="100" dirty="0">
                  <a:solidFill>
                    <a:schemeClr val="bg1"/>
                  </a:solidFill>
                  <a:effectLst>
                    <a:outerShdw blurRad="38100" dist="38100" dir="2700000" algn="tl">
                      <a:srgbClr val="000000">
                        <a:alpha val="43137"/>
                      </a:srgbClr>
                    </a:outerShdw>
                  </a:effectLst>
                  <a:latin typeface="Aptos" panose="020B0004020202020204" pitchFamily="34" charset="0"/>
                  <a:ea typeface="Aptos" panose="020B0004020202020204" pitchFamily="34" charset="0"/>
                  <a:cs typeface="Times New Roman" panose="02020603050405020304" pitchFamily="18" charset="0"/>
                </a:rPr>
                <a:t>ar.inspiredpencil.com</a:t>
              </a:r>
            </a:p>
          </p:txBody>
        </p:sp>
      </p:grpSp>
    </p:spTree>
    <p:extLst>
      <p:ext uri="{BB962C8B-B14F-4D97-AF65-F5344CB8AC3E}">
        <p14:creationId xmlns:p14="http://schemas.microsoft.com/office/powerpoint/2010/main" val="1910569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500"/>
                                        <p:tgtEl>
                                          <p:spTgt spid="11">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1">
                                            <p:txEl>
                                              <p:pRg st="1" end="1"/>
                                            </p:txEl>
                                          </p:spTgt>
                                        </p:tgtEl>
                                        <p:attrNameLst>
                                          <p:attrName>style.visibility</p:attrName>
                                        </p:attrNameLst>
                                      </p:cBhvr>
                                      <p:to>
                                        <p:strVal val="visible"/>
                                      </p:to>
                                    </p:set>
                                    <p:animEffect transition="in" filter="fade">
                                      <p:cBhvr>
                                        <p:cTn id="10" dur="500"/>
                                        <p:tgtEl>
                                          <p:spTgt spid="1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7FF94B-7E1B-1706-7A50-8E502C91AB40}"/>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1E3D7BF9-3636-33E5-CA82-E114C7DC75FD}"/>
              </a:ext>
            </a:extLst>
          </p:cNvPr>
          <p:cNvSpPr txBox="1"/>
          <p:nvPr/>
        </p:nvSpPr>
        <p:spPr>
          <a:xfrm>
            <a:off x="130712" y="138438"/>
            <a:ext cx="11830148" cy="646331"/>
          </a:xfrm>
          <a:prstGeom prst="rect">
            <a:avLst/>
          </a:prstGeom>
          <a:noFill/>
        </p:spPr>
        <p:txBody>
          <a:bodyPr wrap="square">
            <a:spAutoFit/>
          </a:bodyPr>
          <a:lstStyle/>
          <a:p>
            <a:pPr algn="ctr"/>
            <a:r>
              <a:rPr lang="en-US" sz="2000" b="1" dirty="0">
                <a:effectLst>
                  <a:outerShdw blurRad="38100" dist="38100" dir="2700000" algn="tl">
                    <a:srgbClr val="000000">
                      <a:alpha val="43137"/>
                    </a:srgbClr>
                  </a:outerShdw>
                </a:effectLst>
              </a:rPr>
              <a:t> </a:t>
            </a:r>
            <a:r>
              <a:rPr lang="en-US" sz="3600" b="1" dirty="0">
                <a:effectLst>
                  <a:outerShdw blurRad="38100" dist="38100" dir="2700000" algn="tl">
                    <a:srgbClr val="000000">
                      <a:alpha val="43137"/>
                    </a:srgbClr>
                  </a:outerShdw>
                </a:effectLst>
              </a:rPr>
              <a:t>Looking a little deeper . . . </a:t>
            </a:r>
          </a:p>
        </p:txBody>
      </p:sp>
      <p:sp>
        <p:nvSpPr>
          <p:cNvPr id="3" name="TextBox 2">
            <a:extLst>
              <a:ext uri="{FF2B5EF4-FFF2-40B4-BE49-F238E27FC236}">
                <a16:creationId xmlns:a16="http://schemas.microsoft.com/office/drawing/2014/main" id="{E9CC7068-2B62-134C-2FDE-859F25516467}"/>
              </a:ext>
            </a:extLst>
          </p:cNvPr>
          <p:cNvSpPr txBox="1"/>
          <p:nvPr/>
        </p:nvSpPr>
        <p:spPr>
          <a:xfrm>
            <a:off x="130713" y="823819"/>
            <a:ext cx="5746212" cy="584775"/>
          </a:xfrm>
          <a:prstGeom prst="rect">
            <a:avLst/>
          </a:prstGeom>
          <a:noFill/>
        </p:spPr>
        <p:txBody>
          <a:bodyPr wrap="square">
            <a:spAutoFit/>
          </a:bodyPr>
          <a:lstStyle/>
          <a:p>
            <a:r>
              <a:rPr lang="en-US" sz="3200" dirty="0">
                <a:effectLst>
                  <a:outerShdw blurRad="38100" dist="38100" dir="2700000" algn="tl">
                    <a:srgbClr val="000000">
                      <a:alpha val="43137"/>
                    </a:srgbClr>
                  </a:outerShdw>
                </a:effectLst>
              </a:rPr>
              <a:t>Shield of Faith</a:t>
            </a:r>
            <a:endParaRPr lang="en-US" sz="3200" dirty="0"/>
          </a:p>
        </p:txBody>
      </p:sp>
      <p:sp>
        <p:nvSpPr>
          <p:cNvPr id="11" name="TextBox 10">
            <a:extLst>
              <a:ext uri="{FF2B5EF4-FFF2-40B4-BE49-F238E27FC236}">
                <a16:creationId xmlns:a16="http://schemas.microsoft.com/office/drawing/2014/main" id="{CEF4A044-92CC-F866-AF35-F64BBDFFE3F5}"/>
              </a:ext>
            </a:extLst>
          </p:cNvPr>
          <p:cNvSpPr txBox="1"/>
          <p:nvPr/>
        </p:nvSpPr>
        <p:spPr>
          <a:xfrm>
            <a:off x="400050" y="1508389"/>
            <a:ext cx="11125200" cy="2062103"/>
          </a:xfrm>
          <a:prstGeom prst="rect">
            <a:avLst/>
          </a:prstGeom>
          <a:noFill/>
        </p:spPr>
        <p:txBody>
          <a:bodyPr wrap="square">
            <a:spAutoFit/>
          </a:bodyPr>
          <a:lstStyle/>
          <a:p>
            <a:r>
              <a:rPr lang="en-US" sz="3200" dirty="0">
                <a:effectLst>
                  <a:outerShdw blurRad="38100" dist="38100" dir="2700000" algn="tl">
                    <a:srgbClr val="000000">
                      <a:alpha val="43137"/>
                    </a:srgbClr>
                  </a:outerShdw>
                </a:effectLst>
              </a:rPr>
              <a:t>Similarly, a Christian’s shield of faith needs to be regularly dipped in the </a:t>
            </a:r>
            <a:r>
              <a:rPr lang="en-US" sz="3200" b="1" dirty="0">
                <a:solidFill>
                  <a:schemeClr val="tx2">
                    <a:lumMod val="50000"/>
                    <a:lumOff val="50000"/>
                  </a:schemeClr>
                </a:solidFill>
                <a:effectLst>
                  <a:outerShdw blurRad="38100" dist="38100" dir="2700000" algn="tl">
                    <a:srgbClr val="000000">
                      <a:alpha val="43137"/>
                    </a:srgbClr>
                  </a:outerShdw>
                </a:effectLst>
              </a:rPr>
              <a:t>water of God’s word </a:t>
            </a:r>
            <a:r>
              <a:rPr lang="en-US" sz="3200" dirty="0">
                <a:effectLst>
                  <a:outerShdw blurRad="38100" dist="38100" dir="2700000" algn="tl">
                    <a:srgbClr val="000000">
                      <a:alpha val="43137"/>
                    </a:srgbClr>
                  </a:outerShdw>
                </a:effectLst>
              </a:rPr>
              <a:t>to be replenished and fully functional – because “faith comes by hearing and hearing by the word of God” (Romans 10:17).</a:t>
            </a:r>
            <a:endParaRPr lang="en-US" sz="1200" dirty="0">
              <a:effectLst>
                <a:outerShdw blurRad="38100" dist="38100" dir="2700000" algn="tl">
                  <a:srgbClr val="000000">
                    <a:alpha val="43137"/>
                  </a:srgbClr>
                </a:outerShdw>
              </a:effectLst>
            </a:endParaRPr>
          </a:p>
        </p:txBody>
      </p:sp>
      <p:grpSp>
        <p:nvGrpSpPr>
          <p:cNvPr id="4" name="Group 3">
            <a:extLst>
              <a:ext uri="{FF2B5EF4-FFF2-40B4-BE49-F238E27FC236}">
                <a16:creationId xmlns:a16="http://schemas.microsoft.com/office/drawing/2014/main" id="{5F1A397C-34E1-DA21-3039-1BEE812EF54E}"/>
              </a:ext>
            </a:extLst>
          </p:cNvPr>
          <p:cNvGrpSpPr/>
          <p:nvPr/>
        </p:nvGrpSpPr>
        <p:grpSpPr>
          <a:xfrm>
            <a:off x="7458075" y="3086100"/>
            <a:ext cx="4733925" cy="3771900"/>
            <a:chOff x="7458075" y="3086100"/>
            <a:chExt cx="4733925" cy="3771900"/>
          </a:xfrm>
        </p:grpSpPr>
        <p:pic>
          <p:nvPicPr>
            <p:cNvPr id="5" name="Picture 2" descr="Shield Of Faith">
              <a:extLst>
                <a:ext uri="{FF2B5EF4-FFF2-40B4-BE49-F238E27FC236}">
                  <a16:creationId xmlns:a16="http://schemas.microsoft.com/office/drawing/2014/main" id="{6A1F65FB-C5B8-81D4-B8A3-E99A37580AD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16330"/>
            <a:stretch>
              <a:fillRect/>
            </a:stretch>
          </p:blipFill>
          <p:spPr bwMode="auto">
            <a:xfrm>
              <a:off x="7458075" y="3086100"/>
              <a:ext cx="4733925" cy="37719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2122075E-0B94-E3AC-CD3E-976EEA701EA7}"/>
                </a:ext>
              </a:extLst>
            </p:cNvPr>
            <p:cNvSpPr txBox="1"/>
            <p:nvPr/>
          </p:nvSpPr>
          <p:spPr>
            <a:xfrm>
              <a:off x="9986529" y="6581000"/>
              <a:ext cx="2076450" cy="276999"/>
            </a:xfrm>
            <a:prstGeom prst="rect">
              <a:avLst/>
            </a:prstGeom>
            <a:noFill/>
          </p:spPr>
          <p:txBody>
            <a:bodyPr wrap="square">
              <a:spAutoFit/>
            </a:bodyPr>
            <a:lstStyle/>
            <a:p>
              <a:pPr marL="0" marR="0" algn="r">
                <a:buNone/>
              </a:pPr>
              <a:r>
                <a:rPr lang="en-US" sz="1200" kern="100" dirty="0">
                  <a:solidFill>
                    <a:schemeClr val="bg1"/>
                  </a:solidFill>
                  <a:effectLst>
                    <a:outerShdw blurRad="38100" dist="38100" dir="2700000" algn="tl">
                      <a:srgbClr val="000000">
                        <a:alpha val="43137"/>
                      </a:srgbClr>
                    </a:outerShdw>
                  </a:effectLst>
                  <a:latin typeface="Aptos" panose="020B0004020202020204" pitchFamily="34" charset="0"/>
                  <a:ea typeface="Aptos" panose="020B0004020202020204" pitchFamily="34" charset="0"/>
                  <a:cs typeface="Times New Roman" panose="02020603050405020304" pitchFamily="18" charset="0"/>
                </a:rPr>
                <a:t>ar.inspiredpencil.com</a:t>
              </a:r>
            </a:p>
          </p:txBody>
        </p:sp>
      </p:grpSp>
    </p:spTree>
    <p:extLst>
      <p:ext uri="{BB962C8B-B14F-4D97-AF65-F5344CB8AC3E}">
        <p14:creationId xmlns:p14="http://schemas.microsoft.com/office/powerpoint/2010/main" val="24752052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D8D1DA-7EEA-E254-C86F-627617E7DC8E}"/>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15617762-A41C-CB37-81C7-42259E0A878D}"/>
              </a:ext>
            </a:extLst>
          </p:cNvPr>
          <p:cNvSpPr txBox="1"/>
          <p:nvPr/>
        </p:nvSpPr>
        <p:spPr>
          <a:xfrm>
            <a:off x="130712" y="138438"/>
            <a:ext cx="11830148" cy="646331"/>
          </a:xfrm>
          <a:prstGeom prst="rect">
            <a:avLst/>
          </a:prstGeom>
          <a:noFill/>
        </p:spPr>
        <p:txBody>
          <a:bodyPr wrap="square">
            <a:spAutoFit/>
          </a:bodyPr>
          <a:lstStyle/>
          <a:p>
            <a:pPr algn="ctr"/>
            <a:r>
              <a:rPr lang="en-US" sz="2000" b="1" dirty="0">
                <a:effectLst>
                  <a:outerShdw blurRad="38100" dist="38100" dir="2700000" algn="tl">
                    <a:srgbClr val="000000">
                      <a:alpha val="43137"/>
                    </a:srgbClr>
                  </a:outerShdw>
                </a:effectLst>
              </a:rPr>
              <a:t> </a:t>
            </a:r>
            <a:r>
              <a:rPr lang="en-US" sz="3600" b="1" dirty="0">
                <a:effectLst>
                  <a:outerShdw blurRad="38100" dist="38100" dir="2700000" algn="tl">
                    <a:srgbClr val="000000">
                      <a:alpha val="43137"/>
                    </a:srgbClr>
                  </a:outerShdw>
                </a:effectLst>
              </a:rPr>
              <a:t>Looking a little deeper . . . </a:t>
            </a:r>
          </a:p>
        </p:txBody>
      </p:sp>
      <p:sp>
        <p:nvSpPr>
          <p:cNvPr id="3" name="TextBox 2">
            <a:extLst>
              <a:ext uri="{FF2B5EF4-FFF2-40B4-BE49-F238E27FC236}">
                <a16:creationId xmlns:a16="http://schemas.microsoft.com/office/drawing/2014/main" id="{873E0E3C-BAFF-0220-64F6-5D8DE0613469}"/>
              </a:ext>
            </a:extLst>
          </p:cNvPr>
          <p:cNvSpPr txBox="1"/>
          <p:nvPr/>
        </p:nvSpPr>
        <p:spPr>
          <a:xfrm>
            <a:off x="130713" y="823819"/>
            <a:ext cx="5746212" cy="584775"/>
          </a:xfrm>
          <a:prstGeom prst="rect">
            <a:avLst/>
          </a:prstGeom>
          <a:noFill/>
        </p:spPr>
        <p:txBody>
          <a:bodyPr wrap="square">
            <a:spAutoFit/>
          </a:bodyPr>
          <a:lstStyle/>
          <a:p>
            <a:r>
              <a:rPr lang="en-US" sz="3200" dirty="0">
                <a:effectLst>
                  <a:outerShdw blurRad="38100" dist="38100" dir="2700000" algn="tl">
                    <a:srgbClr val="000000">
                      <a:alpha val="43137"/>
                    </a:srgbClr>
                  </a:outerShdw>
                </a:effectLst>
              </a:rPr>
              <a:t>Shield of Faith</a:t>
            </a:r>
            <a:endParaRPr lang="en-US" sz="3200" dirty="0"/>
          </a:p>
        </p:txBody>
      </p:sp>
      <p:sp>
        <p:nvSpPr>
          <p:cNvPr id="11" name="TextBox 10">
            <a:extLst>
              <a:ext uri="{FF2B5EF4-FFF2-40B4-BE49-F238E27FC236}">
                <a16:creationId xmlns:a16="http://schemas.microsoft.com/office/drawing/2014/main" id="{1168E260-CC12-764D-B188-4F38185BDE8F}"/>
              </a:ext>
            </a:extLst>
          </p:cNvPr>
          <p:cNvSpPr txBox="1"/>
          <p:nvPr/>
        </p:nvSpPr>
        <p:spPr>
          <a:xfrm>
            <a:off x="457200" y="1508389"/>
            <a:ext cx="11125200" cy="3323987"/>
          </a:xfrm>
          <a:prstGeom prst="rect">
            <a:avLst/>
          </a:prstGeom>
          <a:noFill/>
        </p:spPr>
        <p:txBody>
          <a:bodyPr wrap="square">
            <a:spAutoFit/>
          </a:bodyPr>
          <a:lstStyle/>
          <a:p>
            <a:r>
              <a:rPr lang="en-US" sz="3200" dirty="0">
                <a:effectLst>
                  <a:outerShdw blurRad="38100" dist="38100" dir="2700000" algn="tl">
                    <a:srgbClr val="000000">
                      <a:alpha val="43137"/>
                    </a:srgbClr>
                  </a:outerShdw>
                </a:effectLst>
              </a:rPr>
              <a:t>The devil's plan to derail our faith can include using situations and even other people. Our personal weaknesses can leave us open to temptations, discouragement or wrong behavior. </a:t>
            </a:r>
          </a:p>
          <a:p>
            <a:endParaRPr lang="en-US" dirty="0">
              <a:effectLst>
                <a:outerShdw blurRad="38100" dist="38100" dir="2700000" algn="tl">
                  <a:srgbClr val="000000">
                    <a:alpha val="43137"/>
                  </a:srgbClr>
                </a:outerShdw>
              </a:effectLst>
            </a:endParaRPr>
          </a:p>
          <a:p>
            <a:r>
              <a:rPr lang="en-US" sz="3200" dirty="0">
                <a:effectLst>
                  <a:outerShdw blurRad="38100" dist="38100" dir="2700000" algn="tl">
                    <a:srgbClr val="000000">
                      <a:alpha val="43137"/>
                    </a:srgbClr>
                  </a:outerShdw>
                </a:effectLst>
              </a:rPr>
              <a:t>But when we admit our need for His </a:t>
            </a:r>
          </a:p>
          <a:p>
            <a:r>
              <a:rPr lang="en-US" sz="3200" dirty="0">
                <a:effectLst>
                  <a:outerShdw blurRad="38100" dist="38100" dir="2700000" algn="tl">
                    <a:srgbClr val="000000">
                      <a:alpha val="43137"/>
                    </a:srgbClr>
                  </a:outerShdw>
                </a:effectLst>
              </a:rPr>
              <a:t>help, God will make us tougher to make </a:t>
            </a:r>
          </a:p>
          <a:p>
            <a:r>
              <a:rPr lang="en-US" sz="3200" dirty="0">
                <a:effectLst>
                  <a:outerShdw blurRad="38100" dist="38100" dir="2700000" algn="tl">
                    <a:srgbClr val="000000">
                      <a:alpha val="43137"/>
                    </a:srgbClr>
                  </a:outerShdw>
                </a:effectLst>
              </a:rPr>
              <a:t>it through those trials.</a:t>
            </a:r>
            <a:endParaRPr lang="en-US" sz="1200" dirty="0">
              <a:effectLst>
                <a:outerShdw blurRad="38100" dist="38100" dir="2700000" algn="tl">
                  <a:srgbClr val="000000">
                    <a:alpha val="43137"/>
                  </a:srgbClr>
                </a:outerShdw>
              </a:effectLst>
            </a:endParaRPr>
          </a:p>
        </p:txBody>
      </p:sp>
      <p:grpSp>
        <p:nvGrpSpPr>
          <p:cNvPr id="2" name="Group 1">
            <a:extLst>
              <a:ext uri="{FF2B5EF4-FFF2-40B4-BE49-F238E27FC236}">
                <a16:creationId xmlns:a16="http://schemas.microsoft.com/office/drawing/2014/main" id="{9BDA7258-2F9D-B226-A314-33955BBFCB73}"/>
              </a:ext>
            </a:extLst>
          </p:cNvPr>
          <p:cNvGrpSpPr/>
          <p:nvPr/>
        </p:nvGrpSpPr>
        <p:grpSpPr>
          <a:xfrm>
            <a:off x="7458075" y="3086100"/>
            <a:ext cx="4733925" cy="3771900"/>
            <a:chOff x="7458075" y="3086100"/>
            <a:chExt cx="4733925" cy="3771900"/>
          </a:xfrm>
        </p:grpSpPr>
        <p:pic>
          <p:nvPicPr>
            <p:cNvPr id="6" name="Picture 2" descr="Shield Of Faith">
              <a:extLst>
                <a:ext uri="{FF2B5EF4-FFF2-40B4-BE49-F238E27FC236}">
                  <a16:creationId xmlns:a16="http://schemas.microsoft.com/office/drawing/2014/main" id="{DFAD2401-2F5E-4273-2C1F-8663B2694C0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16330"/>
            <a:stretch>
              <a:fillRect/>
            </a:stretch>
          </p:blipFill>
          <p:spPr bwMode="auto">
            <a:xfrm>
              <a:off x="7458075" y="3086100"/>
              <a:ext cx="4733925" cy="3771900"/>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A431D95F-2FD6-B527-F0B1-86EE6FF0AB77}"/>
                </a:ext>
              </a:extLst>
            </p:cNvPr>
            <p:cNvSpPr txBox="1"/>
            <p:nvPr/>
          </p:nvSpPr>
          <p:spPr>
            <a:xfrm>
              <a:off x="9986529" y="6581000"/>
              <a:ext cx="2076450" cy="276999"/>
            </a:xfrm>
            <a:prstGeom prst="rect">
              <a:avLst/>
            </a:prstGeom>
            <a:noFill/>
          </p:spPr>
          <p:txBody>
            <a:bodyPr wrap="square">
              <a:spAutoFit/>
            </a:bodyPr>
            <a:lstStyle/>
            <a:p>
              <a:pPr marL="0" marR="0" algn="r">
                <a:buNone/>
              </a:pPr>
              <a:r>
                <a:rPr lang="en-US" sz="1200" kern="100" dirty="0">
                  <a:solidFill>
                    <a:schemeClr val="bg1"/>
                  </a:solidFill>
                  <a:effectLst>
                    <a:outerShdw blurRad="38100" dist="38100" dir="2700000" algn="tl">
                      <a:srgbClr val="000000">
                        <a:alpha val="43137"/>
                      </a:srgbClr>
                    </a:outerShdw>
                  </a:effectLst>
                  <a:latin typeface="Aptos" panose="020B0004020202020204" pitchFamily="34" charset="0"/>
                  <a:ea typeface="Aptos" panose="020B0004020202020204" pitchFamily="34" charset="0"/>
                  <a:cs typeface="Times New Roman" panose="02020603050405020304" pitchFamily="18" charset="0"/>
                </a:rPr>
                <a:t>ar.inspiredpencil.com</a:t>
              </a:r>
            </a:p>
          </p:txBody>
        </p:sp>
      </p:grpSp>
    </p:spTree>
    <p:extLst>
      <p:ext uri="{BB962C8B-B14F-4D97-AF65-F5344CB8AC3E}">
        <p14:creationId xmlns:p14="http://schemas.microsoft.com/office/powerpoint/2010/main" val="20040641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500"/>
                                        <p:tgtEl>
                                          <p:spTgt spid="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
                                            <p:txEl>
                                              <p:pRg st="2" end="2"/>
                                            </p:txEl>
                                          </p:spTgt>
                                        </p:tgtEl>
                                        <p:attrNameLst>
                                          <p:attrName>style.visibility</p:attrName>
                                        </p:attrNameLst>
                                      </p:cBhvr>
                                      <p:to>
                                        <p:strVal val="visible"/>
                                      </p:to>
                                    </p:set>
                                    <p:animEffect transition="in" filter="fade">
                                      <p:cBhvr>
                                        <p:cTn id="12" dur="500"/>
                                        <p:tgtEl>
                                          <p:spTgt spid="11">
                                            <p:txEl>
                                              <p:pRg st="2" end="2"/>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11">
                                            <p:txEl>
                                              <p:pRg st="3" end="3"/>
                                            </p:txEl>
                                          </p:spTgt>
                                        </p:tgtEl>
                                        <p:attrNameLst>
                                          <p:attrName>style.visibility</p:attrName>
                                        </p:attrNameLst>
                                      </p:cBhvr>
                                      <p:to>
                                        <p:strVal val="visible"/>
                                      </p:to>
                                    </p:set>
                                    <p:animEffect transition="in" filter="fade">
                                      <p:cBhvr>
                                        <p:cTn id="15" dur="500"/>
                                        <p:tgtEl>
                                          <p:spTgt spid="11">
                                            <p:txEl>
                                              <p:pRg st="3" end="3"/>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11">
                                            <p:txEl>
                                              <p:pRg st="4" end="4"/>
                                            </p:txEl>
                                          </p:spTgt>
                                        </p:tgtEl>
                                        <p:attrNameLst>
                                          <p:attrName>style.visibility</p:attrName>
                                        </p:attrNameLst>
                                      </p:cBhvr>
                                      <p:to>
                                        <p:strVal val="visible"/>
                                      </p:to>
                                    </p:set>
                                    <p:animEffect transition="in" filter="fade">
                                      <p:cBhvr>
                                        <p:cTn id="18" dur="500"/>
                                        <p:tgtEl>
                                          <p:spTgt spid="1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E1C376-C471-8826-00C8-CC58D608DDE5}"/>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3B3C6642-21E6-8309-09DD-A16A206EB6B9}"/>
              </a:ext>
            </a:extLst>
          </p:cNvPr>
          <p:cNvSpPr txBox="1"/>
          <p:nvPr/>
        </p:nvSpPr>
        <p:spPr>
          <a:xfrm>
            <a:off x="180926" y="90394"/>
            <a:ext cx="11830148" cy="4985980"/>
          </a:xfrm>
          <a:prstGeom prst="rect">
            <a:avLst/>
          </a:prstGeom>
          <a:noFill/>
        </p:spPr>
        <p:txBody>
          <a:bodyPr wrap="square">
            <a:spAutoFit/>
          </a:bodyPr>
          <a:lstStyle/>
          <a:p>
            <a:pPr algn="ctr"/>
            <a:r>
              <a:rPr lang="en-US" sz="3600" b="1" dirty="0">
                <a:effectLst>
                  <a:outerShdw blurRad="38100" dist="38100" dir="2700000" algn="tl">
                    <a:srgbClr val="000000">
                      <a:alpha val="43137"/>
                    </a:srgbClr>
                  </a:outerShdw>
                </a:effectLst>
              </a:rPr>
              <a:t>Practical Application</a:t>
            </a:r>
          </a:p>
          <a:p>
            <a:pPr algn="ctr"/>
            <a:endParaRPr lang="en-US" dirty="0">
              <a:effectLst>
                <a:outerShdw blurRad="38100" dist="38100" dir="2700000" algn="tl">
                  <a:srgbClr val="000000">
                    <a:alpha val="43137"/>
                  </a:srgbClr>
                </a:outerShdw>
              </a:effectLst>
            </a:endParaRPr>
          </a:p>
          <a:p>
            <a:pPr marL="457200" indent="-457200">
              <a:buFont typeface="Arial" panose="020B0604020202020204" pitchFamily="34" charset="0"/>
              <a:buChar char="•"/>
            </a:pPr>
            <a:r>
              <a:rPr lang="en-US" sz="3200" dirty="0">
                <a:effectLst>
                  <a:outerShdw blurRad="38100" dist="38100" dir="2700000" algn="tl">
                    <a:srgbClr val="000000">
                      <a:alpha val="43137"/>
                    </a:srgbClr>
                  </a:outerShdw>
                </a:effectLst>
              </a:rPr>
              <a:t>Feeling less confident than you would like? Ask the Lord to increase your faith (Mark 9:24).</a:t>
            </a:r>
          </a:p>
          <a:p>
            <a:pPr marL="457200" indent="-457200">
              <a:buFont typeface="Arial" panose="020B0604020202020204" pitchFamily="34" charset="0"/>
              <a:buChar char="•"/>
            </a:pPr>
            <a:endParaRPr lang="en-US" sz="2000" dirty="0">
              <a:effectLst>
                <a:outerShdw blurRad="38100" dist="38100" dir="2700000" algn="tl">
                  <a:srgbClr val="000000">
                    <a:alpha val="43137"/>
                  </a:srgbClr>
                </a:outerShdw>
              </a:effectLst>
            </a:endParaRPr>
          </a:p>
          <a:p>
            <a:pPr marL="457200" indent="-457200">
              <a:buFont typeface="Arial" panose="020B0604020202020204" pitchFamily="34" charset="0"/>
              <a:buChar char="•"/>
            </a:pPr>
            <a:r>
              <a:rPr lang="en-US" sz="3200" dirty="0">
                <a:effectLst>
                  <a:outerShdw blurRad="38100" dist="38100" dir="2700000" algn="tl">
                    <a:srgbClr val="000000">
                      <a:alpha val="43137"/>
                    </a:srgbClr>
                  </a:outerShdw>
                </a:effectLst>
              </a:rPr>
              <a:t>Find verses that feed your faith and fill your world with them (memorize, put on Post-its, etc.).</a:t>
            </a:r>
          </a:p>
          <a:p>
            <a:pPr marL="457200" indent="-457200">
              <a:buFont typeface="Arial" panose="020B0604020202020204" pitchFamily="34" charset="0"/>
              <a:buChar char="•"/>
            </a:pPr>
            <a:endParaRPr lang="en-US" sz="2000" dirty="0">
              <a:effectLst>
                <a:outerShdw blurRad="38100" dist="38100" dir="2700000" algn="tl">
                  <a:srgbClr val="000000">
                    <a:alpha val="43137"/>
                  </a:srgbClr>
                </a:outerShdw>
              </a:effectLst>
            </a:endParaRPr>
          </a:p>
          <a:p>
            <a:pPr marL="457200" indent="-457200">
              <a:buFont typeface="Arial" panose="020B0604020202020204" pitchFamily="34" charset="0"/>
              <a:buChar char="•"/>
            </a:pPr>
            <a:r>
              <a:rPr lang="en-US" sz="3200" dirty="0">
                <a:effectLst>
                  <a:outerShdw blurRad="38100" dist="38100" dir="2700000" algn="tl">
                    <a:srgbClr val="000000">
                      <a:alpha val="43137"/>
                    </a:srgbClr>
                  </a:outerShdw>
                </a:effectLst>
              </a:rPr>
              <a:t>Fix your faith in God’s righteousness, </a:t>
            </a:r>
          </a:p>
          <a:p>
            <a:r>
              <a:rPr lang="en-US" sz="3200" dirty="0">
                <a:effectLst>
                  <a:outerShdw blurRad="38100" dist="38100" dir="2700000" algn="tl">
                    <a:srgbClr val="000000">
                      <a:alpha val="43137"/>
                    </a:srgbClr>
                  </a:outerShdw>
                </a:effectLst>
              </a:rPr>
              <a:t>     not in circumstances.</a:t>
            </a:r>
          </a:p>
          <a:p>
            <a:pPr marL="457200" indent="-457200">
              <a:buFont typeface="Arial" panose="020B0604020202020204" pitchFamily="34" charset="0"/>
              <a:buChar char="•"/>
            </a:pPr>
            <a:endParaRPr lang="en-US" sz="3200" dirty="0">
              <a:effectLst>
                <a:outerShdw blurRad="38100" dist="38100" dir="2700000" algn="tl">
                  <a:srgbClr val="000000">
                    <a:alpha val="43137"/>
                  </a:srgbClr>
                </a:outerShdw>
              </a:effectLst>
            </a:endParaRPr>
          </a:p>
        </p:txBody>
      </p:sp>
      <p:grpSp>
        <p:nvGrpSpPr>
          <p:cNvPr id="4" name="Group 3">
            <a:extLst>
              <a:ext uri="{FF2B5EF4-FFF2-40B4-BE49-F238E27FC236}">
                <a16:creationId xmlns:a16="http://schemas.microsoft.com/office/drawing/2014/main" id="{D6A442C7-87FB-BE05-AA3D-FC5409371C3A}"/>
              </a:ext>
            </a:extLst>
          </p:cNvPr>
          <p:cNvGrpSpPr/>
          <p:nvPr/>
        </p:nvGrpSpPr>
        <p:grpSpPr>
          <a:xfrm>
            <a:off x="7458075" y="3086100"/>
            <a:ext cx="4733925" cy="3771900"/>
            <a:chOff x="7458075" y="3086100"/>
            <a:chExt cx="4733925" cy="3771900"/>
          </a:xfrm>
        </p:grpSpPr>
        <p:pic>
          <p:nvPicPr>
            <p:cNvPr id="7" name="Picture 2" descr="Shield Of Faith">
              <a:extLst>
                <a:ext uri="{FF2B5EF4-FFF2-40B4-BE49-F238E27FC236}">
                  <a16:creationId xmlns:a16="http://schemas.microsoft.com/office/drawing/2014/main" id="{B298E08F-E8C8-B8B0-C2F0-B27E9EBE9BA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16330"/>
            <a:stretch>
              <a:fillRect/>
            </a:stretch>
          </p:blipFill>
          <p:spPr bwMode="auto">
            <a:xfrm>
              <a:off x="7458075" y="3086100"/>
              <a:ext cx="4733925" cy="3771900"/>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48593A32-5631-4754-5E7D-37924E8DCCA4}"/>
                </a:ext>
              </a:extLst>
            </p:cNvPr>
            <p:cNvSpPr txBox="1"/>
            <p:nvPr/>
          </p:nvSpPr>
          <p:spPr>
            <a:xfrm>
              <a:off x="9986529" y="6581000"/>
              <a:ext cx="2076450" cy="276999"/>
            </a:xfrm>
            <a:prstGeom prst="rect">
              <a:avLst/>
            </a:prstGeom>
            <a:noFill/>
          </p:spPr>
          <p:txBody>
            <a:bodyPr wrap="square">
              <a:spAutoFit/>
            </a:bodyPr>
            <a:lstStyle/>
            <a:p>
              <a:pPr marL="0" marR="0" algn="r">
                <a:buNone/>
              </a:pPr>
              <a:r>
                <a:rPr lang="en-US" sz="1200" kern="100" dirty="0">
                  <a:solidFill>
                    <a:schemeClr val="bg1"/>
                  </a:solidFill>
                  <a:effectLst>
                    <a:outerShdw blurRad="38100" dist="38100" dir="2700000" algn="tl">
                      <a:srgbClr val="000000">
                        <a:alpha val="43137"/>
                      </a:srgbClr>
                    </a:outerShdw>
                  </a:effectLst>
                  <a:latin typeface="Aptos" panose="020B0004020202020204" pitchFamily="34" charset="0"/>
                  <a:ea typeface="Aptos" panose="020B0004020202020204" pitchFamily="34" charset="0"/>
                  <a:cs typeface="Times New Roman" panose="02020603050405020304" pitchFamily="18" charset="0"/>
                </a:rPr>
                <a:t>ar.inspiredpencil.com</a:t>
              </a:r>
            </a:p>
          </p:txBody>
        </p:sp>
      </p:grpSp>
    </p:spTree>
    <p:extLst>
      <p:ext uri="{BB962C8B-B14F-4D97-AF65-F5344CB8AC3E}">
        <p14:creationId xmlns:p14="http://schemas.microsoft.com/office/powerpoint/2010/main" val="38981821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fade">
                                      <p:cBhvr>
                                        <p:cTn id="17" dur="500"/>
                                        <p:tgtEl>
                                          <p:spTgt spid="3">
                                            <p:txEl>
                                              <p:pRg st="6" end="6"/>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3">
                                            <p:txEl>
                                              <p:pRg st="7" end="7"/>
                                            </p:txEl>
                                          </p:spTgt>
                                        </p:tgtEl>
                                        <p:attrNameLst>
                                          <p:attrName>style.visibility</p:attrName>
                                        </p:attrNameLst>
                                      </p:cBhvr>
                                      <p:to>
                                        <p:strVal val="visible"/>
                                      </p:to>
                                    </p:set>
                                    <p:animEffect transition="in" filter="fade">
                                      <p:cBhvr>
                                        <p:cTn id="20"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60269CAC561E845B19B1BF528306EBE" ma:contentTypeVersion="15" ma:contentTypeDescription="Create a new document." ma:contentTypeScope="" ma:versionID="5e0e943e6ce4b9711016d0891abbd61c">
  <xsd:schema xmlns:xsd="http://www.w3.org/2001/XMLSchema" xmlns:xs="http://www.w3.org/2001/XMLSchema" xmlns:p="http://schemas.microsoft.com/office/2006/metadata/properties" xmlns:ns2="b1a6dcaa-c685-4162-bf8d-9106957bcf2f" xmlns:ns3="1e8db885-a360-449f-a5ff-12e3b15834d5" targetNamespace="http://schemas.microsoft.com/office/2006/metadata/properties" ma:root="true" ma:fieldsID="00839ae4a4257e7ca2ec708bd6aa3573" ns2:_="" ns3:_="">
    <xsd:import namespace="b1a6dcaa-c685-4162-bf8d-9106957bcf2f"/>
    <xsd:import namespace="1e8db885-a360-449f-a5ff-12e3b15834d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MediaServiceLocation" minOccurs="0"/>
                <xsd:element ref="ns2:lcf76f155ced4ddcb4097134ff3c332f" minOccurs="0"/>
                <xsd:element ref="ns2:MediaServiceOCR" minOccurs="0"/>
                <xsd:element ref="ns3:SharedWithUsers" minOccurs="0"/>
                <xsd:element ref="ns3:SharedWithDetail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1a6dcaa-c685-4162-bf8d-9106957bcf2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Location" ma:index="16" nillable="true" ma:displayName="Location" ma:indexed="true" ma:internalName="MediaServiceLocation"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a42002a0-d8de-4f25-bca0-079314158388"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e8db885-a360-449f-a5ff-12e3b15834d5" elementFormDefault="qualified">
    <xsd:import namespace="http://schemas.microsoft.com/office/2006/documentManagement/types"/>
    <xsd:import namespace="http://schemas.microsoft.com/office/infopath/2007/PartnerControls"/>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b1a6dcaa-c685-4162-bf8d-9106957bcf2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76CB158C-1508-4D85-AE9A-980468B68791}"/>
</file>

<file path=customXml/itemProps2.xml><?xml version="1.0" encoding="utf-8"?>
<ds:datastoreItem xmlns:ds="http://schemas.openxmlformats.org/officeDocument/2006/customXml" ds:itemID="{9698DC0E-562C-423C-B7D3-CF41FF2D9E3D}"/>
</file>

<file path=customXml/itemProps3.xml><?xml version="1.0" encoding="utf-8"?>
<ds:datastoreItem xmlns:ds="http://schemas.openxmlformats.org/officeDocument/2006/customXml" ds:itemID="{53CB44BA-4D3C-44CA-819D-15DE375CF658}"/>
</file>

<file path=docProps/app.xml><?xml version="1.0" encoding="utf-8"?>
<Properties xmlns="http://schemas.openxmlformats.org/officeDocument/2006/extended-properties" xmlns:vt="http://schemas.openxmlformats.org/officeDocument/2006/docPropsVTypes">
  <TotalTime>55</TotalTime>
  <Words>1552</Words>
  <Application>Microsoft Office PowerPoint</Application>
  <PresentationFormat>Widescreen</PresentationFormat>
  <Paragraphs>167</Paragraphs>
  <Slides>23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Aptos</vt:lpstr>
      <vt:lpstr>Aptos Display</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Shoes</vt:lpstr>
      <vt:lpstr>Shield</vt:lpstr>
      <vt:lpstr>Helmet</vt:lpstr>
      <vt:lpstr>Sword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Gil Thomas</dc:creator>
  <cp:lastModifiedBy>Gil Thomas</cp:lastModifiedBy>
  <cp:revision>1</cp:revision>
  <dcterms:created xsi:type="dcterms:W3CDTF">2025-08-21T14:25:18Z</dcterms:created>
  <dcterms:modified xsi:type="dcterms:W3CDTF">2025-09-03T19:25:49Z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0x010100960269CAC561E845B19B1BF528306EBE</vt:lpwstr>
  </property>
</Properties>
</file>